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9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43" r:id="rId2"/>
    <p:sldId id="256" r:id="rId3"/>
    <p:sldId id="344" r:id="rId4"/>
    <p:sldId id="333" r:id="rId5"/>
    <p:sldId id="351" r:id="rId6"/>
    <p:sldId id="353" r:id="rId7"/>
    <p:sldId id="354" r:id="rId8"/>
    <p:sldId id="352" r:id="rId9"/>
    <p:sldId id="355" r:id="rId10"/>
    <p:sldId id="356" r:id="rId11"/>
    <p:sldId id="357" r:id="rId12"/>
    <p:sldId id="358" r:id="rId13"/>
    <p:sldId id="359" r:id="rId14"/>
    <p:sldId id="360" r:id="rId15"/>
    <p:sldId id="362" r:id="rId16"/>
    <p:sldId id="364" r:id="rId17"/>
    <p:sldId id="363" r:id="rId18"/>
    <p:sldId id="361" r:id="rId19"/>
    <p:sldId id="345" r:id="rId20"/>
    <p:sldId id="318" r:id="rId21"/>
  </p:sldIdLst>
  <p:sldSz cx="9144000" cy="6858000" type="screen4x3"/>
  <p:notesSz cx="6797675" cy="9926638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33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59" autoAdjust="0"/>
    <p:restoredTop sz="94660"/>
  </p:normalViewPr>
  <p:slideViewPr>
    <p:cSldViewPr>
      <p:cViewPr varScale="1">
        <p:scale>
          <a:sx n="66" d="100"/>
          <a:sy n="66" d="100"/>
        </p:scale>
        <p:origin x="1092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8548281-E376-4BCB-8543-929CD907144B}" type="datetime4">
              <a:rPr lang="cs-CZ"/>
              <a:pPr>
                <a:defRPr/>
              </a:pPr>
              <a:t>27. dubna 2022</a:t>
            </a:fld>
            <a:endParaRPr lang="cs-CZ" dirty="0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81152F7-004D-4014-804E-B20A198AEB96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42060227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5EA4BAD-1A2B-4259-9F15-DD74734DB209}" type="datetime4">
              <a:rPr lang="cs-CZ"/>
              <a:pPr>
                <a:defRPr/>
              </a:pPr>
              <a:t>27. dubna 2022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945A9E59-A559-40E9-B204-3F6B9C2D706B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89989620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5EA4BAD-1A2B-4259-9F15-DD74734DB209}" type="datetime4">
              <a:rPr lang="cs-CZ" smtClean="0"/>
              <a:pPr>
                <a:defRPr/>
              </a:pPr>
              <a:t>27. dubna 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5A9E59-A559-40E9-B204-3F6B9C2D706B}" type="slidenum">
              <a:rPr lang="cs-CZ" altLang="cs-CZ" smtClean="0"/>
              <a:pPr>
                <a:defRPr/>
              </a:pPr>
              <a:t>4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0002986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5EA4BAD-1A2B-4259-9F15-DD74734DB209}" type="datetime4">
              <a:rPr lang="cs-CZ" smtClean="0"/>
              <a:pPr>
                <a:defRPr/>
              </a:pPr>
              <a:t>27. dubna 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5A9E59-A559-40E9-B204-3F6B9C2D706B}" type="slidenum">
              <a:rPr lang="cs-CZ" altLang="cs-CZ" smtClean="0"/>
              <a:pPr>
                <a:defRPr/>
              </a:pPr>
              <a:t>15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7802422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5EA4BAD-1A2B-4259-9F15-DD74734DB209}" type="datetime4">
              <a:rPr lang="cs-CZ" smtClean="0"/>
              <a:pPr>
                <a:defRPr/>
              </a:pPr>
              <a:t>27. dubna 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5A9E59-A559-40E9-B204-3F6B9C2D706B}" type="slidenum">
              <a:rPr lang="cs-CZ" altLang="cs-CZ" smtClean="0"/>
              <a:pPr>
                <a:defRPr/>
              </a:pPr>
              <a:t>16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8374929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5EA4BAD-1A2B-4259-9F15-DD74734DB209}" type="datetime4">
              <a:rPr lang="cs-CZ" smtClean="0"/>
              <a:pPr>
                <a:defRPr/>
              </a:pPr>
              <a:t>27. dubna 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5A9E59-A559-40E9-B204-3F6B9C2D706B}" type="slidenum">
              <a:rPr lang="cs-CZ" altLang="cs-CZ" smtClean="0"/>
              <a:pPr>
                <a:defRPr/>
              </a:pPr>
              <a:t>17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242887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5EA4BAD-1A2B-4259-9F15-DD74734DB209}" type="datetime4">
              <a:rPr lang="cs-CZ" smtClean="0"/>
              <a:pPr>
                <a:defRPr/>
              </a:pPr>
              <a:t>27. dubna 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5A9E59-A559-40E9-B204-3F6B9C2D706B}" type="slidenum">
              <a:rPr lang="cs-CZ" altLang="cs-CZ" smtClean="0"/>
              <a:pPr>
                <a:defRPr/>
              </a:pPr>
              <a:t>18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511231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BEZPORT je veřejným bezpečnostním portálem v Karlovarském kraji, jehož cílem je přinášet veřejnosti i odborníkům věrohodné a aktuální informace z oblasti přípravy a řešení mimořádných událostí,</a:t>
            </a:r>
            <a:r>
              <a:rPr lang="cs-CZ" baseline="0" dirty="0"/>
              <a:t> </a:t>
            </a:r>
            <a:r>
              <a:rPr lang="cs-CZ" dirty="0"/>
              <a:t>krizových situací a bezpečnosti v kraji.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5EA4BAD-1A2B-4259-9F15-DD74734DB209}" type="datetime4">
              <a:rPr lang="cs-CZ" smtClean="0"/>
              <a:pPr>
                <a:defRPr/>
              </a:pPr>
              <a:t>27. dubna 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5A9E59-A559-40E9-B204-3F6B9C2D706B}" type="slidenum">
              <a:rPr lang="cs-CZ" altLang="cs-CZ" smtClean="0"/>
              <a:pPr>
                <a:defRPr/>
              </a:pPr>
              <a:t>19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437465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5EA4BAD-1A2B-4259-9F15-DD74734DB209}" type="datetime4">
              <a:rPr lang="cs-CZ" smtClean="0"/>
              <a:pPr>
                <a:defRPr/>
              </a:pPr>
              <a:t>27. dubna 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5A9E59-A559-40E9-B204-3F6B9C2D706B}" type="slidenum">
              <a:rPr lang="cs-CZ" altLang="cs-CZ" smtClean="0"/>
              <a:pPr>
                <a:defRPr/>
              </a:pPr>
              <a:t>5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17892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5EA4BAD-1A2B-4259-9F15-DD74734DB209}" type="datetime4">
              <a:rPr lang="cs-CZ" smtClean="0"/>
              <a:pPr>
                <a:defRPr/>
              </a:pPr>
              <a:t>27. dubna 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5A9E59-A559-40E9-B204-3F6B9C2D706B}" type="slidenum">
              <a:rPr lang="cs-CZ" altLang="cs-CZ" smtClean="0"/>
              <a:pPr>
                <a:defRPr/>
              </a:pPr>
              <a:t>6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126750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5EA4BAD-1A2B-4259-9F15-DD74734DB209}" type="datetime4">
              <a:rPr lang="cs-CZ" smtClean="0"/>
              <a:pPr>
                <a:defRPr/>
              </a:pPr>
              <a:t>27. dubna 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5A9E59-A559-40E9-B204-3F6B9C2D706B}" type="slidenum">
              <a:rPr lang="cs-CZ" altLang="cs-CZ" smtClean="0"/>
              <a:pPr>
                <a:defRPr/>
              </a:pPr>
              <a:t>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295466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5EA4BAD-1A2B-4259-9F15-DD74734DB209}" type="datetime4">
              <a:rPr lang="cs-CZ" smtClean="0"/>
              <a:pPr>
                <a:defRPr/>
              </a:pPr>
              <a:t>27. dubna 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5A9E59-A559-40E9-B204-3F6B9C2D706B}" type="slidenum">
              <a:rPr lang="cs-CZ" altLang="cs-CZ" smtClean="0"/>
              <a:pPr>
                <a:defRPr/>
              </a:pPr>
              <a:t>10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0796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5EA4BAD-1A2B-4259-9F15-DD74734DB209}" type="datetime4">
              <a:rPr lang="cs-CZ" smtClean="0"/>
              <a:pPr>
                <a:defRPr/>
              </a:pPr>
              <a:t>27. dubna 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5A9E59-A559-40E9-B204-3F6B9C2D706B}" type="slidenum">
              <a:rPr lang="cs-CZ" altLang="cs-CZ" smtClean="0"/>
              <a:pPr>
                <a:defRPr/>
              </a:pPr>
              <a:t>11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2583992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5EA4BAD-1A2B-4259-9F15-DD74734DB209}" type="datetime4">
              <a:rPr lang="cs-CZ" smtClean="0"/>
              <a:pPr>
                <a:defRPr/>
              </a:pPr>
              <a:t>27. dubna 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5A9E59-A559-40E9-B204-3F6B9C2D706B}" type="slidenum">
              <a:rPr lang="cs-CZ" altLang="cs-CZ" smtClean="0"/>
              <a:pPr>
                <a:defRPr/>
              </a:pPr>
              <a:t>12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621267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5EA4BAD-1A2B-4259-9F15-DD74734DB209}" type="datetime4">
              <a:rPr lang="cs-CZ" smtClean="0"/>
              <a:pPr>
                <a:defRPr/>
              </a:pPr>
              <a:t>27. dubna 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5A9E59-A559-40E9-B204-3F6B9C2D706B}" type="slidenum">
              <a:rPr lang="cs-CZ" altLang="cs-CZ" smtClean="0"/>
              <a:pPr>
                <a:defRPr/>
              </a:pPr>
              <a:t>13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99160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5EA4BAD-1A2B-4259-9F15-DD74734DB209}" type="datetime4">
              <a:rPr lang="cs-CZ" smtClean="0"/>
              <a:pPr>
                <a:defRPr/>
              </a:pPr>
              <a:t>27. dubna 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5A9E59-A559-40E9-B204-3F6B9C2D706B}" type="slidenum">
              <a:rPr lang="cs-CZ" altLang="cs-CZ" smtClean="0"/>
              <a:pPr>
                <a:defRPr/>
              </a:pPr>
              <a:t>14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5344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BBA39-E6D3-479D-A55D-84C248B2111B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242899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352A7-8660-4D96-92C5-4F1A5A79DD74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94765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CA267-4465-45D5-A524-30BC5DFE5613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290260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ACDF2-27BF-4CBF-8596-3F0DE4AA5991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077500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24182-C8FF-4685-8EF5-E14B736A26A7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64889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47B28-5271-4310-BFB3-C087ACF8A37A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67055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E4B3F-924E-490F-A73E-45F5E0867EDC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111265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6537E-728F-405A-894E-AFF3C307DD1D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91603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5F6BA-BE18-4F88-AD1E-D00491723C33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50123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2F638-ECA0-443E-8B44-9FA2403E836C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541669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A5276-879B-479C-8E45-B3B73EFFE176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53256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BE3CB016-B731-4765-9905-060CF4338B8A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libor.davidek@kr-karlovarsky.cz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eg"/><Relationship Id="rId9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Obdélník 1"/>
          <p:cNvSpPr>
            <a:spLocks noChangeArrowheads="1"/>
          </p:cNvSpPr>
          <p:nvPr/>
        </p:nvSpPr>
        <p:spPr bwMode="auto">
          <a:xfrm>
            <a:off x="684213" y="2924175"/>
            <a:ext cx="741680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400" dirty="0">
              <a:ea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900" b="1" dirty="0">
              <a:ea typeface="Times New Roman" panose="02020603050405020304" pitchFamily="18" charset="0"/>
            </a:endParaRPr>
          </a:p>
        </p:txBody>
      </p:sp>
      <p:pic>
        <p:nvPicPr>
          <p:cNvPr id="1026" name="Picture 2" descr="C:\Users\daniel.tovth\Desktop\logo_KK.jp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6632"/>
            <a:ext cx="3960440" cy="181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NÁVRH PREZENTA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620688"/>
            <a:ext cx="3294063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04503" y="2708920"/>
            <a:ext cx="777621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Komise bezpečnosti a prevence kriminality</a:t>
            </a:r>
            <a:br>
              <a:rPr lang="cs-CZ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b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cs-CZ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(27. 4. 2022)</a:t>
            </a:r>
          </a:p>
          <a:p>
            <a:pPr algn="ctr"/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cs-CZ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cs-CZ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ODBOR BEZPEČNOSTI A KRIZOVÉHO ŘÍZENÍ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2204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NÁVRH PREZENTA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620688"/>
            <a:ext cx="3294063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Obdélník 2"/>
          <p:cNvSpPr>
            <a:spLocks noChangeArrowheads="1"/>
          </p:cNvSpPr>
          <p:nvPr/>
        </p:nvSpPr>
        <p:spPr bwMode="auto">
          <a:xfrm>
            <a:off x="395288" y="5013325"/>
            <a:ext cx="83883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b="1" dirty="0"/>
              <a:t> </a:t>
            </a:r>
            <a:endParaRPr lang="cs-CZ" altLang="cs-CZ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b="1" dirty="0"/>
              <a:t> </a:t>
            </a:r>
            <a:endParaRPr lang="cs-CZ" altLang="cs-CZ" sz="1600" dirty="0"/>
          </a:p>
        </p:txBody>
      </p:sp>
      <p:pic>
        <p:nvPicPr>
          <p:cNvPr id="1026" name="Picture 2" descr="C:\Users\daniel.tovth\Desktop\logo_KK.jp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6632"/>
            <a:ext cx="1872207" cy="85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élník 7"/>
          <p:cNvSpPr/>
          <p:nvPr/>
        </p:nvSpPr>
        <p:spPr>
          <a:xfrm>
            <a:off x="458149" y="1556792"/>
            <a:ext cx="8262627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Poradním (koordinačním) orgánem hejtmana 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 přípravu na krizové situace (řešení bezpečnosti kraje a krizovou připravenost)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Složení – 10 členů, </a:t>
            </a:r>
            <a:r>
              <a:rPr 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předsedou bezpečnostní rady kraje je hejtman/</a:t>
            </a:r>
            <a:r>
              <a:rPr 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který/á jmenuje členy bezpečnostní rady kraje: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náměstka hejtmana, který zastupuje předsedu v době jeho nepřítomnosti,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ředitele krajského úřadu,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ředitele krajského ředitelství Policie České republiky,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ředitele hasičského záchranného sboru kraje,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e) příslušníka Armády České republiky určeného náčelníkem Generálního štábu Armády ČR,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f) ředitele zdravotnické záchranné služby kraje,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g) zaměstnance kraje zařazeného do krajského úřadu, který je zároveň tajemníkem,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h) vedoucího útvaru zdravotnictví krajského úřadu,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i) další osobu, která je nezbytná k posouzení stavu zabezpečení a stavu připravenosti </a:t>
            </a:r>
            <a:b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krizové situace.</a:t>
            </a:r>
          </a:p>
          <a:p>
            <a:pPr algn="just"/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110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NÁVRH PREZENTA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620688"/>
            <a:ext cx="3294063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Obdélník 2"/>
          <p:cNvSpPr>
            <a:spLocks noChangeArrowheads="1"/>
          </p:cNvSpPr>
          <p:nvPr/>
        </p:nvSpPr>
        <p:spPr bwMode="auto">
          <a:xfrm>
            <a:off x="395288" y="5013325"/>
            <a:ext cx="83883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b="1" dirty="0"/>
              <a:t> </a:t>
            </a:r>
            <a:endParaRPr lang="cs-CZ" altLang="cs-CZ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b="1" dirty="0"/>
              <a:t> </a:t>
            </a:r>
            <a:endParaRPr lang="cs-CZ" altLang="cs-CZ" sz="1600" dirty="0"/>
          </a:p>
        </p:txBody>
      </p:sp>
      <p:pic>
        <p:nvPicPr>
          <p:cNvPr id="1026" name="Picture 2" descr="C:\Users\daniel.tovth\Desktop\logo_KK.jp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6632"/>
            <a:ext cx="1872207" cy="85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élník 7"/>
          <p:cNvSpPr/>
          <p:nvPr/>
        </p:nvSpPr>
        <p:spPr>
          <a:xfrm>
            <a:off x="458149" y="1412776"/>
            <a:ext cx="826262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Jednání: 	nejméně 2x ročně (</a:t>
            </a:r>
            <a:r>
              <a:rPr lang="cs-CZ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lege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	KK zpravidla 3x ročně (</a:t>
            </a:r>
            <a:r>
              <a:rPr lang="cs-CZ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facto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Bezpečnostní rada kraje projednává a posuzuje stav zabezpečení a stav připravenosti </a:t>
            </a:r>
            <a:b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krizové situace na území kraje, a to zejména: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přehled možných zdrojů rizik a analýzu ohrožení,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krizový plán kraje,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havarijní plán kraje,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vnější havarijní plán, pokud je schvalován hejtmanem kraje,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e) finanční zabezpečení připravenosti kraje a složek IZS na krizové situace a jejich řešení,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f) návrhy dohod s územními celky sousedního státu o spolupráci při řešení krizových situací </a:t>
            </a:r>
            <a:b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jinými kraji a při poskytování pomoci,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g) stav připravenosti složek IZS v kraji,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h) závěrečnou zprávu o hodnocení krizové situace v kraji,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i) návrh ročního plánu kontrol prováděných v rámci prověřování krizové připravenosti kraje </a:t>
            </a:r>
            <a:b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obcí s rozšířenou působností, obcí, právnických osob a podnikajících fyzických osob </a:t>
            </a:r>
            <a:b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závěrů těchto kontrol,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j) návrh ročního plánu cvičení složek IZS a orgánů krizového řízení v kraji,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k) další dokumenty a záležitosti související s připraveností kraje na krizové situace a jejich řešení.</a:t>
            </a:r>
          </a:p>
        </p:txBody>
      </p:sp>
    </p:spTree>
    <p:extLst>
      <p:ext uri="{BB962C8B-B14F-4D97-AF65-F5344CB8AC3E}">
        <p14:creationId xmlns:p14="http://schemas.microsoft.com/office/powerpoint/2010/main" val="1750711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NÁVRH PREZENTA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620688"/>
            <a:ext cx="3294063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daniel.tovth\Desktop\logo_KK.jp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6632"/>
            <a:ext cx="1872207" cy="85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67544" y="2348880"/>
            <a:ext cx="81369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Stálá pracovní skupina</a:t>
            </a:r>
          </a:p>
        </p:txBody>
      </p:sp>
    </p:spTree>
    <p:extLst>
      <p:ext uri="{BB962C8B-B14F-4D97-AF65-F5344CB8AC3E}">
        <p14:creationId xmlns:p14="http://schemas.microsoft.com/office/powerpoint/2010/main" val="2049854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NÁVRH PREZENTA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620688"/>
            <a:ext cx="3294063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Obdélník 2"/>
          <p:cNvSpPr>
            <a:spLocks noChangeArrowheads="1"/>
          </p:cNvSpPr>
          <p:nvPr/>
        </p:nvSpPr>
        <p:spPr bwMode="auto">
          <a:xfrm>
            <a:off x="395288" y="5013325"/>
            <a:ext cx="83883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b="1" dirty="0"/>
              <a:t> </a:t>
            </a:r>
            <a:endParaRPr lang="cs-CZ" altLang="cs-CZ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b="1" dirty="0"/>
              <a:t> </a:t>
            </a:r>
            <a:endParaRPr lang="cs-CZ" altLang="cs-CZ" sz="1600" dirty="0"/>
          </a:p>
        </p:txBody>
      </p:sp>
      <p:pic>
        <p:nvPicPr>
          <p:cNvPr id="1026" name="Picture 2" descr="C:\Users\daniel.tovth\Desktop\logo_KK.jp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6632"/>
            <a:ext cx="1872207" cy="85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élník 7"/>
          <p:cNvSpPr/>
          <p:nvPr/>
        </p:nvSpPr>
        <p:spPr>
          <a:xfrm>
            <a:off x="458149" y="1556792"/>
            <a:ext cx="826262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Stálá pracovní skupina </a:t>
            </a:r>
            <a:r>
              <a:rPr 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při řešení krizové situace nebo při koordinaci záchranných </a:t>
            </a:r>
            <a:br>
              <a:rPr 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likvidačních prací jedná nepřetržitě 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připravuje podklady pro jednání krizového štábu, jehož je součástí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Složení: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tajemník krizového štábu,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pracovníci krajského úřadu,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zástupci základních složek IZS a odborníci s ohledem na druh řešené mimořádné události </a:t>
            </a:r>
            <a:b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nebo krizové situace,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odborné skupiny, např. Odborná skupina COVID-19 pro řešení epidemie a zdravotnická zařízení, Pracovní podskupiny MIGRACE – Ubytování, Zdroje, Stravování a materiální zabezpečení, Finančního zabezpečení, Legislativní podpory…  </a:t>
            </a:r>
          </a:p>
          <a:p>
            <a:pPr algn="just"/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633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NÁVRH PREZENTA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620688"/>
            <a:ext cx="3294063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daniel.tovth\Desktop\logo_KK.jp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6632"/>
            <a:ext cx="1872207" cy="85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67544" y="2348880"/>
            <a:ext cx="81369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Místnost Krizového štábu </a:t>
            </a:r>
            <a:br>
              <a:rPr lang="cs-CZ" sz="40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Karlovarského kraje</a:t>
            </a:r>
          </a:p>
        </p:txBody>
      </p:sp>
    </p:spTree>
    <p:extLst>
      <p:ext uri="{BB962C8B-B14F-4D97-AF65-F5344CB8AC3E}">
        <p14:creationId xmlns:p14="http://schemas.microsoft.com/office/powerpoint/2010/main" val="3665596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NÁVRH PREZENTA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620688"/>
            <a:ext cx="3294063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Obdélník 2"/>
          <p:cNvSpPr>
            <a:spLocks noChangeArrowheads="1"/>
          </p:cNvSpPr>
          <p:nvPr/>
        </p:nvSpPr>
        <p:spPr bwMode="auto">
          <a:xfrm>
            <a:off x="395288" y="5013325"/>
            <a:ext cx="83883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b="1" dirty="0"/>
              <a:t> </a:t>
            </a:r>
            <a:endParaRPr lang="cs-CZ" altLang="cs-CZ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b="1" dirty="0"/>
              <a:t> </a:t>
            </a:r>
            <a:endParaRPr lang="cs-CZ" altLang="cs-CZ" sz="1600" dirty="0"/>
          </a:p>
        </p:txBody>
      </p:sp>
      <p:pic>
        <p:nvPicPr>
          <p:cNvPr id="1026" name="Picture 2" descr="C:\Users\daniel.tovth\Desktop\logo_KK.jp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6632"/>
            <a:ext cx="1872207" cy="85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élník 7"/>
          <p:cNvSpPr/>
          <p:nvPr/>
        </p:nvSpPr>
        <p:spPr>
          <a:xfrm>
            <a:off x="458149" y="1556792"/>
            <a:ext cx="82626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899592" y="1268760"/>
            <a:ext cx="756084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Využití místnosti Krizového štábu Karlovarského kraje s technickým vybavením:</a:t>
            </a:r>
          </a:p>
          <a:p>
            <a:pPr algn="just"/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zasedání KŠ včetně SPS KŠ – cvičení či ostrý provoz zejména při řešení mimořádných událostí (koordinace záchranných a likvidačních prací) a krizových stavů,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 školení členů KŠ – cca 6x ročně,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jednání s pracovníky odpovědnými za problematiku krizového řízení ORP, KVV, PČR a HZS Karlovarského kraje – cca 4x ročně,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semináře a školení v oblasti krizového řízení (IS ARGIS, IS KRIZKOM, IS NSRK, HOPKS, IS Externí aplikace pro OMN),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školení příslušníků zařazených do štábu HZS Karlovarského kraje a operačních skupin územních obvodů HZS Karlovarského kraje,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školení příslušníků zařazených do SPS KŠ ORP,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školení osob předurčených pro obsluhu Informační linky IZS (HZS Karlovarského kraje i NNO),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školení obsluhy programu Hromada (složky IZS),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školení členů KIP týmu.</a:t>
            </a:r>
          </a:p>
          <a:p>
            <a:pPr algn="just"/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Dále je možné využívat místnosti pro jednání komisí Karlovarského kraje: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Povodňové komise 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Epidemiologické komise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Nákazové komise </a:t>
            </a:r>
          </a:p>
        </p:txBody>
      </p:sp>
    </p:spTree>
    <p:extLst>
      <p:ext uri="{BB962C8B-B14F-4D97-AF65-F5344CB8AC3E}">
        <p14:creationId xmlns:p14="http://schemas.microsoft.com/office/powerpoint/2010/main" val="36735964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NÁVRH PREZENTA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620688"/>
            <a:ext cx="3294063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Obdélník 2"/>
          <p:cNvSpPr>
            <a:spLocks noChangeArrowheads="1"/>
          </p:cNvSpPr>
          <p:nvPr/>
        </p:nvSpPr>
        <p:spPr bwMode="auto">
          <a:xfrm>
            <a:off x="395288" y="5013325"/>
            <a:ext cx="83883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b="1" dirty="0"/>
              <a:t> </a:t>
            </a:r>
            <a:endParaRPr lang="cs-CZ" altLang="cs-CZ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b="1" dirty="0"/>
              <a:t> </a:t>
            </a:r>
            <a:endParaRPr lang="cs-CZ" altLang="cs-CZ" sz="1600" dirty="0"/>
          </a:p>
        </p:txBody>
      </p:sp>
      <p:pic>
        <p:nvPicPr>
          <p:cNvPr id="1026" name="Picture 2" descr="C:\Users\daniel.tovth\Desktop\logo_KK.jp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6632"/>
            <a:ext cx="1872207" cy="85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élník 7"/>
          <p:cNvSpPr/>
          <p:nvPr/>
        </p:nvSpPr>
        <p:spPr>
          <a:xfrm>
            <a:off x="458149" y="1556792"/>
            <a:ext cx="82626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809042" y="973846"/>
            <a:ext cx="756084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Vznik a vybavení místnosti Krizového štábu Karlovarského kraje:</a:t>
            </a:r>
          </a:p>
          <a:p>
            <a:pPr algn="just"/>
            <a:endParaRPr lang="cs-CZ" sz="1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Požadavek na nové uzpůsobení místností KŠ a jejich technického vybavení vzešel </a:t>
            </a:r>
            <a:b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průběhu roku 2018 na základě jednání složek IZS, zejména HZS, který je odborným garantem v oblastí krizového řízení, náměstka hejtmanky pro oblast bezpečnosti, odboru bezpečnosti a krizového řízení Krajského úřadu Karlovarského kraje, ale zejména </a:t>
            </a:r>
            <a:b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základě obecného technického standardu pro efektivní reakce na přípravu a řešení mimořádné události (koordinování záchranných a likvidačních prací) a řešení krizových stavů. </a:t>
            </a:r>
          </a:p>
          <a:p>
            <a:pPr algn="just"/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plánovanému rozdělení místnosti KŠ došlo koncem roku 2018, kde byla původně jedna velká jednací místnost stavebně rozdělena příčkou na dvě jednací místnosti pro KŠ a SPS KŠ. </a:t>
            </a:r>
          </a:p>
          <a:p>
            <a:pPr algn="just"/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Stavební úpravy a účelově upravený nábytek hradil ze svého rozpočtu HZS Karlovarského kraje (2/3 celkových nákladů). Technické vybavení místnosti bude hrazeno z rozpočtu Karlovarského kraje (1/3 celkových nákladů).</a:t>
            </a:r>
          </a:p>
          <a:p>
            <a:pPr algn="just"/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Byla instalována audiovizuální technika za účelem prezentace (vizualizace) potřebných dat a k promítání videosouborů, a to pro potřeby rozhodování členů KŠ a přípravu podkladů a plnění stanovených úkolů ze strany členů SPS KŠ (Bezpečnostní rada Karlovarského kraje a vedoucí pracovních skupin KŠ).</a:t>
            </a:r>
          </a:p>
        </p:txBody>
      </p:sp>
    </p:spTree>
    <p:extLst>
      <p:ext uri="{BB962C8B-B14F-4D97-AF65-F5344CB8AC3E}">
        <p14:creationId xmlns:p14="http://schemas.microsoft.com/office/powerpoint/2010/main" val="1061001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NÁVRH PREZENTA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620688"/>
            <a:ext cx="3294063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Obdélník 2"/>
          <p:cNvSpPr>
            <a:spLocks noChangeArrowheads="1"/>
          </p:cNvSpPr>
          <p:nvPr/>
        </p:nvSpPr>
        <p:spPr bwMode="auto">
          <a:xfrm>
            <a:off x="395288" y="5013325"/>
            <a:ext cx="83883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b="1" dirty="0"/>
              <a:t> </a:t>
            </a:r>
            <a:endParaRPr lang="cs-CZ" altLang="cs-CZ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b="1" dirty="0"/>
              <a:t> </a:t>
            </a:r>
            <a:endParaRPr lang="cs-CZ" altLang="cs-CZ" sz="1600" dirty="0"/>
          </a:p>
        </p:txBody>
      </p:sp>
      <p:pic>
        <p:nvPicPr>
          <p:cNvPr id="1026" name="Picture 2" descr="C:\Users\daniel.tovth\Desktop\logo_KK.jp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6632"/>
            <a:ext cx="1872207" cy="85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élník 7"/>
          <p:cNvSpPr/>
          <p:nvPr/>
        </p:nvSpPr>
        <p:spPr>
          <a:xfrm>
            <a:off x="458149" y="1556792"/>
            <a:ext cx="82626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899592" y="1349901"/>
            <a:ext cx="756084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Instalovaná technika reflektuje požadavek na efektivní činnost obou orgánů krizového řízení, které vykonávají svojí činnost společně, ale v mnohém i samostatně. </a:t>
            </a:r>
          </a:p>
          <a:p>
            <a:pPr algn="just"/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Požadavek na efektivnost v krizovém řízení při přípravě a řešení mimořádných událostí (koordinování záchranných a likvidačních prací) a řešení krizových stavů je </a:t>
            </a:r>
            <a:r>
              <a:rPr 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determinován zejména časovou tísní, zpracováním množstvím různorodých dat, nároky na kvalitní komunikaci a sdílením potřebných informací uvnitř těchto mnohačlenných kolektivních orgánů 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 takovém případě je jeden obraz více než tisíc slov). Toto lze zabezpečit pouze standardními technickými prostředky.</a:t>
            </a:r>
          </a:p>
          <a:p>
            <a:pPr algn="just"/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Technické vybavení obou místnosti právě počítá i s případným technologickým rozvojem, např. s napojením obrazových a video souborů z místa případné mimořádné události.</a:t>
            </a:r>
          </a:p>
          <a:p>
            <a:pPr algn="just"/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Osazení místností KŠ a SPS KŠ standardními technickými prostředky pro vizualizaci </a:t>
            </a:r>
            <a:b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nezbytnou součástí efektivního řešení mimořádných událostí a krizových stavů a jejich další využívání nad rámec zasedání KŠ je odůvodněno shora.</a:t>
            </a:r>
          </a:p>
        </p:txBody>
      </p:sp>
    </p:spTree>
    <p:extLst>
      <p:ext uri="{BB962C8B-B14F-4D97-AF65-F5344CB8AC3E}">
        <p14:creationId xmlns:p14="http://schemas.microsoft.com/office/powerpoint/2010/main" val="22413783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Obdélník 2"/>
          <p:cNvSpPr>
            <a:spLocks noChangeArrowheads="1"/>
          </p:cNvSpPr>
          <p:nvPr/>
        </p:nvSpPr>
        <p:spPr bwMode="auto">
          <a:xfrm>
            <a:off x="395288" y="5013325"/>
            <a:ext cx="83883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b="1" dirty="0"/>
              <a:t> </a:t>
            </a:r>
            <a:endParaRPr lang="cs-CZ" altLang="cs-CZ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b="1" dirty="0"/>
              <a:t> </a:t>
            </a:r>
            <a:endParaRPr lang="cs-CZ" altLang="cs-CZ" sz="1600" dirty="0"/>
          </a:p>
        </p:txBody>
      </p:sp>
      <p:pic>
        <p:nvPicPr>
          <p:cNvPr id="1026" name="Picture 2" descr="C:\Users\daniel.tovth\Desktop\logo_KK.jp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6632"/>
            <a:ext cx="1872207" cy="85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élník 7"/>
          <p:cNvSpPr/>
          <p:nvPr/>
        </p:nvSpPr>
        <p:spPr>
          <a:xfrm>
            <a:off x="458149" y="1556792"/>
            <a:ext cx="82626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599867"/>
              </p:ext>
            </p:extLst>
          </p:nvPr>
        </p:nvGraphicFramePr>
        <p:xfrm>
          <a:off x="865092" y="996845"/>
          <a:ext cx="7448739" cy="55865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Acrobat Document" r:id="rId5" imgW="6400603" imgH="4800600" progId="AcroExch.Document.DC">
                  <p:embed/>
                </p:oleObj>
              </mc:Choice>
              <mc:Fallback>
                <p:oleObj name="Acrobat Document" r:id="rId5" imgW="6400603" imgH="48006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65092" y="996845"/>
                        <a:ext cx="7448739" cy="55865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43973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Obdélník 2"/>
          <p:cNvSpPr>
            <a:spLocks noChangeArrowheads="1"/>
          </p:cNvSpPr>
          <p:nvPr/>
        </p:nvSpPr>
        <p:spPr bwMode="auto">
          <a:xfrm>
            <a:off x="395536" y="4941168"/>
            <a:ext cx="83883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b="1" dirty="0"/>
              <a:t> </a:t>
            </a:r>
            <a:endParaRPr lang="cs-CZ" altLang="cs-CZ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b="1" dirty="0"/>
              <a:t> </a:t>
            </a:r>
            <a:endParaRPr lang="cs-CZ" altLang="cs-CZ" sz="1600" dirty="0"/>
          </a:p>
        </p:txBody>
      </p:sp>
      <p:pic>
        <p:nvPicPr>
          <p:cNvPr id="1026" name="Picture 2" descr="C:\Users\daniel.tovth\Desktop\logo_KK.jp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6632"/>
            <a:ext cx="1872207" cy="85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1802588" y="1209330"/>
            <a:ext cx="56108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u="sng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Bezpečnostní portál Karlovarského kraje</a:t>
            </a:r>
          </a:p>
        </p:txBody>
      </p:sp>
      <p:pic>
        <p:nvPicPr>
          <p:cNvPr id="6" name="Obrázek 5"/>
          <p:cNvPicPr/>
          <p:nvPr/>
        </p:nvPicPr>
        <p:blipFill rotWithShape="1">
          <a:blip r:embed="rId4"/>
          <a:srcRect t="13325" b="5154"/>
          <a:stretch/>
        </p:blipFill>
        <p:spPr bwMode="auto">
          <a:xfrm>
            <a:off x="683567" y="1988840"/>
            <a:ext cx="7848872" cy="43204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17174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Obdélník 1"/>
          <p:cNvSpPr>
            <a:spLocks noChangeArrowheads="1"/>
          </p:cNvSpPr>
          <p:nvPr/>
        </p:nvSpPr>
        <p:spPr bwMode="auto">
          <a:xfrm>
            <a:off x="684213" y="2924175"/>
            <a:ext cx="741680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400" dirty="0">
              <a:ea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900" b="1" dirty="0">
              <a:ea typeface="Times New Roman" panose="02020603050405020304" pitchFamily="18" charset="0"/>
            </a:endParaRPr>
          </a:p>
        </p:txBody>
      </p:sp>
      <p:pic>
        <p:nvPicPr>
          <p:cNvPr id="1026" name="Picture 2" descr="C:\Users\daniel.tovth\Desktop\logo_KK.jp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6632"/>
            <a:ext cx="3960440" cy="181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1547664" y="2924174"/>
            <a:ext cx="38884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Oddělení krizového řízení</a:t>
            </a:r>
          </a:p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Ing. Libor Davídek</a:t>
            </a:r>
          </a:p>
          <a:p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Oddělení bezpečnosti a prevence</a:t>
            </a:r>
          </a:p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Ing. Šárka Benešová</a:t>
            </a:r>
          </a:p>
          <a:p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Oddělení ochrany areálu</a:t>
            </a:r>
          </a:p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David Šlechta</a:t>
            </a:r>
          </a:p>
          <a:p>
            <a:r>
              <a:rPr lang="cs-CZ" sz="1600" b="1" dirty="0">
                <a:latin typeface="Cambria" panose="02040503050406030204" pitchFamily="18" charset="0"/>
              </a:rPr>
              <a:t> </a:t>
            </a:r>
            <a:endParaRPr lang="cs-CZ" sz="1600" dirty="0">
              <a:latin typeface="Cambria" panose="02040503050406030204" pitchFamily="18" charset="0"/>
            </a:endParaRPr>
          </a:p>
        </p:txBody>
      </p:sp>
      <p:pic>
        <p:nvPicPr>
          <p:cNvPr id="6" name="Picture 5" descr="NÁVRH PREZENTA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620688"/>
            <a:ext cx="3294063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NÁVRH PREZENT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620688"/>
            <a:ext cx="3294063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Obdélník 1"/>
          <p:cNvSpPr>
            <a:spLocks noChangeArrowheads="1"/>
          </p:cNvSpPr>
          <p:nvPr/>
        </p:nvSpPr>
        <p:spPr bwMode="auto">
          <a:xfrm>
            <a:off x="684213" y="2924175"/>
            <a:ext cx="741680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400" dirty="0">
              <a:ea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900" b="1" dirty="0">
              <a:ea typeface="Times New Roman" panose="02020603050405020304" pitchFamily="18" charset="0"/>
            </a:endParaRPr>
          </a:p>
        </p:txBody>
      </p:sp>
      <p:pic>
        <p:nvPicPr>
          <p:cNvPr id="1026" name="Picture 2" descr="C:\Users\daniel.tovth\Desktop\logo_KK.jp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6632"/>
            <a:ext cx="3960440" cy="181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180266" y="2457926"/>
            <a:ext cx="2818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Děkuji za pozornost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433095" y="3444820"/>
            <a:ext cx="402866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Mgr. Roman SVITÁK</a:t>
            </a:r>
            <a:br>
              <a:rPr 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vedoucí odboru bezpečnosti a krizového řízení</a:t>
            </a:r>
          </a:p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tajemník bezpečnostní rady kraje</a:t>
            </a:r>
          </a:p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tajemník krizového štábu kraje</a:t>
            </a:r>
          </a:p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bezpečnostní ředitel</a:t>
            </a:r>
          </a:p>
          <a:p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tel: 354 222 190</a:t>
            </a:r>
          </a:p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mobil: 736 650 010</a:t>
            </a:r>
            <a:b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e-mail: </a:t>
            </a:r>
            <a:r>
              <a:rPr lang="cs-CZ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roman.svitak@kr-karlovarsky.cz</a:t>
            </a: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07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NÁVRH PREZENT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620688"/>
            <a:ext cx="3294063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Obdélník 2"/>
          <p:cNvSpPr>
            <a:spLocks noChangeArrowheads="1"/>
          </p:cNvSpPr>
          <p:nvPr/>
        </p:nvSpPr>
        <p:spPr bwMode="auto">
          <a:xfrm>
            <a:off x="395288" y="5013325"/>
            <a:ext cx="83883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b="1" dirty="0"/>
              <a:t> </a:t>
            </a:r>
            <a:endParaRPr lang="cs-CZ" altLang="cs-CZ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b="1" dirty="0"/>
              <a:t> </a:t>
            </a:r>
            <a:endParaRPr lang="cs-CZ" altLang="cs-CZ" sz="1600" dirty="0"/>
          </a:p>
        </p:txBody>
      </p:sp>
      <p:pic>
        <p:nvPicPr>
          <p:cNvPr id="1026" name="Picture 2" descr="C:\Users\daniel.tovth\Desktop\logo_KK.jp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6632"/>
            <a:ext cx="1872207" cy="85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21011" y="949024"/>
            <a:ext cx="8136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Krizová legislativa</a:t>
            </a:r>
          </a:p>
        </p:txBody>
      </p:sp>
      <p:sp>
        <p:nvSpPr>
          <p:cNvPr id="8" name="Obdélník 7"/>
          <p:cNvSpPr/>
          <p:nvPr/>
        </p:nvSpPr>
        <p:spPr>
          <a:xfrm>
            <a:off x="602283" y="1988840"/>
            <a:ext cx="8262627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000" dirty="0"/>
              <a:t>ústavní zákon č. 110/1998 Sb., o bezpečnosti ČR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cs-CZ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000" dirty="0"/>
              <a:t>zákon č. 239/2000 Sb., o IZS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cs-CZ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000" dirty="0"/>
              <a:t>zákon č. 240/2000 Sb., krizový zákon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cs-CZ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000" dirty="0"/>
              <a:t>zákon č. 241/2000 Sb., o hospodářských opatřeních pro krizové stavy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cs-CZ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000" dirty="0"/>
              <a:t>zákon č. 222/1999 Sb., o zajišťování obrany ČR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cs-CZ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000" dirty="0"/>
              <a:t>zákon č. 12/2002 Sb., státní pomoci při obnově území postiženého živelní nebo jinou pohromou 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341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NÁVRH PREZENTA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620688"/>
            <a:ext cx="3294063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daniel.tovth\Desktop\logo_KK.jp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6632"/>
            <a:ext cx="1872207" cy="85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67544" y="2348880"/>
            <a:ext cx="81369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Krizový štáb Karlovarského kraje</a:t>
            </a:r>
          </a:p>
        </p:txBody>
      </p:sp>
    </p:spTree>
    <p:extLst>
      <p:ext uri="{BB962C8B-B14F-4D97-AF65-F5344CB8AC3E}">
        <p14:creationId xmlns:p14="http://schemas.microsoft.com/office/powerpoint/2010/main" val="3315930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NÁVRH PREZENTA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620688"/>
            <a:ext cx="3294063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Obdélník 2"/>
          <p:cNvSpPr>
            <a:spLocks noChangeArrowheads="1"/>
          </p:cNvSpPr>
          <p:nvPr/>
        </p:nvSpPr>
        <p:spPr bwMode="auto">
          <a:xfrm>
            <a:off x="395288" y="5013325"/>
            <a:ext cx="83883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b="1" dirty="0"/>
              <a:t> </a:t>
            </a:r>
            <a:endParaRPr lang="cs-CZ" altLang="cs-CZ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b="1" dirty="0"/>
              <a:t> </a:t>
            </a:r>
            <a:endParaRPr lang="cs-CZ" altLang="cs-CZ" sz="1600" dirty="0"/>
          </a:p>
        </p:txBody>
      </p:sp>
      <p:pic>
        <p:nvPicPr>
          <p:cNvPr id="1026" name="Picture 2" descr="C:\Users\daniel.tovth\Desktop\logo_KK.jp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6632"/>
            <a:ext cx="1872207" cy="85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élník 7"/>
          <p:cNvSpPr/>
          <p:nvPr/>
        </p:nvSpPr>
        <p:spPr>
          <a:xfrm>
            <a:off x="458149" y="1412776"/>
            <a:ext cx="8262627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Pracovním orgánem hejtmana 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 řešení mimořádných událostí a krizových stavů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Složení: 	Bezpečnostní rada Karlovarského kraje</a:t>
            </a:r>
          </a:p>
          <a:p>
            <a:pPr algn="just"/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Stálá pracovní skupina Krizového štábu Karlovarského kraje</a:t>
            </a:r>
          </a:p>
          <a:p>
            <a:pPr algn="just"/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Svolává hejtman/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kraje v případech: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vyhlášen krizový stav pro celé území státu nebo pro jeho část patřící do působnosti orgánu krizového řízení,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vyhlášen stav nebezpečí pro celé území patřící do působnosti orgánu krizového řízení </a:t>
            </a:r>
            <a:b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nebo pro jeho část,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jej použije ke koordinaci záchranných a likvidačních prací,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k tomu vyzván Ministerstvem vnitra při ústřední koordinaci záchranných a likvidačních prací,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jde o úkol prováděný při cvičení orgánů krizového řízení nebo cvičení složek integrovaného záchranného systému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tento postup nezbytný pro řešení mimořádné události a není splněna některá z výše uvedených podmínek. </a:t>
            </a:r>
          </a:p>
        </p:txBody>
      </p:sp>
    </p:spTree>
    <p:extLst>
      <p:ext uri="{BB962C8B-B14F-4D97-AF65-F5344CB8AC3E}">
        <p14:creationId xmlns:p14="http://schemas.microsoft.com/office/powerpoint/2010/main" val="576547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NÁVRH PREZENTA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620688"/>
            <a:ext cx="3294063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Obdélník 2"/>
          <p:cNvSpPr>
            <a:spLocks noChangeArrowheads="1"/>
          </p:cNvSpPr>
          <p:nvPr/>
        </p:nvSpPr>
        <p:spPr bwMode="auto">
          <a:xfrm>
            <a:off x="395288" y="5013325"/>
            <a:ext cx="83883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b="1" dirty="0"/>
              <a:t> </a:t>
            </a:r>
            <a:endParaRPr lang="cs-CZ" altLang="cs-CZ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b="1" dirty="0"/>
              <a:t> </a:t>
            </a:r>
            <a:endParaRPr lang="cs-CZ" altLang="cs-CZ" sz="1600" dirty="0"/>
          </a:p>
        </p:txBody>
      </p:sp>
      <p:pic>
        <p:nvPicPr>
          <p:cNvPr id="1026" name="Picture 2" descr="C:\Users\daniel.tovth\Desktop\logo_KK.jp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6632"/>
            <a:ext cx="1872207" cy="85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58149" y="1098995"/>
            <a:ext cx="8136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Mimořádná událost a krizová situace</a:t>
            </a:r>
          </a:p>
        </p:txBody>
      </p:sp>
      <p:sp>
        <p:nvSpPr>
          <p:cNvPr id="8" name="Obdélník 7"/>
          <p:cNvSpPr/>
          <p:nvPr/>
        </p:nvSpPr>
        <p:spPr>
          <a:xfrm>
            <a:off x="440810" y="2325687"/>
            <a:ext cx="826262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MIMOŘÁDNÁ UDÁLOST</a:t>
            </a:r>
          </a:p>
          <a:p>
            <a:pPr algn="just"/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Událost nebo situace vzniklá v určitém prostředí v důsledku </a:t>
            </a:r>
            <a:r>
              <a:rPr 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živelní pohromy, havárie, nezákonnou činností, ohrožením kritické infrastruktury, nákazami, ohrožením vnitřní bezpečnosti a ekonomiky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která je řešena obvyklým způsobem orgány a složkami bezpečnostního systému podle zvláštních právních předpisů. Pod tímto pojmem je v současných právních předpisech ČR.</a:t>
            </a:r>
          </a:p>
          <a:p>
            <a:pPr algn="just"/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KRIZOVÁ SITUACE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Škodlivé působení sil a jevů vyvolaných činností člověka, přírodními vlivy, a také havárie, které ohrožují život, zdraví, majetek nebo životní prostředí a vyžadují provedení záchranných </a:t>
            </a:r>
            <a:b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likvidačních prací, narušení kritické infrastruktury nebo jiné nebezpečí, </a:t>
            </a:r>
            <a:r>
              <a:rPr 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při nichž je vyhlášen stav nebezpečí, nouzový stav nebo stav ohrožení státu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 2 písm. b) zákona 239/2000 Sb., o IZS.</a:t>
            </a:r>
          </a:p>
          <a:p>
            <a:pPr algn="just"/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33" y="-10387"/>
            <a:ext cx="4498017" cy="2856241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132" y="-63356"/>
            <a:ext cx="5610964" cy="421243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908" y="-55394"/>
            <a:ext cx="5248935" cy="3500999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00874"/>
            <a:ext cx="9144000" cy="5143500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44498"/>
            <a:ext cx="7164288" cy="4050210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146" y="2807790"/>
            <a:ext cx="6975713" cy="4034287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596" y="-36709"/>
            <a:ext cx="3961158" cy="2860670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278" y="3394103"/>
            <a:ext cx="7181164" cy="3455935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847" y="1588168"/>
            <a:ext cx="5450305" cy="368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578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NÁVRH PREZENT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620688"/>
            <a:ext cx="3294063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Obdélník 2"/>
          <p:cNvSpPr>
            <a:spLocks noChangeArrowheads="1"/>
          </p:cNvSpPr>
          <p:nvPr/>
        </p:nvSpPr>
        <p:spPr bwMode="auto">
          <a:xfrm>
            <a:off x="395288" y="5013325"/>
            <a:ext cx="83883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b="1" dirty="0"/>
              <a:t> </a:t>
            </a:r>
            <a:endParaRPr lang="cs-CZ" altLang="cs-CZ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b="1" dirty="0"/>
              <a:t> </a:t>
            </a:r>
            <a:endParaRPr lang="cs-CZ" altLang="cs-CZ" sz="1600" dirty="0"/>
          </a:p>
        </p:txBody>
      </p:sp>
      <p:pic>
        <p:nvPicPr>
          <p:cNvPr id="1026" name="Picture 2" descr="C:\Users\daniel.tovth\Desktop\logo_KK.jp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6632"/>
            <a:ext cx="1872207" cy="85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58149" y="1098995"/>
            <a:ext cx="8136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Krizové stavy</a:t>
            </a:r>
          </a:p>
        </p:txBody>
      </p:sp>
      <p:sp>
        <p:nvSpPr>
          <p:cNvPr id="8" name="Obdélník 7"/>
          <p:cNvSpPr/>
          <p:nvPr/>
        </p:nvSpPr>
        <p:spPr>
          <a:xfrm>
            <a:off x="458149" y="1898526"/>
            <a:ext cx="8262627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STAV NEBEZPEČÍ</a:t>
            </a:r>
          </a:p>
          <a:p>
            <a:endParaRPr lang="cs-CZ" sz="1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Tento stav může </a:t>
            </a:r>
            <a:r>
              <a:rPr 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vyhlásit hejtman 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kraje nebo primátor (pro hl. m. Prahu), a to tehdy jsou-li </a:t>
            </a:r>
            <a:b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případě živelní pohromy, ekologické nebo průmyslové havárie, nehody nebo jiného nebezpečí ohroženy životy, zdraví, majetek, životní prostředí, pokud nedosahuje intenzita ohrožení značného rozsahu, a </a:t>
            </a:r>
            <a:r>
              <a:rPr 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není možné odvrátit ohrožení běžnou činností správních úřadů a složek integrovaného záchranného systému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30 dní, ze závažných důvodů je možno požádat vládu o její prodloužení. </a:t>
            </a:r>
          </a:p>
          <a:p>
            <a:pPr algn="just"/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NOUZOVÝ STAV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Pokud důvody pro </a:t>
            </a:r>
            <a:r>
              <a:rPr 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vyhlášení stavu nebezpečí nepominuly, naopak jejich intenzita přesáhne hraniční mez 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již nesplňují kritéria pro stav nebezpečí je třeba vyhlásit vyšší stupeň ohrožení, </a:t>
            </a:r>
            <a:b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to nouzový stav, ten </a:t>
            </a:r>
            <a:r>
              <a:rPr 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vyhlašuje vláda 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případě živelních pohrom, ekologických nebo průmyslových havárií, nehod nebo jiného nebezpečí, které ve značném rozsahu ohrožují životy, zdraví nebo majetkové hodnoty anebo vnitřní pořádek a bezpečnost. </a:t>
            </a:r>
          </a:p>
          <a:p>
            <a:pPr algn="just"/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728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NÁVRH PREZENT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620688"/>
            <a:ext cx="3294063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Obdélník 2"/>
          <p:cNvSpPr>
            <a:spLocks noChangeArrowheads="1"/>
          </p:cNvSpPr>
          <p:nvPr/>
        </p:nvSpPr>
        <p:spPr bwMode="auto">
          <a:xfrm>
            <a:off x="395288" y="5013325"/>
            <a:ext cx="83883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b="1" dirty="0"/>
              <a:t> </a:t>
            </a:r>
            <a:endParaRPr lang="cs-CZ" altLang="cs-CZ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b="1" dirty="0"/>
              <a:t> </a:t>
            </a:r>
            <a:endParaRPr lang="cs-CZ" altLang="cs-CZ" sz="1600" dirty="0"/>
          </a:p>
        </p:txBody>
      </p:sp>
      <p:pic>
        <p:nvPicPr>
          <p:cNvPr id="1026" name="Picture 2" descr="C:\Users\daniel.tovth\Desktop\logo_KK.jp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6632"/>
            <a:ext cx="1872207" cy="85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58149" y="1098995"/>
            <a:ext cx="8136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Krizové stavy</a:t>
            </a:r>
          </a:p>
        </p:txBody>
      </p:sp>
      <p:sp>
        <p:nvSpPr>
          <p:cNvPr id="8" name="Obdélník 7"/>
          <p:cNvSpPr/>
          <p:nvPr/>
        </p:nvSpPr>
        <p:spPr>
          <a:xfrm>
            <a:off x="458149" y="1988840"/>
            <a:ext cx="8262627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STAV OHROŽENÍ STÁTU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případě, že je </a:t>
            </a:r>
            <a:r>
              <a:rPr 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bezprostředně ohrožena svrchovanost státu nebo územní celistvost státu anebo jeho demokratické základy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je </a:t>
            </a:r>
            <a:r>
              <a:rPr 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parlamentem České republiky vyhlášen 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stav ohrožení státu. Pro vyhlášení tohoto stavu je třeba, aby s jeho vyhlášením souhlasila nadpoloviční většina všech poslanců a nadpoloviční většina všech senátorů. </a:t>
            </a:r>
          </a:p>
          <a:p>
            <a:pPr algn="just"/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VÁLEČNÝ STAV</a:t>
            </a:r>
          </a:p>
          <a:p>
            <a:pPr algn="just"/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Jedná se o nejzávažnější stav. Je vyhlašován </a:t>
            </a:r>
            <a:r>
              <a:rPr 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parlamentem České republiky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 situaci, kdy je </a:t>
            </a:r>
            <a:r>
              <a:rPr 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ČR napadena, nebo je-li třeba plnit mezinárodní smluvní závazky 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společné obraně proti napadení.</a:t>
            </a:r>
          </a:p>
        </p:txBody>
      </p:sp>
    </p:spTree>
    <p:extLst>
      <p:ext uri="{BB962C8B-B14F-4D97-AF65-F5344CB8AC3E}">
        <p14:creationId xmlns:p14="http://schemas.microsoft.com/office/powerpoint/2010/main" val="630461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NÁVRH PREZENTA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620688"/>
            <a:ext cx="3294063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daniel.tovth\Desktop\logo_KK.jp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6632"/>
            <a:ext cx="1872207" cy="85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67544" y="2348880"/>
            <a:ext cx="81369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Bezpečnostní rada </a:t>
            </a:r>
            <a:br>
              <a:rPr lang="cs-CZ" sz="40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4000" b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cs-CZ" sz="40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Karlovarského kraje</a:t>
            </a:r>
          </a:p>
        </p:txBody>
      </p:sp>
    </p:spTree>
    <p:extLst>
      <p:ext uri="{BB962C8B-B14F-4D97-AF65-F5344CB8AC3E}">
        <p14:creationId xmlns:p14="http://schemas.microsoft.com/office/powerpoint/2010/main" val="2901231908"/>
      </p:ext>
    </p:extLst>
  </p:cSld>
  <p:clrMapOvr>
    <a:masterClrMapping/>
  </p:clrMapOvr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MigrationSourceURL xmlns="c9e48692-194e-417d-af40-42e3d4ef737b" xsi:nil="true"/>
    <RoutingEnabled xmlns="http://schemas.microsoft.com/sharepoint/v3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3E5FB4789618B4A826E5F0E1E730B97" ma:contentTypeVersion="2" ma:contentTypeDescription="Vytvoří nový dokument" ma:contentTypeScope="" ma:versionID="7719bb7ff21291a19da0fbb83fa2ce48">
  <xsd:schema xmlns:xsd="http://www.w3.org/2001/XMLSchema" xmlns:xs="http://www.w3.org/2001/XMLSchema" xmlns:p="http://schemas.microsoft.com/office/2006/metadata/properties" xmlns:ns1="http://schemas.microsoft.com/sharepoint/v3" xmlns:ns2="c9e48692-194e-417d-af40-42e3d4ef737b" targetNamespace="http://schemas.microsoft.com/office/2006/metadata/properties" ma:root="true" ma:fieldsID="799fdf3e68ddcfad9de9aee4093827fb" ns1:_="" ns2:_="">
    <xsd:import namespace="http://schemas.microsoft.com/sharepoint/v3"/>
    <xsd:import namespace="c9e48692-194e-417d-af40-42e3d4ef737b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MigrationSourceURL" minOccurs="0"/>
                <xsd:element ref="ns1:RoutingEnabled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Datum zahájení plánování" ma:description="" ma:internalName="PublishingStartDate">
      <xsd:simpleType>
        <xsd:restriction base="dms:Unknown"/>
      </xsd:simpleType>
    </xsd:element>
    <xsd:element name="PublishingExpirationDate" ma:index="9" nillable="true" ma:displayName="Datum ukončení plánování" ma:description="" ma:internalName="PublishingExpirationDate">
      <xsd:simpleType>
        <xsd:restriction base="dms:Unknown"/>
      </xsd:simpleType>
    </xsd:element>
    <xsd:element name="RoutingEnabled" ma:index="11" ma:displayName="Aktivní" ma:internalName="RoutingEnable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e48692-194e-417d-af40-42e3d4ef737b" elementFormDefault="qualified">
    <xsd:import namespace="http://schemas.microsoft.com/office/2006/documentManagement/types"/>
    <xsd:import namespace="http://schemas.microsoft.com/office/infopath/2007/PartnerControls"/>
    <xsd:element name="MigrationSourceURL" ma:index="10" nillable="true" ma:displayName="MigrationSourceURL" ma:internalName="MigrationSourceURL1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C1C3E34-FAC1-48E0-B92C-36AA3CF8384F}"/>
</file>

<file path=customXml/itemProps2.xml><?xml version="1.0" encoding="utf-8"?>
<ds:datastoreItem xmlns:ds="http://schemas.openxmlformats.org/officeDocument/2006/customXml" ds:itemID="{7D3088E7-3138-4F47-8500-F035BF42DAB2}"/>
</file>

<file path=customXml/itemProps3.xml><?xml version="1.0" encoding="utf-8"?>
<ds:datastoreItem xmlns:ds="http://schemas.openxmlformats.org/officeDocument/2006/customXml" ds:itemID="{AD02CD87-FF3F-4A11-828D-AE28DABFBDF1}"/>
</file>

<file path=docProps/app.xml><?xml version="1.0" encoding="utf-8"?>
<Properties xmlns="http://schemas.openxmlformats.org/officeDocument/2006/extended-properties" xmlns:vt="http://schemas.openxmlformats.org/officeDocument/2006/docPropsVTypes">
  <TotalTime>13989</TotalTime>
  <Words>1709</Words>
  <Application>Microsoft Office PowerPoint</Application>
  <PresentationFormat>Předvádění na obrazovce (4:3)</PresentationFormat>
  <Paragraphs>211</Paragraphs>
  <Slides>20</Slides>
  <Notes>14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7" baseType="lpstr">
      <vt:lpstr>Arial</vt:lpstr>
      <vt:lpstr>Calibri</vt:lpstr>
      <vt:lpstr>Cambria</vt:lpstr>
      <vt:lpstr>Times New Roman</vt:lpstr>
      <vt:lpstr>Wingdings</vt:lpstr>
      <vt:lpstr>Výchozí návrh</vt:lpstr>
      <vt:lpstr>Acrobat Document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KUKK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Usnesení z 13. zasedání Komise bezpečnosti a prevence kriminality - příloha</dc:title>
  <dc:creator>Jánská Martina</dc:creator>
  <cp:lastModifiedBy>Sviták Roman</cp:lastModifiedBy>
  <cp:revision>355</cp:revision>
  <cp:lastPrinted>2019-11-25T12:45:58Z</cp:lastPrinted>
  <dcterms:created xsi:type="dcterms:W3CDTF">2008-10-22T14:58:58Z</dcterms:created>
  <dcterms:modified xsi:type="dcterms:W3CDTF">2022-04-27T09:01:54Z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0x01010043E5FB4789618B4A826E5F0E1E730B97</vt:lpwstr>
  </property>
</Properties>
</file>