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75" r:id="rId3"/>
    <p:sldId id="377" r:id="rId4"/>
    <p:sldId id="408" r:id="rId5"/>
    <p:sldId id="379" r:id="rId6"/>
    <p:sldId id="381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03" r:id="rId22"/>
    <p:sldId id="373" r:id="rId2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04280-0182-4FD3-B5B5-47460B854179}" type="datetimeFigureOut">
              <a:rPr lang="cs-CZ" smtClean="0"/>
              <a:pPr/>
              <a:t>03.06.2022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6E963-5A6F-4F73-B078-E80DC38596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652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BDB24-D466-4A80-A149-CEC4F4E5A074}" type="datetimeFigureOut">
              <a:rPr lang="cs-CZ" smtClean="0"/>
              <a:pPr/>
              <a:t>03.06.2022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F7130-E462-45AE-8935-34A05FAC88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404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232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64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051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288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4992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4913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176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495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4971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682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988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676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3601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6563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68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444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329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1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795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030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355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F7130-E462-45AE-8935-34A05FAC889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74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04D7-B161-4B9E-AE39-D07E4A7AB98A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10F3-F3D0-4264-81AF-F9ECCBDED3C9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77E-69BD-423E-AB79-7C4BC44D76F3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DD3D5-CC88-4EB0-8D49-C4A8A1990E04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A38E-5970-45CD-8D7C-4FE574ED0869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2B51-35BE-4738-BC24-7FE7C836AD75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3B5D-F111-44F6-83C7-99F39A3FCF37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DC6-2574-4A98-AE48-F41AACD5B394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B7429-5BCD-48A9-BC3E-4563D8DDD6E6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1353-3F60-40FE-AA6E-0A9C6914EBD9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FBA0-1D7E-4E0C-8CC8-CBCD27A03CC7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FE0D-C855-403D-BE6F-3100A3D63A09}" type="datetime1">
              <a:rPr lang="cs-CZ" smtClean="0"/>
              <a:pPr/>
              <a:t>03.06.2022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4632" cy="2803376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1" dirty="0" smtClean="0"/>
              <a:t>Návrh </a:t>
            </a:r>
            <a:r>
              <a:rPr lang="cs-CZ" sz="3200" b="1" dirty="0" smtClean="0"/>
              <a:t>Akčního plánu rozvoje sociálních služeb v Karlovarském kraji na rok 2023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9</a:t>
            </a:r>
            <a:r>
              <a:rPr lang="cs-CZ" dirty="0" smtClean="0"/>
              <a:t>. a 10. </a:t>
            </a:r>
            <a:r>
              <a:rPr lang="cs-CZ" dirty="0"/>
              <a:t>6</a:t>
            </a:r>
            <a:r>
              <a:rPr lang="cs-CZ" dirty="0" smtClean="0"/>
              <a:t>. </a:t>
            </a:r>
            <a:r>
              <a:rPr lang="cs-CZ" dirty="0" smtClean="0"/>
              <a:t>2022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54224"/>
            <a:ext cx="34626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670" y="728345"/>
            <a:ext cx="1623060" cy="8274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Návrh rozsahu sítě </a:t>
            </a:r>
            <a:r>
              <a:rPr lang="cs-CZ" dirty="0" smtClean="0"/>
              <a:t>2023, </a:t>
            </a:r>
            <a:r>
              <a:rPr lang="cs-CZ" dirty="0"/>
              <a:t>srovnání s </a:t>
            </a:r>
            <a:r>
              <a:rPr lang="cs-CZ" dirty="0" smtClean="0"/>
              <a:t>2022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361866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3753219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4905926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550708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2023 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89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 péče (PAS)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1,5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2,5 úvazku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656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SASRD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42,9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44,9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688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SASSZP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3,15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3,15 úvazku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580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SNP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úvazky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 úvazky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773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SR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6,8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571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SR (ODO)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41,5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41,5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234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SR (zrak)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3,15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3,15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58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SSPZZLP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517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34,31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34,31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847905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178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Návrh rozsahu sítě </a:t>
            </a:r>
            <a:r>
              <a:rPr lang="cs-CZ" dirty="0" smtClean="0"/>
              <a:t>2023, </a:t>
            </a:r>
            <a:r>
              <a:rPr lang="cs-CZ" dirty="0"/>
              <a:t>srovnání s </a:t>
            </a:r>
            <a:r>
              <a:rPr lang="cs-CZ" dirty="0" smtClean="0"/>
              <a:t>2022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535833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24441312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12117099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660120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2023 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4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Tísňová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5,12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5,12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938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TKP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4,34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4,34 úvazku</a:t>
                      </a:r>
                      <a:r>
                        <a:rPr lang="cs-CZ" baseline="0" dirty="0" smtClean="0"/>
                        <a:t>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074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Tlumočnické služby (sluch)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0,95 úvazku</a:t>
                      </a:r>
                      <a:r>
                        <a:rPr lang="cs-CZ" baseline="0" dirty="0" smtClean="0"/>
                        <a:t>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0,95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19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36,42 úvazku</a:t>
                      </a:r>
                      <a:r>
                        <a:rPr lang="cs-CZ" baseline="0" dirty="0" smtClean="0"/>
                        <a:t>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36,42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770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 (senioři)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56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 (PAS)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899684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515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Náklady sítě sociálních služeb v KK na rok 2023</a:t>
            </a:r>
          </a:p>
          <a:p>
            <a:pPr lvl="1"/>
            <a:r>
              <a:rPr lang="cs-CZ" sz="2400" dirty="0" smtClean="0"/>
              <a:t>stanoveny na základě potřebné kapacity sítě sociálních služeb a referenčních hodnot: 1.684.247.997 Kč</a:t>
            </a:r>
          </a:p>
          <a:p>
            <a:pPr lvl="1"/>
            <a:r>
              <a:rPr lang="cs-CZ" sz="2400" dirty="0" smtClean="0"/>
              <a:t>vyčíslení požadavku KK na dotaci MPSV na rok 2023: 1.003.708.735 Kč (dotace MPSV na rok 2022: 656.462.938 Kč</a:t>
            </a:r>
          </a:p>
          <a:p>
            <a:r>
              <a:rPr lang="cs-CZ" sz="2800" dirty="0" smtClean="0"/>
              <a:t>Referenční hodnoty:</a:t>
            </a:r>
          </a:p>
          <a:p>
            <a:pPr lvl="1"/>
            <a:r>
              <a:rPr lang="cs-CZ" sz="2400" dirty="0" smtClean="0"/>
              <a:t>úhrady od uživatelů</a:t>
            </a:r>
          </a:p>
          <a:p>
            <a:pPr lvl="1"/>
            <a:r>
              <a:rPr lang="cs-CZ" sz="2400" dirty="0" smtClean="0"/>
              <a:t>úhrady z veřejného zdravotního pojištění</a:t>
            </a:r>
          </a:p>
          <a:p>
            <a:pPr lvl="1"/>
            <a:r>
              <a:rPr lang="cs-CZ" sz="2400" dirty="0" smtClean="0"/>
              <a:t>průměrné obvyklé náklady na lůžkoden (P služby), na úvazek pracovník měsíčně (A, T služby)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379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Úhrady od uživatelů pro rok 2023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955628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70051803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374875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Úhrada od</a:t>
                      </a:r>
                      <a:r>
                        <a:rPr lang="cs-CZ" baseline="0" dirty="0" smtClean="0"/>
                        <a:t> uživatelů / lůžkoden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77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492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DnPC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722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254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567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43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DZR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58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9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SSPZZLP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1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626124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43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Úhrady od uživatelů pro rok 2023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757482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05986372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52941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Úhrada od uživatelů / hodinu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169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46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53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566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 senioři, OZP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114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 PAS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065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466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929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PSB MP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475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Tísňová</a:t>
                      </a:r>
                      <a:r>
                        <a:rPr lang="cs-CZ" baseline="0" dirty="0" smtClean="0"/>
                        <a:t>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 / uživatel</a:t>
                      </a:r>
                      <a:r>
                        <a:rPr lang="cs-CZ" baseline="0" dirty="0" smtClean="0"/>
                        <a:t> / měsíc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189026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594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Úhrady z veřejného zdravotního pojištění pro rok 2023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573803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00329130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7846684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Úhrada / lůžkoden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332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933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3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DZR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469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894854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703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Obvyklé (průměrné) náklady pro rok 2023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referenčních hodnot pro rok 2023:</a:t>
            </a:r>
          </a:p>
          <a:p>
            <a:pPr lvl="1"/>
            <a:r>
              <a:rPr lang="cs-CZ" dirty="0" smtClean="0"/>
              <a:t>průměrné hodnoty nákladovosti jednotlivých druhů sociálních služeb (na základě údajů ze ZZ 2021, žádostí na 2022)</a:t>
            </a:r>
          </a:p>
          <a:p>
            <a:pPr lvl="1"/>
            <a:r>
              <a:rPr lang="cs-CZ" dirty="0" smtClean="0"/>
              <a:t>připomínky poskytovatelů sociálních služeb</a:t>
            </a:r>
          </a:p>
          <a:p>
            <a:pPr lvl="1"/>
            <a:r>
              <a:rPr lang="cs-CZ" dirty="0" smtClean="0"/>
              <a:t>novelizace nařízení vlády č. 341/2017 Sb.</a:t>
            </a:r>
          </a:p>
          <a:p>
            <a:pPr lvl="1"/>
            <a:r>
              <a:rPr lang="cs-CZ" dirty="0" smtClean="0"/>
              <a:t>průměrná roční míra inflace dle údajů ČSÚ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803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Obvyklé (průměrné) náklady pro rok 2023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901000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2911392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3301816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OPN / lůžkoden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94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269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DnPC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556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149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20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DZR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12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7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SSPZZLP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707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118156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808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Obvyklé (průměrné) náklady pro rok 2023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995362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30329004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863176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r>
                        <a:rPr lang="cs-CZ" baseline="0" dirty="0" smtClean="0"/>
                        <a:t>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OPN / úvazek / měsíc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92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226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808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63100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875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57100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20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57300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81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61700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682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58300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682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70300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414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66700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5550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530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Obvyklé (průměrné) náklady pro rok 2023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016973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15462990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9681220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OPN / úvazek / měsíc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30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615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NDC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58800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21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NOC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61400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175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NZDM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61400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507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(senioři, OZP)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66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(dluhy, OP)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64600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397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(MRP)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64600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481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(drogy)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64600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49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68300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20815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60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 2023 -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Tvorba AP 2023</a:t>
            </a:r>
          </a:p>
          <a:p>
            <a:r>
              <a:rPr lang="cs-CZ" dirty="0" smtClean="0"/>
              <a:t>Opatření k naplnění strategických a dílčích cílů SPRSS</a:t>
            </a:r>
          </a:p>
          <a:p>
            <a:r>
              <a:rPr lang="cs-CZ" dirty="0" smtClean="0"/>
              <a:t>Síť sociálních služeb v Karlovarském kraji pro rok 2023</a:t>
            </a:r>
          </a:p>
          <a:p>
            <a:r>
              <a:rPr lang="cs-CZ" dirty="0" smtClean="0"/>
              <a:t>Financování sítě sociálních služeb v Karlovarském kraji (kategorie A)</a:t>
            </a:r>
          </a:p>
          <a:p>
            <a:r>
              <a:rPr lang="cs-CZ" dirty="0" smtClean="0"/>
              <a:t>Přílohy</a:t>
            </a:r>
          </a:p>
          <a:p>
            <a:pPr lvl="1"/>
            <a:r>
              <a:rPr lang="cs-CZ" dirty="0" smtClean="0"/>
              <a:t>Síť sociálních služeb (kategorie A) v Karlovarském kraji v roce 2022</a:t>
            </a:r>
          </a:p>
          <a:p>
            <a:pPr lvl="1"/>
            <a:r>
              <a:rPr lang="cs-CZ" dirty="0" smtClean="0"/>
              <a:t>Síť sociálních služeb v Karlovarském kraji pro rok 2023 (kategorie A)</a:t>
            </a:r>
          </a:p>
          <a:p>
            <a:pPr lvl="1"/>
            <a:r>
              <a:rPr lang="cs-CZ" dirty="0" smtClean="0"/>
              <a:t>Referenční hodnoty pro rok 2023</a:t>
            </a:r>
          </a:p>
          <a:p>
            <a:pPr lvl="1"/>
            <a:r>
              <a:rPr lang="cs-CZ" dirty="0" smtClean="0"/>
              <a:t>Nákladová náročnost sítě sociálních služeb v Karlovarském kraji na rok 2023 (kategorie 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4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Obvyklé (průměrné) náklady pro rok 2023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865208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52978888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75604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r>
                        <a:rPr lang="cs-CZ" baseline="0" dirty="0" smtClean="0"/>
                        <a:t>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OPN / úvazek /</a:t>
                      </a:r>
                      <a:r>
                        <a:rPr lang="cs-CZ" baseline="0" dirty="0" smtClean="0"/>
                        <a:t> měsíc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67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SASRD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62900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726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SASSZP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57800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181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SNP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63500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640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62900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43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63300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237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TKP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61400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963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61400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456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Tísňová</a:t>
                      </a:r>
                      <a:r>
                        <a:rPr lang="cs-CZ" baseline="0" smtClean="0"/>
                        <a:t>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323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Tl. sl.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80248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38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 2023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Harmonogram tvorby AP 2023 (předběžné termíny)</a:t>
            </a:r>
          </a:p>
          <a:p>
            <a:r>
              <a:rPr lang="cs-CZ" sz="3000" dirty="0" smtClean="0"/>
              <a:t>Sběr podkladů pro definování sítě na rok 2022 (obce, poskytovatelé) do 22. 4. 2022</a:t>
            </a:r>
          </a:p>
          <a:p>
            <a:r>
              <a:rPr lang="cs-CZ" sz="3000" dirty="0" smtClean="0"/>
              <a:t>Návrhová skupina 24. 5. 2022</a:t>
            </a:r>
          </a:p>
          <a:p>
            <a:r>
              <a:rPr lang="cs-CZ" sz="3000" dirty="0" smtClean="0"/>
              <a:t>Zveřejnění návrhu AP 2023 na webových stránkách kraje 1. 6. 2022</a:t>
            </a:r>
          </a:p>
          <a:p>
            <a:r>
              <a:rPr lang="cs-CZ" sz="3000" dirty="0" smtClean="0"/>
              <a:t>Lhůta pro zasílání připomínek do 13. 6. 2022</a:t>
            </a:r>
          </a:p>
          <a:p>
            <a:r>
              <a:rPr lang="cs-CZ" sz="3000" dirty="0" smtClean="0"/>
              <a:t>Veřejné projednání návrhu AP 2023 9. 6. 2022, 10. 6. 2022</a:t>
            </a:r>
          </a:p>
          <a:p>
            <a:r>
              <a:rPr lang="cs-CZ" sz="3000" dirty="0" smtClean="0"/>
              <a:t>Komise pro sociální věci </a:t>
            </a:r>
            <a:r>
              <a:rPr lang="cs-CZ" sz="3000" dirty="0"/>
              <a:t>7</a:t>
            </a:r>
            <a:r>
              <a:rPr lang="cs-CZ" sz="3000" dirty="0" smtClean="0"/>
              <a:t>. 7. 2022</a:t>
            </a:r>
          </a:p>
          <a:p>
            <a:r>
              <a:rPr lang="cs-CZ" sz="3000" dirty="0" smtClean="0"/>
              <a:t>Rada Karlovarského kraje 25. 7. 2022</a:t>
            </a:r>
            <a:endParaRPr lang="cs-CZ" sz="3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112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Děkujeme </a:t>
            </a:r>
            <a:r>
              <a:rPr lang="cs-CZ" smtClean="0"/>
              <a:t>za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Kategorie A – základní síť sociálních služeb</a:t>
            </a:r>
          </a:p>
          <a:p>
            <a:r>
              <a:rPr lang="cs-CZ" dirty="0" smtClean="0"/>
              <a:t>Sociální služby zahrnuté do kategorie A:</a:t>
            </a:r>
          </a:p>
          <a:p>
            <a:pPr lvl="1"/>
            <a:r>
              <a:rPr lang="cs-CZ" dirty="0" smtClean="0"/>
              <a:t>soulad </a:t>
            </a:r>
            <a:r>
              <a:rPr lang="cs-CZ" dirty="0"/>
              <a:t>se strategickými a dílčími cíli SPRSS </a:t>
            </a:r>
          </a:p>
          <a:p>
            <a:pPr lvl="1"/>
            <a:r>
              <a:rPr lang="cs-CZ" dirty="0"/>
              <a:t>východiskem pro stanovení </a:t>
            </a:r>
            <a:r>
              <a:rPr lang="cs-CZ" dirty="0" smtClean="0"/>
              <a:t>kapacit </a:t>
            </a:r>
            <a:r>
              <a:rPr lang="cs-CZ" dirty="0"/>
              <a:t>pro rok </a:t>
            </a:r>
            <a:r>
              <a:rPr lang="cs-CZ" dirty="0" smtClean="0"/>
              <a:t>2023 – síť sociálních služeb v roce 2022</a:t>
            </a:r>
            <a:endParaRPr lang="cs-CZ" dirty="0"/>
          </a:p>
          <a:p>
            <a:pPr lvl="1"/>
            <a:r>
              <a:rPr lang="cs-CZ" dirty="0" smtClean="0"/>
              <a:t>rozvojové </a:t>
            </a:r>
            <a:r>
              <a:rPr lang="cs-CZ" dirty="0"/>
              <a:t>záměry - údaje získané od poskytovatelů sociálních služeb, od </a:t>
            </a:r>
            <a:r>
              <a:rPr lang="cs-CZ" dirty="0" smtClean="0"/>
              <a:t>obcí</a:t>
            </a:r>
          </a:p>
          <a:p>
            <a:pPr lvl="2"/>
            <a:r>
              <a:rPr lang="cs-CZ" dirty="0"/>
              <a:t>d</a:t>
            </a:r>
            <a:r>
              <a:rPr lang="cs-CZ" dirty="0" smtClean="0"/>
              <a:t>oložení potřebnosti, vyjádření obcí (potřebnost, spolufinancování), popis rozvojového záměru, potřebný rozsah služby v roce 2023</a:t>
            </a:r>
            <a:endParaRPr lang="cs-CZ" dirty="0"/>
          </a:p>
          <a:p>
            <a:pPr lvl="1"/>
            <a:r>
              <a:rPr lang="cs-CZ" dirty="0"/>
              <a:t>kapacity DpS a DZR - soulad s dokumentem Dlouhodobé směřování Karlovarského kraje v oblasti zajištění a rozvoje podpory seniorů a osob se zdravotním </a:t>
            </a:r>
            <a:r>
              <a:rPr lang="cs-CZ" dirty="0" smtClean="0"/>
              <a:t>postižením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22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Kategorie A – základní síť sociálních služeb</a:t>
            </a:r>
          </a:p>
          <a:p>
            <a:r>
              <a:rPr lang="cs-CZ" dirty="0"/>
              <a:t>Příloha č. 2 AP </a:t>
            </a:r>
            <a:r>
              <a:rPr lang="cs-CZ" dirty="0" smtClean="0"/>
              <a:t>2023</a:t>
            </a:r>
            <a:endParaRPr lang="cs-CZ" dirty="0"/>
          </a:p>
          <a:p>
            <a:r>
              <a:rPr lang="cs-CZ" dirty="0"/>
              <a:t>Vymezena obecně, po druzích sociálních služeb</a:t>
            </a:r>
          </a:p>
          <a:p>
            <a:r>
              <a:rPr lang="cs-CZ" dirty="0"/>
              <a:t>Pro každý druh sociální služby uvedena potřebná kapacita na rok </a:t>
            </a:r>
            <a:r>
              <a:rPr lang="cs-CZ" dirty="0" smtClean="0"/>
              <a:t>2023</a:t>
            </a:r>
          </a:p>
          <a:p>
            <a:pPr lvl="1"/>
            <a:r>
              <a:rPr lang="cs-CZ" dirty="0" smtClean="0"/>
              <a:t>P služby – počet lůžek</a:t>
            </a:r>
          </a:p>
          <a:p>
            <a:pPr lvl="1"/>
            <a:r>
              <a:rPr lang="cs-CZ" dirty="0" smtClean="0"/>
              <a:t>A</a:t>
            </a:r>
            <a:r>
              <a:rPr lang="cs-CZ" dirty="0"/>
              <a:t>, T služby – počet úvazků pracovníků v přímé péči</a:t>
            </a:r>
          </a:p>
          <a:p>
            <a:r>
              <a:rPr lang="cs-CZ" dirty="0"/>
              <a:t>Financování z rozpočtu KK (dotace dle § 101a ZSS, § 105 ZSS)</a:t>
            </a:r>
          </a:p>
          <a:p>
            <a:r>
              <a:rPr lang="cs-CZ" dirty="0" smtClean="0"/>
              <a:t>Podzim 2022 – aktualizace kategorie A sítě na základě Pravidel pro zařazení sociálních služeb do sítě sociálních služeb v Karlovarském kraji pro období 2021 - 2023</a:t>
            </a:r>
          </a:p>
          <a:p>
            <a:pPr lvl="1"/>
            <a:r>
              <a:rPr lang="cs-CZ" dirty="0" smtClean="0"/>
              <a:t>Poskytovatelé sociálních služeb zařazení do kategorie A sítě na období 2021 – 2023 (usnesení č. ZK 308/12/20 ze dne 21. 12. 2020) – dodatky k pověření pro rok 2023, ZKK prosinec 2022</a:t>
            </a:r>
          </a:p>
          <a:p>
            <a:pPr lvl="1"/>
            <a:r>
              <a:rPr lang="cs-CZ" dirty="0" smtClean="0"/>
              <a:t>Poskytovatelé sociálních služeb zařazení do kategorie A sítě na období 2022 – 2023 (usnesení č. ZK 461/12/21 ze dne 13. 12. 2021) – dodatky k pověření pro rok 2023, ZKK prosinec 2022</a:t>
            </a:r>
          </a:p>
          <a:p>
            <a:pPr lvl="1"/>
            <a:r>
              <a:rPr lang="cs-CZ" dirty="0" smtClean="0"/>
              <a:t>Zařazení „nových“ sociálních služeb do kategorie A sítě na rok 2023, na základě žádostí o zařazení do sítě, ZKK prosinec 2022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63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Kategorie B – rozvojová síť sociálních služeb</a:t>
            </a:r>
          </a:p>
          <a:p>
            <a:r>
              <a:rPr lang="cs-CZ" dirty="0" smtClean="0"/>
              <a:t>Kapacity nad rámec kapacit v kategorii A</a:t>
            </a:r>
          </a:p>
          <a:p>
            <a:r>
              <a:rPr lang="cs-CZ" dirty="0" smtClean="0"/>
              <a:t>Financování mimo rozpočet Karlovarského kraje</a:t>
            </a:r>
          </a:p>
          <a:p>
            <a:pPr lvl="1"/>
            <a:r>
              <a:rPr lang="cs-CZ" dirty="0" smtClean="0"/>
              <a:t>v rámci Operačního programu Zaměstnanost plus</a:t>
            </a:r>
          </a:p>
          <a:p>
            <a:pPr lvl="1"/>
            <a:r>
              <a:rPr lang="cs-CZ" dirty="0" smtClean="0"/>
              <a:t>prostřednictvím dalších nástrojů, finanční prostředky z národních zdrojů</a:t>
            </a:r>
          </a:p>
          <a:p>
            <a:r>
              <a:rPr lang="cs-CZ" dirty="0" smtClean="0"/>
              <a:t>Zařazení do sítě pouze po dobu financování z projektu – podmínkou – soulad se SPRSS (rozhoduje RKK)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37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Sociální služby poskytované na území KK, financované v rámci programu B MPSV (nadregionální a celostátní působnost):</a:t>
            </a:r>
          </a:p>
          <a:p>
            <a:pPr lvl="1"/>
            <a:r>
              <a:rPr lang="cs-CZ" dirty="0"/>
              <a:t>Centrum pro dětský sluch Tamtam, o.p.s., raná </a:t>
            </a:r>
            <a:r>
              <a:rPr lang="cs-CZ" dirty="0" smtClean="0"/>
              <a:t>péče, odborné sociální poradenství</a:t>
            </a:r>
            <a:endParaRPr lang="cs-CZ" dirty="0"/>
          </a:p>
          <a:p>
            <a:pPr lvl="1"/>
            <a:r>
              <a:rPr lang="cs-CZ" dirty="0"/>
              <a:t>Sjednocená organizace nevidomých a slabozrakých ČR, zapsaný spolek, sociálně aktivizační služby pro seniory a osoby se zdravotním postižením</a:t>
            </a:r>
          </a:p>
          <a:p>
            <a:pPr lvl="1"/>
            <a:r>
              <a:rPr lang="cs-CZ" dirty="0"/>
              <a:t>Tyfloservis, o.p.s., sociální rehabilitace</a:t>
            </a:r>
          </a:p>
          <a:p>
            <a:pPr lvl="1"/>
            <a:r>
              <a:rPr lang="cs-CZ" dirty="0"/>
              <a:t>Svaz neslyšících a nedoslýchavých osob v </a:t>
            </a:r>
            <a:r>
              <a:rPr lang="cs-CZ" dirty="0" smtClean="0"/>
              <a:t>ČR, </a:t>
            </a:r>
            <a:r>
              <a:rPr lang="cs-CZ" dirty="0"/>
              <a:t>z.s., tlumočnické </a:t>
            </a:r>
            <a:r>
              <a:rPr lang="cs-CZ" dirty="0" smtClean="0"/>
              <a:t>služby</a:t>
            </a:r>
          </a:p>
          <a:p>
            <a:pPr lvl="1"/>
            <a:r>
              <a:rPr lang="cs-CZ" dirty="0" smtClean="0"/>
              <a:t>Národní ústav pro autismus, </a:t>
            </a:r>
            <a:r>
              <a:rPr lang="cs-CZ" dirty="0" err="1" smtClean="0"/>
              <a:t>z.ú</a:t>
            </a:r>
            <a:r>
              <a:rPr lang="cs-CZ" dirty="0" smtClean="0"/>
              <a:t>., odborné sociální poradenství, domovy se zvláštním režimem</a:t>
            </a:r>
          </a:p>
          <a:p>
            <a:pPr lvl="1"/>
            <a:r>
              <a:rPr lang="cs-CZ" dirty="0" smtClean="0"/>
              <a:t>ROZKOŠ bez RIZIKA, z. s., terénní programy</a:t>
            </a:r>
          </a:p>
          <a:p>
            <a:pPr lvl="1"/>
            <a:r>
              <a:rPr lang="cs-CZ" dirty="0" smtClean="0"/>
              <a:t>Anděl strážný, </a:t>
            </a:r>
            <a:r>
              <a:rPr lang="cs-CZ" dirty="0" err="1" smtClean="0"/>
              <a:t>z.ú</a:t>
            </a:r>
            <a:r>
              <a:rPr lang="cs-CZ" dirty="0" smtClean="0"/>
              <a:t>., tísňová péče</a:t>
            </a:r>
            <a:endParaRPr lang="cs-CZ" dirty="0"/>
          </a:p>
          <a:p>
            <a:r>
              <a:rPr lang="cs-CZ" dirty="0" smtClean="0"/>
              <a:t>Nejsou v síti sociálních služeb v Karlovarském kraji</a:t>
            </a:r>
          </a:p>
          <a:p>
            <a:r>
              <a:rPr lang="cs-CZ" dirty="0" smtClean="0"/>
              <a:t>Možnost požádat o dotaci na spolufinancování sociální služby z rozpočtu KK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otační program na zajištění spolufinancování sociálních služeb s celostátní a nadregionální působností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2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Návrh rozsahu sítě 2023, srovnání s 2022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800984"/>
              </p:ext>
            </p:extLst>
          </p:nvPr>
        </p:nvGraphicFramePr>
        <p:xfrm>
          <a:off x="457200" y="1600200"/>
          <a:ext cx="8229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426862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42101789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703245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</a:t>
                      </a:r>
                      <a:r>
                        <a:rPr lang="cs-CZ" baseline="0" dirty="0" smtClean="0"/>
                        <a:t> plán 2022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2023 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926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AD (jednotlivci, matky s dětmi)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194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194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74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úvazků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22 </a:t>
                      </a:r>
                      <a:r>
                        <a:rPr lang="cs-CZ" dirty="0" smtClean="0"/>
                        <a:t>úvazků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261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DnPC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288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341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339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073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</a:t>
                      </a:r>
                      <a:r>
                        <a:rPr lang="cs-CZ" baseline="0" dirty="0" smtClean="0"/>
                        <a:t> (s jiným než 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00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836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836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62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DS (senioři, OZP)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úvazky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úvazky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769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DS (MP, PAS)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37,72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37,72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892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DZR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480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480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93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CHB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99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99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875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CHB</a:t>
                      </a:r>
                      <a:r>
                        <a:rPr lang="cs-CZ" baseline="0" dirty="0" smtClean="0"/>
                        <a:t> (ODO)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22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22 lůžek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477853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512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Návrh rozsahu sítě </a:t>
            </a:r>
            <a:r>
              <a:rPr lang="cs-CZ" dirty="0" smtClean="0"/>
              <a:t>2023, </a:t>
            </a:r>
            <a:r>
              <a:rPr lang="cs-CZ" dirty="0"/>
              <a:t>srovnání s </a:t>
            </a:r>
            <a:r>
              <a:rPr lang="cs-CZ" dirty="0" smtClean="0"/>
              <a:t>2022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498201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93635425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56882761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7438402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2023 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7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3,5 </a:t>
                      </a:r>
                      <a:r>
                        <a:rPr lang="cs-CZ" dirty="0" smtClean="0"/>
                        <a:t>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3,5 úvazku</a:t>
                      </a:r>
                      <a:r>
                        <a:rPr lang="cs-CZ" baseline="0" dirty="0" smtClean="0"/>
                        <a:t>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714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6,88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6,88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92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5,46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5,46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089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NDC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8,95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8,95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025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NOC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9,9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9,9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170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NZDM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33,78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33,78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072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35,17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36,01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272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 (senioři, OZP)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0,38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4,88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768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 (PAS)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úvazků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úvazků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388547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387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Návrh rozsahu sítě </a:t>
            </a:r>
            <a:r>
              <a:rPr lang="cs-CZ" dirty="0" smtClean="0"/>
              <a:t>2023, </a:t>
            </a:r>
            <a:r>
              <a:rPr lang="cs-CZ" dirty="0"/>
              <a:t>srovnání s </a:t>
            </a:r>
            <a:r>
              <a:rPr lang="cs-CZ" dirty="0" smtClean="0"/>
              <a:t>2022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990045"/>
              </p:ext>
            </p:extLst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06524833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64069486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72798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</a:t>
                      </a:r>
                      <a:r>
                        <a:rPr lang="cs-CZ" baseline="0" dirty="0" smtClean="0"/>
                        <a:t> 2022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2023 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76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(dluhové a právní)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22,19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22,19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794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(drogové)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úvazek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úvazek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065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(MRP)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10,7 úvazku</a:t>
                      </a:r>
                      <a:r>
                        <a:rPr lang="cs-CZ" baseline="0" dirty="0" smtClean="0"/>
                        <a:t>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11,7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92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(senioři, OZP)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6,03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6,83 úvazku</a:t>
                      </a:r>
                      <a:r>
                        <a:rPr lang="cs-CZ" baseline="0" dirty="0" smtClean="0"/>
                        <a:t>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097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2,9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2,9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20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190 úvazků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192,25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410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PSB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20,6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 úvazku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931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 péče (zrak)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1,51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1,51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59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 péče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 úvazky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 úvazky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156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</a:t>
                      </a:r>
                      <a:r>
                        <a:rPr lang="cs-CZ" baseline="0" dirty="0" smtClean="0"/>
                        <a:t> péče (MP, tělesně)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2,5 úvazku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2,5 úvazku PPP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010486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0105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E5FB4789618B4A826E5F0E1E730B97" ma:contentTypeVersion="2" ma:contentTypeDescription="Vytvoří nový dokument" ma:contentTypeScope="" ma:versionID="7719bb7ff21291a19da0fbb83fa2ce48">
  <xsd:schema xmlns:xsd="http://www.w3.org/2001/XMLSchema" xmlns:xs="http://www.w3.org/2001/XMLSchema" xmlns:p="http://schemas.microsoft.com/office/2006/metadata/properties" xmlns:ns1="http://schemas.microsoft.com/sharepoint/v3" xmlns:ns2="c9e48692-194e-417d-af40-42e3d4ef737b" targetNamespace="http://schemas.microsoft.com/office/2006/metadata/properties" ma:root="true" ma:fieldsID="799fdf3e68ddcfad9de9aee4093827fb" ns1:_="" ns2:_="">
    <xsd:import namespace="http://schemas.microsoft.com/sharepoint/v3"/>
    <xsd:import namespace="c9e48692-194e-417d-af40-42e3d4ef73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  <xsd:element ref="ns1:RoutingEnable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internalName="PublishingStartDate">
      <xsd:simpleType>
        <xsd:restriction base="dms:Unknown"/>
      </xsd:simpleType>
    </xsd:element>
    <xsd:element name="PublishingExpirationDate" ma:index="9" nillable="true" ma:displayName="Datum ukončení plánování" ma:description="" ma:internalName="PublishingExpirationDate">
      <xsd:simpleType>
        <xsd:restriction base="dms:Unknown"/>
      </xsd:simpleType>
    </xsd:element>
    <xsd:element name="RoutingEnabled" ma:index="11" ma:displayName="Aktivní" ma:internalName="RoutingEnabl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48692-194e-417d-af40-42e3d4ef737b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1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igrationSourceURL xmlns="c9e48692-194e-417d-af40-42e3d4ef737b" xsi:nil="true"/>
    <RoutingEnabled xmlns="http://schemas.microsoft.com/sharepoint/v3">false</RoutingEnabled>
  </documentManagement>
</p:properties>
</file>

<file path=customXml/itemProps1.xml><?xml version="1.0" encoding="utf-8"?>
<ds:datastoreItem xmlns:ds="http://schemas.openxmlformats.org/officeDocument/2006/customXml" ds:itemID="{05B05F14-E1E1-473F-B30A-B01E52609A9B}"/>
</file>

<file path=customXml/itemProps2.xml><?xml version="1.0" encoding="utf-8"?>
<ds:datastoreItem xmlns:ds="http://schemas.openxmlformats.org/officeDocument/2006/customXml" ds:itemID="{EDF5FF39-A38E-489B-8ECC-77B38EEDE078}"/>
</file>

<file path=customXml/itemProps3.xml><?xml version="1.0" encoding="utf-8"?>
<ds:datastoreItem xmlns:ds="http://schemas.openxmlformats.org/officeDocument/2006/customXml" ds:itemID="{9EEB6D42-2ACF-4785-9733-ED8F02D6A018}"/>
</file>

<file path=docProps/app.xml><?xml version="1.0" encoding="utf-8"?>
<Properties xmlns="http://schemas.openxmlformats.org/officeDocument/2006/extended-properties" xmlns:vt="http://schemas.openxmlformats.org/officeDocument/2006/docPropsVTypes">
  <TotalTime>5240</TotalTime>
  <Words>1603</Words>
  <Application>Microsoft Office PowerPoint</Application>
  <PresentationFormat>Předvádění na obrazovce (4:3)</PresentationFormat>
  <Paragraphs>411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 Návrh Akčního plánu rozvoje sociálních služeb v Karlovarském kraji na rok 2023 </vt:lpstr>
      <vt:lpstr>AP 2023 - obsah</vt:lpstr>
      <vt:lpstr>Síť 2023</vt:lpstr>
      <vt:lpstr>Síť 2023</vt:lpstr>
      <vt:lpstr>Síť 2023</vt:lpstr>
      <vt:lpstr>Síť 2023</vt:lpstr>
      <vt:lpstr>Návrh rozsahu sítě 2023, srovnání s 2022</vt:lpstr>
      <vt:lpstr>Návrh rozsahu sítě 2023, srovnání s 2022</vt:lpstr>
      <vt:lpstr>Návrh rozsahu sítě 2023, srovnání s 2022</vt:lpstr>
      <vt:lpstr>Návrh rozsahu sítě 2023, srovnání s 2022</vt:lpstr>
      <vt:lpstr>Návrh rozsahu sítě 2023, srovnání s 2022</vt:lpstr>
      <vt:lpstr>Financování sítě</vt:lpstr>
      <vt:lpstr>Úhrady od uživatelů pro rok 2023</vt:lpstr>
      <vt:lpstr>Úhrady od uživatelů pro rok 2023</vt:lpstr>
      <vt:lpstr>Úhrady z veřejného zdravotního pojištění pro rok 2023</vt:lpstr>
      <vt:lpstr>Obvyklé (průměrné) náklady pro rok 2023</vt:lpstr>
      <vt:lpstr>Obvyklé (průměrné) náklady pro rok 2023</vt:lpstr>
      <vt:lpstr>Obvyklé (průměrné) náklady pro rok 2023</vt:lpstr>
      <vt:lpstr>Obvyklé (průměrné) náklady pro rok 2023</vt:lpstr>
      <vt:lpstr>Obvyklé (průměrné) náklady pro rok 2023</vt:lpstr>
      <vt:lpstr>AP 2023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Janča zahradník</dc:creator>
  <cp:lastModifiedBy>Pilařová Jana</cp:lastModifiedBy>
  <cp:revision>344</cp:revision>
  <cp:lastPrinted>2016-10-04T05:56:39Z</cp:lastPrinted>
  <dcterms:created xsi:type="dcterms:W3CDTF">2015-09-19T16:27:55Z</dcterms:created>
  <dcterms:modified xsi:type="dcterms:W3CDTF">2022-06-03T09:52:06Z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0x01010043E5FB4789618B4A826E5F0E1E730B97</vt:lpwstr>
  </property>
  <property fmtid="{D5CDD505-2E9C-101B-9397-08002B2CF9AE}" pid="3" name="MigrationSourceURL">
    <vt:lpwstr/>
  </property>
  <property fmtid="{D5CDD505-2E9C-101B-9397-08002B2CF9AE}" pid="4" name="PublishingContact">
    <vt:lpwstr/>
  </property>
  <property fmtid="{D5CDD505-2E9C-101B-9397-08002B2CF9AE}" pid="5" name="MigrationSourceURL0">
    <vt:lpwstr/>
  </property>
  <property fmtid="{D5CDD505-2E9C-101B-9397-08002B2CF9AE}" pid="6" name="Order">
    <vt:r8>1822800</vt:r8>
  </property>
  <property fmtid="{D5CDD505-2E9C-101B-9397-08002B2CF9AE}" pid="7" name="PublishingRollupImage">
    <vt:lpwstr/>
  </property>
  <property fmtid="{D5CDD505-2E9C-101B-9397-08002B2CF9AE}" pid="8" name="PublishingContactEmail">
    <vt:lpwstr/>
  </property>
  <property fmtid="{D5CDD505-2E9C-101B-9397-08002B2CF9AE}" pid="9" name="xd_Signature">
    <vt:bool>false</vt:bool>
  </property>
  <property fmtid="{D5CDD505-2E9C-101B-9397-08002B2CF9AE}" pid="10" name="xd_ProgID">
    <vt:lpwstr/>
  </property>
  <property fmtid="{D5CDD505-2E9C-101B-9397-08002B2CF9AE}" pid="11" name="PublishingContactPicture">
    <vt:lpwstr/>
  </property>
  <property fmtid="{D5CDD505-2E9C-101B-9397-08002B2CF9AE}" pid="12" name="PublishingVariationGroupID">
    <vt:lpwstr/>
  </property>
  <property fmtid="{D5CDD505-2E9C-101B-9397-08002B2CF9AE}" pid="13" name="MigrationSourceURL1">
    <vt:lpwstr/>
  </property>
  <property fmtid="{D5CDD505-2E9C-101B-9397-08002B2CF9AE}" pid="14" name="PublishingContactName">
    <vt:lpwstr/>
  </property>
  <property fmtid="{D5CDD505-2E9C-101B-9397-08002B2CF9AE}" pid="15" name="PublishingVariationRelationshipLinkFieldID">
    <vt:lpwstr/>
  </property>
  <property fmtid="{D5CDD505-2E9C-101B-9397-08002B2CF9AE}" pid="16" name="ObsahClanku">
    <vt:lpwstr/>
  </property>
  <property fmtid="{D5CDD505-2E9C-101B-9397-08002B2CF9AE}" pid="17" name="_SourceUrl">
    <vt:lpwstr/>
  </property>
  <property fmtid="{D5CDD505-2E9C-101B-9397-08002B2CF9AE}" pid="18" name="_SharedFileIndex">
    <vt:lpwstr/>
  </property>
  <property fmtid="{D5CDD505-2E9C-101B-9397-08002B2CF9AE}" pid="19" name="Comments">
    <vt:lpwstr/>
  </property>
  <property fmtid="{D5CDD505-2E9C-101B-9397-08002B2CF9AE}" pid="20" name="PublishingPageLayout">
    <vt:lpwstr/>
  </property>
  <property fmtid="{D5CDD505-2E9C-101B-9397-08002B2CF9AE}" pid="21" name="RoutingEnabled">
    <vt:bool>false</vt:bool>
  </property>
  <property fmtid="{D5CDD505-2E9C-101B-9397-08002B2CF9AE}" pid="22" name="TemplateUrl">
    <vt:lpwstr/>
  </property>
  <property fmtid="{D5CDD505-2E9C-101B-9397-08002B2CF9AE}" pid="23" name="Audience">
    <vt:lpwstr/>
  </property>
</Properties>
</file>