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24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75" r:id="rId3"/>
    <p:sldId id="377" r:id="rId4"/>
    <p:sldId id="378" r:id="rId5"/>
    <p:sldId id="379" r:id="rId6"/>
    <p:sldId id="380" r:id="rId7"/>
    <p:sldId id="405" r:id="rId8"/>
    <p:sldId id="381" r:id="rId9"/>
    <p:sldId id="382" r:id="rId10"/>
    <p:sldId id="383" r:id="rId11"/>
    <p:sldId id="384" r:id="rId12"/>
    <p:sldId id="385" r:id="rId13"/>
    <p:sldId id="386" r:id="rId14"/>
    <p:sldId id="390" r:id="rId15"/>
    <p:sldId id="391" r:id="rId16"/>
    <p:sldId id="392" r:id="rId17"/>
    <p:sldId id="393" r:id="rId18"/>
    <p:sldId id="403" r:id="rId19"/>
    <p:sldId id="395" r:id="rId20"/>
    <p:sldId id="396" r:id="rId21"/>
    <p:sldId id="397" r:id="rId22"/>
    <p:sldId id="398" r:id="rId23"/>
    <p:sldId id="399" r:id="rId24"/>
    <p:sldId id="373" r:id="rId2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04280-0182-4FD3-B5B5-47460B854179}" type="datetimeFigureOut">
              <a:rPr lang="cs-CZ" smtClean="0"/>
              <a:pPr/>
              <a:t>17.6.2019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6E963-5A6F-4F73-B078-E80DC38596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652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BDB24-D466-4A80-A149-CEC4F4E5A074}" type="datetimeFigureOut">
              <a:rPr lang="cs-CZ" smtClean="0"/>
              <a:pPr/>
              <a:t>17.6.2019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F7130-E462-45AE-8935-34A05FAC88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404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04D7-B161-4B9E-AE39-D07E4A7AB98A}" type="datetime1">
              <a:rPr lang="cs-CZ" smtClean="0"/>
              <a:pPr/>
              <a:t>17.6.2019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10F3-F3D0-4264-81AF-F9ECCBDED3C9}" type="datetime1">
              <a:rPr lang="cs-CZ" smtClean="0"/>
              <a:pPr/>
              <a:t>17.6.2019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C77E-69BD-423E-AB79-7C4BC44D76F3}" type="datetime1">
              <a:rPr lang="cs-CZ" smtClean="0"/>
              <a:pPr/>
              <a:t>17.6.2019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DD3D5-CC88-4EB0-8D49-C4A8A1990E04}" type="datetime1">
              <a:rPr lang="cs-CZ" smtClean="0"/>
              <a:pPr/>
              <a:t>17.6.2019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A38E-5970-45CD-8D7C-4FE574ED0869}" type="datetime1">
              <a:rPr lang="cs-CZ" smtClean="0"/>
              <a:pPr/>
              <a:t>17.6.2019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2B51-35BE-4738-BC24-7FE7C836AD75}" type="datetime1">
              <a:rPr lang="cs-CZ" smtClean="0"/>
              <a:pPr/>
              <a:t>17.6.2019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3B5D-F111-44F6-83C7-99F39A3FCF37}" type="datetime1">
              <a:rPr lang="cs-CZ" smtClean="0"/>
              <a:pPr/>
              <a:t>17.6.2019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BDC6-2574-4A98-AE48-F41AACD5B394}" type="datetime1">
              <a:rPr lang="cs-CZ" smtClean="0"/>
              <a:pPr/>
              <a:t>17.6.2019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B7429-5BCD-48A9-BC3E-4563D8DDD6E6}" type="datetime1">
              <a:rPr lang="cs-CZ" smtClean="0"/>
              <a:pPr/>
              <a:t>17.6.2019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1353-3F60-40FE-AA6E-0A9C6914EBD9}" type="datetime1">
              <a:rPr lang="cs-CZ" smtClean="0"/>
              <a:pPr/>
              <a:t>17.6.2019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6FBA0-1D7E-4E0C-8CC8-CBCD27A03CC7}" type="datetime1">
              <a:rPr lang="cs-CZ" smtClean="0"/>
              <a:pPr/>
              <a:t>17.6.2019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3FE0D-C855-403D-BE6F-3100A3D63A09}" type="datetime1">
              <a:rPr lang="cs-CZ" smtClean="0"/>
              <a:pPr/>
              <a:t>17.6.2019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0678-1139-45FF-9AF9-6C327BB0FC8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4632" cy="30963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000" b="1" dirty="0" smtClean="0"/>
              <a:t>Návrh Akčního plánu rozvoje sociálních služeb v Karlovarském kraji na rok 2020</a:t>
            </a:r>
            <a:r>
              <a:rPr lang="cs-CZ" sz="4000" dirty="0"/>
              <a:t/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18. a 19. 6. 2019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Návrh rozsahu sítě </a:t>
            </a:r>
            <a:r>
              <a:rPr lang="cs-CZ" dirty="0" smtClean="0"/>
              <a:t>2020, </a:t>
            </a:r>
            <a:r>
              <a:rPr lang="cs-CZ" dirty="0"/>
              <a:t>srovnání s </a:t>
            </a:r>
            <a:r>
              <a:rPr lang="cs-CZ" dirty="0" smtClean="0"/>
              <a:t>2019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058745"/>
              </p:ext>
            </p:extLst>
          </p:nvPr>
        </p:nvGraphicFramePr>
        <p:xfrm>
          <a:off x="457200" y="1600200"/>
          <a:ext cx="82296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06548953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20687635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7642408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2020 (návrh)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95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3,5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3,5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267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6,88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6,88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825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5,56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5,56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89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NDC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6,9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6,9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49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NOC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9,9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9,9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606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NZDM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32,1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32,84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53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34,17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35,17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107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Odl</a:t>
                      </a:r>
                      <a:r>
                        <a:rPr lang="cs-CZ" dirty="0" smtClean="0"/>
                        <a:t>. sl. (senioři, OZP)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0,38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0,38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25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Odl</a:t>
                      </a:r>
                      <a:r>
                        <a:rPr lang="cs-CZ" dirty="0" smtClean="0"/>
                        <a:t>. sl. (PAS)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762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(dluhové a právní, občanské)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18,35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18,7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850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(drogové)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070534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05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Návrh rozsahu sítě </a:t>
            </a:r>
            <a:r>
              <a:rPr lang="cs-CZ" dirty="0" smtClean="0"/>
              <a:t>2020, </a:t>
            </a:r>
            <a:r>
              <a:rPr lang="cs-CZ" dirty="0"/>
              <a:t>srovnání s </a:t>
            </a:r>
            <a:r>
              <a:rPr lang="cs-CZ" dirty="0" smtClean="0"/>
              <a:t>2019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459947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426738507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9039632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1129865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2020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(návrh)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146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(MRP)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8,7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792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(senioři, OZP)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6,16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6,16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467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3,05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3,05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207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174,3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182,65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875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PSB (MP)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19,6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20,6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077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PSB (ODO)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249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Raná péče (zrak)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1,51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1,51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494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Raná péče (MP)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209219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26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Návrh rozsahu sítě </a:t>
            </a:r>
            <a:r>
              <a:rPr lang="cs-CZ" dirty="0" smtClean="0"/>
              <a:t>2020, </a:t>
            </a:r>
            <a:r>
              <a:rPr lang="cs-CZ" dirty="0"/>
              <a:t>srovnání s </a:t>
            </a:r>
            <a:r>
              <a:rPr lang="cs-CZ" dirty="0" smtClean="0"/>
              <a:t>2019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335551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83083961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67963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8941672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2020 (návrh)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442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Raná péče (MP,</a:t>
                      </a:r>
                      <a:r>
                        <a:rPr lang="cs-CZ" baseline="0" dirty="0" smtClean="0"/>
                        <a:t> tělesně)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1,6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48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Raná péče (PAS)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1,5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307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SASRD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36,6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36,6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809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SASSZP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3,18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3,18 PPP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298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SR (MP)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6,8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6,8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643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SR (ODO)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26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215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SR (zrak)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3,18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3,18 PPP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946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SSPZZLP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24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24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751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 (ODO)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4,5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4,5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234957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19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Návrh rozsahu sítě </a:t>
            </a:r>
            <a:r>
              <a:rPr lang="cs-CZ" dirty="0" smtClean="0"/>
              <a:t>2020, </a:t>
            </a:r>
            <a:r>
              <a:rPr lang="cs-CZ" dirty="0"/>
              <a:t>srovnání s </a:t>
            </a:r>
            <a:r>
              <a:rPr lang="cs-CZ" dirty="0" smtClean="0"/>
              <a:t>2019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067513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06256034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99804697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1970764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2020 (návrh)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213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 (MP)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30,1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30,1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742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Tísňová péče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5,12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5,12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852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TKP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4,34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4,34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340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36,42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36,42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487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TS (senioři)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221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TS (PAS)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14250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84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Náklady sítě sociálních služeb v KK na rok </a:t>
            </a:r>
            <a:r>
              <a:rPr lang="cs-CZ" dirty="0" smtClean="0"/>
              <a:t>2020</a:t>
            </a:r>
            <a:endParaRPr lang="cs-CZ" dirty="0"/>
          </a:p>
          <a:p>
            <a:pPr lvl="1"/>
            <a:r>
              <a:rPr lang="cs-CZ" dirty="0" smtClean="0"/>
              <a:t>Stanoveny </a:t>
            </a:r>
            <a:r>
              <a:rPr lang="cs-CZ" dirty="0"/>
              <a:t>na základě </a:t>
            </a:r>
            <a:r>
              <a:rPr lang="cs-CZ" dirty="0" smtClean="0"/>
              <a:t>potřebné </a:t>
            </a:r>
            <a:r>
              <a:rPr lang="cs-CZ" dirty="0"/>
              <a:t>kapacity sítě sociálních služeb a referenčních </a:t>
            </a:r>
            <a:r>
              <a:rPr lang="cs-CZ" dirty="0" smtClean="0"/>
              <a:t>hodnot: 1.289.416.831,- Kč</a:t>
            </a:r>
            <a:endParaRPr lang="cs-CZ" dirty="0"/>
          </a:p>
          <a:p>
            <a:pPr lvl="1"/>
            <a:r>
              <a:rPr lang="cs-CZ" dirty="0"/>
              <a:t>Vyčíslení požadavku KK na dotaci MPSV na rok </a:t>
            </a:r>
            <a:r>
              <a:rPr lang="cs-CZ" dirty="0" smtClean="0"/>
              <a:t>2020: 931.321.603,- Kč (dotace MPSV na rok 2019: 514.236.798,- Kč)</a:t>
            </a:r>
          </a:p>
          <a:p>
            <a:r>
              <a:rPr lang="cs-CZ" dirty="0" smtClean="0"/>
              <a:t>Referenční hodnoty:</a:t>
            </a:r>
          </a:p>
          <a:p>
            <a:pPr lvl="1"/>
            <a:r>
              <a:rPr lang="cs-CZ" dirty="0" smtClean="0"/>
              <a:t>Úhrady od uživatelů (A, T služby hodinová sazba, P služby sazba na lůžkoden) – nebude se pro rok 2020 měnit</a:t>
            </a:r>
          </a:p>
          <a:p>
            <a:pPr lvl="1"/>
            <a:r>
              <a:rPr lang="cs-CZ" dirty="0" smtClean="0"/>
              <a:t>Úhrady z veřejného zdravotního pojištění – nebude se pro rok 2020 měnit</a:t>
            </a:r>
          </a:p>
          <a:p>
            <a:pPr lvl="1"/>
            <a:r>
              <a:rPr lang="cs-CZ" dirty="0" smtClean="0"/>
              <a:t>Průměrné obvyklé náklady na lůžkoden (P služby), na úvazek pracovníka měsíčně (A, T služby)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07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Úhrady od uživatelů pro rok 2020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169211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170587728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9319715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Úhrada od uživatelů / lůžkoden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87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355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DnPC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582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DOZP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460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502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440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602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DZR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490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78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633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SSPZZLP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183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701919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71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Úhrady od uživatelů pro rok 2020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317426"/>
              </p:ext>
            </p:extLst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92840526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418204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Úhrada od uživatelů / hodinu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716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489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207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631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Odl</a:t>
                      </a:r>
                      <a:r>
                        <a:rPr lang="cs-CZ" dirty="0" smtClean="0"/>
                        <a:t>. sl. senioři, OZP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460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Odl</a:t>
                      </a:r>
                      <a:r>
                        <a:rPr lang="cs-CZ" dirty="0" smtClean="0"/>
                        <a:t>. sl. PAS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096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286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04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PSB ODO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66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PSB MP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385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Tísňová péče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 / uživatel</a:t>
                      </a:r>
                      <a:r>
                        <a:rPr lang="cs-CZ" baseline="0" dirty="0" smtClean="0"/>
                        <a:t> / měsíc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709068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30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Úhrady z veřejného zdravotního pojištění pro rok 2020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74809"/>
              </p:ext>
            </p:extLst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58644299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3546523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Úhrada / lůžkoden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539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DOZP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356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704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DZR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859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211691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9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Obvyklé (průměrné) náklady pro rok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Stanovení referenčních hodnot pro rok 2019:</a:t>
            </a:r>
          </a:p>
          <a:p>
            <a:pPr lvl="1"/>
            <a:r>
              <a:rPr lang="cs-CZ" dirty="0" smtClean="0"/>
              <a:t>Průměrné hodnoty nákladovosti jednotlivých druhů sociálních služeb (srovnání na základě údajů ze ZZ 2018, žádostí na 2019)</a:t>
            </a:r>
          </a:p>
          <a:p>
            <a:pPr lvl="1"/>
            <a:r>
              <a:rPr lang="cs-CZ" dirty="0" smtClean="0"/>
              <a:t>Připomínky poskytovatelů sociálních služeb</a:t>
            </a:r>
          </a:p>
          <a:p>
            <a:pPr lvl="1"/>
            <a:r>
              <a:rPr lang="cs-CZ" dirty="0" smtClean="0"/>
              <a:t>Novelizace nařízení vlády č. 341/2017 Sb., inflace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Obvyklé (průměrné) náklady pro rok 2020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134616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3866812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67355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OPN / lůžkoden 2020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709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470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52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DnPC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949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DOZP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99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DOZP (v transformaci)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997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1090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593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DZR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1270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539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31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SSPZZLP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45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153014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58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 2020 -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Tvorba AP 2020</a:t>
            </a:r>
          </a:p>
          <a:p>
            <a:r>
              <a:rPr lang="cs-CZ" dirty="0" smtClean="0"/>
              <a:t>Opatření k naplnění strategických a dílčích cílů SPRSS</a:t>
            </a:r>
          </a:p>
          <a:p>
            <a:r>
              <a:rPr lang="cs-CZ" dirty="0" smtClean="0"/>
              <a:t>Síť sociálních služeb v Karlovarském kraji pro rok 2020</a:t>
            </a:r>
          </a:p>
          <a:p>
            <a:r>
              <a:rPr lang="cs-CZ" dirty="0" smtClean="0"/>
              <a:t>Financování sítě sociálních služeb v Karlovarském kraji</a:t>
            </a:r>
          </a:p>
          <a:p>
            <a:r>
              <a:rPr lang="cs-CZ" dirty="0" smtClean="0"/>
              <a:t>Přílohy</a:t>
            </a:r>
          </a:p>
          <a:p>
            <a:pPr lvl="1"/>
            <a:r>
              <a:rPr lang="cs-CZ" dirty="0" smtClean="0"/>
              <a:t>Síť sociálních služeb (kategorie A) v Karlovarském kraji v roce 2019</a:t>
            </a:r>
          </a:p>
          <a:p>
            <a:pPr lvl="1"/>
            <a:r>
              <a:rPr lang="cs-CZ" dirty="0" smtClean="0"/>
              <a:t>Síť sociálních služeb v Karlovarském kraji pro rok 2020 (kategorie A)</a:t>
            </a:r>
          </a:p>
          <a:p>
            <a:pPr lvl="1"/>
            <a:r>
              <a:rPr lang="cs-CZ" dirty="0" smtClean="0"/>
              <a:t>Referenční hodnoty pro rok 2020</a:t>
            </a:r>
          </a:p>
          <a:p>
            <a:pPr lvl="1"/>
            <a:r>
              <a:rPr lang="cs-CZ" dirty="0" smtClean="0"/>
              <a:t>Nákladová náročnost sítě sociálních služeb v Karlovarském kraji na rok 2020 (kategorie A)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45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Obvyklé (průměrné) náklady pro rok </a:t>
            </a:r>
            <a:r>
              <a:rPr lang="cs-CZ" dirty="0" smtClean="0"/>
              <a:t>2020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128866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06724658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1870331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OPN / úvazek / měsíc 2020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802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51500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618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53900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62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53900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082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Odl</a:t>
                      </a:r>
                      <a:r>
                        <a:rPr lang="cs-CZ" dirty="0" smtClean="0"/>
                        <a:t>. sl.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999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789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51500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486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726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63800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135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52900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14340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43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Obvyklé (průměrné) náklady pro rok </a:t>
            </a:r>
            <a:r>
              <a:rPr lang="cs-CZ" dirty="0" smtClean="0"/>
              <a:t>2020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892156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6537420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215790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OPN</a:t>
                      </a:r>
                      <a:r>
                        <a:rPr lang="cs-CZ" baseline="0" dirty="0" smtClean="0"/>
                        <a:t> /úvazek / měsíc 2020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37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016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NDC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827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NOC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480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NZDM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507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(senioři, OZP)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991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(dluhy, OP)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52900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710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(MRP)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52900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44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OSP (drogy)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52900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370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Raná</a:t>
                      </a:r>
                      <a:r>
                        <a:rPr lang="cs-CZ" baseline="0" dirty="0" smtClean="0"/>
                        <a:t> péče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57000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880819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9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Obvyklé (průměrné) náklady pro rok </a:t>
            </a:r>
            <a:r>
              <a:rPr lang="cs-CZ" dirty="0" smtClean="0"/>
              <a:t>2020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411478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27844132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840946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</a:t>
                      </a:r>
                      <a:r>
                        <a:rPr lang="cs-CZ" baseline="0" dirty="0" smtClean="0"/>
                        <a:t>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OPN / úvazek / měsíc 2020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30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SASRD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51500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127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SASSZP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374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51500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29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52900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295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TKP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863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54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Tísňová péče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29900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5410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Tl</a:t>
                      </a:r>
                      <a:r>
                        <a:rPr lang="cs-CZ" dirty="0" smtClean="0"/>
                        <a:t>. sl.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14551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04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Návrhová skupina 28. </a:t>
            </a:r>
            <a:r>
              <a:rPr lang="cs-CZ" dirty="0"/>
              <a:t>5</a:t>
            </a:r>
            <a:r>
              <a:rPr lang="cs-CZ" dirty="0" smtClean="0"/>
              <a:t>. 2019</a:t>
            </a:r>
          </a:p>
          <a:p>
            <a:r>
              <a:rPr lang="cs-CZ" dirty="0" smtClean="0"/>
              <a:t>Semináře 18. a 19. 6. 2019</a:t>
            </a:r>
          </a:p>
          <a:p>
            <a:r>
              <a:rPr lang="cs-CZ" dirty="0" smtClean="0"/>
              <a:t>Návrh AP 2020 zveřejněn na webových stránkách KK, připomínky do 21. 6. 2019</a:t>
            </a:r>
          </a:p>
          <a:p>
            <a:r>
              <a:rPr lang="cs-CZ" dirty="0" smtClean="0"/>
              <a:t>Komise pro sociální oblast </a:t>
            </a:r>
            <a:r>
              <a:rPr lang="cs-CZ" dirty="0"/>
              <a:t>9</a:t>
            </a:r>
            <a:r>
              <a:rPr lang="cs-CZ" dirty="0" smtClean="0"/>
              <a:t>. 7. 2019</a:t>
            </a:r>
          </a:p>
          <a:p>
            <a:r>
              <a:rPr lang="cs-CZ" dirty="0" smtClean="0"/>
              <a:t>Rada Karlovarského kraje 22. 7. 2019</a:t>
            </a:r>
          </a:p>
          <a:p>
            <a:r>
              <a:rPr lang="cs-CZ" dirty="0" smtClean="0"/>
              <a:t>Povinná příloha k žádosti KK o dotaci MPSV na rok 2020 – podání žádosti do 31. 7. 2019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08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Děkujeme </a:t>
            </a:r>
            <a:r>
              <a:rPr lang="cs-CZ" smtClean="0"/>
              <a:t>za pozornost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Kategorie A – základní síť sociálních služeb</a:t>
            </a:r>
          </a:p>
          <a:p>
            <a:r>
              <a:rPr lang="cs-CZ" dirty="0" smtClean="0"/>
              <a:t>Sociální služby zahrnuté do kategorie A:</a:t>
            </a:r>
          </a:p>
          <a:p>
            <a:pPr lvl="1"/>
            <a:r>
              <a:rPr lang="cs-CZ" dirty="0"/>
              <a:t>soulad se strategickými a dílčími cíli SPRSS </a:t>
            </a:r>
          </a:p>
          <a:p>
            <a:pPr lvl="1"/>
            <a:r>
              <a:rPr lang="cs-CZ" dirty="0"/>
              <a:t>východiskem pro stanovení kapacit pro rok </a:t>
            </a:r>
            <a:r>
              <a:rPr lang="cs-CZ" dirty="0" smtClean="0"/>
              <a:t>2020 </a:t>
            </a:r>
            <a:r>
              <a:rPr lang="cs-CZ" dirty="0"/>
              <a:t>- síť sociálních služeb v roce </a:t>
            </a:r>
            <a:r>
              <a:rPr lang="cs-CZ" dirty="0" smtClean="0"/>
              <a:t>2019</a:t>
            </a:r>
            <a:endParaRPr lang="cs-CZ" dirty="0"/>
          </a:p>
          <a:p>
            <a:pPr lvl="1"/>
            <a:r>
              <a:rPr lang="cs-CZ" dirty="0" smtClean="0"/>
              <a:t>rozvojové </a:t>
            </a:r>
            <a:r>
              <a:rPr lang="cs-CZ" dirty="0"/>
              <a:t>záměry - údaje získané od poskytovatelů sociálních služeb, od </a:t>
            </a:r>
            <a:r>
              <a:rPr lang="cs-CZ" dirty="0" smtClean="0"/>
              <a:t>obcí</a:t>
            </a:r>
          </a:p>
          <a:p>
            <a:pPr lvl="2"/>
            <a:r>
              <a:rPr lang="cs-CZ" dirty="0" smtClean="0"/>
              <a:t>Doložení potřebnosti, vyjádření obcí (potřebnost, spolufinancování), popis rozvojového záměru, potřebný rozsah služby v roce 2020</a:t>
            </a:r>
            <a:endParaRPr lang="cs-CZ" dirty="0"/>
          </a:p>
          <a:p>
            <a:pPr lvl="1"/>
            <a:r>
              <a:rPr lang="cs-CZ" dirty="0"/>
              <a:t>kapacity DpS a DZR </a:t>
            </a:r>
            <a:r>
              <a:rPr lang="cs-CZ" dirty="0" smtClean="0"/>
              <a:t>– stanoveny v souladu </a:t>
            </a:r>
            <a:r>
              <a:rPr lang="cs-CZ" dirty="0"/>
              <a:t>s dokumentem Dlouhodobé směřování Karlovarského kraje v oblasti zajištění a rozvoje podpory seniorů a osob se zdravotním </a:t>
            </a:r>
            <a:r>
              <a:rPr lang="cs-CZ" dirty="0" smtClean="0"/>
              <a:t>postižením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22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Kategorie A – základní síť sociálních služeb</a:t>
            </a:r>
          </a:p>
          <a:p>
            <a:r>
              <a:rPr lang="cs-CZ" dirty="0" smtClean="0"/>
              <a:t>Příloha č. 2 AP 2020</a:t>
            </a:r>
          </a:p>
          <a:p>
            <a:r>
              <a:rPr lang="cs-CZ" dirty="0" smtClean="0"/>
              <a:t>Vymezena obecně, po druzích sociálních služeb</a:t>
            </a:r>
          </a:p>
          <a:p>
            <a:r>
              <a:rPr lang="cs-CZ" dirty="0" smtClean="0"/>
              <a:t>Pro každý druh sociální služby uvedena potřebná kapacita na rok 2020</a:t>
            </a:r>
          </a:p>
          <a:p>
            <a:pPr lvl="1"/>
            <a:r>
              <a:rPr lang="cs-CZ" dirty="0" smtClean="0"/>
              <a:t>P služby – počet lůžek</a:t>
            </a:r>
          </a:p>
          <a:p>
            <a:pPr lvl="1"/>
            <a:r>
              <a:rPr lang="cs-CZ" dirty="0" smtClean="0"/>
              <a:t>A, T služby – počet úvazků pracovníků v přímé péči</a:t>
            </a:r>
          </a:p>
          <a:p>
            <a:r>
              <a:rPr lang="cs-CZ" dirty="0" smtClean="0"/>
              <a:t>Financování z rozpočtu KK (dotace dle § 101a ZSS)</a:t>
            </a:r>
          </a:p>
          <a:p>
            <a:r>
              <a:rPr lang="cs-CZ" dirty="0" smtClean="0"/>
              <a:t>Sociální služby financované v rámci projektu Podpora vybraných služeb sociální prevence II (IC, PSB, SR, STD)</a:t>
            </a:r>
          </a:p>
          <a:p>
            <a:r>
              <a:rPr lang="cs-CZ" dirty="0" smtClean="0"/>
              <a:t>Poskytovatelé sociálních služeb zařazení do kategorie A sítě (usnesení č. ZK 387/12/18 ze dne 13. 12. 2018) – dodatky k pověření pro rok 2020, ZKK prosinec 2019</a:t>
            </a:r>
            <a:endParaRPr lang="cs-CZ" dirty="0"/>
          </a:p>
          <a:p>
            <a:r>
              <a:rPr lang="cs-CZ" dirty="0" smtClean="0"/>
              <a:t>Zařazení „nových“ sociálních služeb do kategorie A sítě pro rok 2020 – na základě žádosti (podzim 2019), ZKK prosinec 2019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20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Kategorie B – rozvojová síť sociálních služeb</a:t>
            </a:r>
          </a:p>
          <a:p>
            <a:r>
              <a:rPr lang="cs-CZ" dirty="0" smtClean="0"/>
              <a:t>Kapacity nad rámec kapacit v kategorii A</a:t>
            </a:r>
          </a:p>
          <a:p>
            <a:r>
              <a:rPr lang="cs-CZ" dirty="0" smtClean="0"/>
              <a:t>Financování mimo rozpočet Karlovarského kraje</a:t>
            </a:r>
          </a:p>
          <a:p>
            <a:pPr lvl="1"/>
            <a:r>
              <a:rPr lang="cs-CZ" dirty="0" smtClean="0"/>
              <a:t>V rámci OPZ</a:t>
            </a:r>
          </a:p>
          <a:p>
            <a:pPr lvl="2"/>
            <a:r>
              <a:rPr lang="cs-CZ" dirty="0" smtClean="0"/>
              <a:t>Koordinovaný přístup k sociálně vyloučeným lokalitám</a:t>
            </a:r>
          </a:p>
          <a:p>
            <a:pPr lvl="2"/>
            <a:r>
              <a:rPr lang="cs-CZ" dirty="0" smtClean="0"/>
              <a:t>Integrované plány rozvoje území</a:t>
            </a:r>
          </a:p>
          <a:p>
            <a:pPr lvl="2"/>
            <a:r>
              <a:rPr lang="cs-CZ" dirty="0" smtClean="0"/>
              <a:t>Místní akční skupiny</a:t>
            </a:r>
          </a:p>
          <a:p>
            <a:pPr lvl="2"/>
            <a:r>
              <a:rPr lang="cs-CZ" dirty="0" smtClean="0"/>
              <a:t>Další nástroje – např. Program podpory Center duševního zdraví</a:t>
            </a:r>
          </a:p>
          <a:p>
            <a:pPr lvl="1"/>
            <a:r>
              <a:rPr lang="cs-CZ" dirty="0" smtClean="0"/>
              <a:t>Prostřednictvím dalších nástrojů (z národních zdrojů)</a:t>
            </a:r>
          </a:p>
          <a:p>
            <a:r>
              <a:rPr lang="cs-CZ" dirty="0" smtClean="0"/>
              <a:t>Zařazení do sítě pouze po dobu financování z projektu, podmínkou – soulad se SPRSS (rozhoduje RKK)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37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600" dirty="0"/>
              <a:t>Kategorie B – rozvojová síť sociálních služeb</a:t>
            </a:r>
          </a:p>
          <a:p>
            <a:r>
              <a:rPr lang="cs-CZ" sz="3600" dirty="0"/>
              <a:t>Přehled sociálních služeb zařazených do kategorie B:</a:t>
            </a:r>
          </a:p>
          <a:p>
            <a:pPr lvl="1"/>
            <a:r>
              <a:rPr lang="cs-CZ" sz="2900" dirty="0"/>
              <a:t>Člověk v tísni, o.p.s., terénní programy (ID 2328799), Chodov, 2 úvazky pracovníků v přímé péči, 1. 1. 2017 - 31. 12. 2019, výzva č. 03_15_026 KPSVL</a:t>
            </a:r>
          </a:p>
          <a:p>
            <a:pPr lvl="1"/>
            <a:r>
              <a:rPr lang="cs-CZ" sz="2900" dirty="0"/>
              <a:t>Člověk v tísni, o.p.s., sociálně aktivizační služby pro rodiny s dětmi (ID 9460070), Chodov, 2 úvazky pracovníků v přímé péči, 1. 1. 2017 - 31. 12. 2019, výzva č. 03_15_026 KPSVL</a:t>
            </a:r>
          </a:p>
          <a:p>
            <a:pPr lvl="1"/>
            <a:r>
              <a:rPr lang="cs-CZ" sz="2900" dirty="0"/>
              <a:t>Člověk v tísni, o.p.s., sociálně aktivizační služby pro rodiny s dětmi (ID 3377079), Kraslice, 2 úvazky pracovníků v přímé péči, 1. 2. 2017 - 31. 1. 2020, výzva č. 03_15_042 KPSVL</a:t>
            </a:r>
          </a:p>
          <a:p>
            <a:pPr lvl="1"/>
            <a:r>
              <a:rPr lang="cs-CZ" sz="2900" dirty="0"/>
              <a:t>Khamoro o.p.s., nízkoprahové zařízení pro děti a mládež (ID 6949196), Chodov, 3 úvazky pracovníků v přímé péči, 1. 1. 2017 - 31. 12. 2019, výzva č. 03_15_026 </a:t>
            </a:r>
            <a:r>
              <a:rPr lang="cs-CZ" sz="2900" dirty="0" smtClean="0"/>
              <a:t>KPSVL</a:t>
            </a:r>
            <a:endParaRPr lang="cs-CZ" sz="2900" dirty="0"/>
          </a:p>
          <a:p>
            <a:pPr lvl="1"/>
            <a:r>
              <a:rPr lang="cs-CZ" sz="2900" dirty="0"/>
              <a:t>SOS dětské vesničky, z.s., sociálně aktivizační služby pro rodiny s dětmi (ID 4606125), </a:t>
            </a:r>
            <a:r>
              <a:rPr lang="cs-CZ" sz="2900" dirty="0" err="1"/>
              <a:t>Žluticko</a:t>
            </a:r>
            <a:r>
              <a:rPr lang="cs-CZ" sz="2900" dirty="0"/>
              <a:t>, </a:t>
            </a:r>
            <a:r>
              <a:rPr lang="cs-CZ" sz="2900" dirty="0" err="1"/>
              <a:t>Valečsko</a:t>
            </a:r>
            <a:r>
              <a:rPr lang="cs-CZ" sz="2900" dirty="0"/>
              <a:t>, 1,2 úvazku pracovníků v přímé péči, 1. 5. 2017 - 31. 4. 2020, výzva č. 03_15_042 KPSVL</a:t>
            </a:r>
          </a:p>
          <a:p>
            <a:pPr lvl="1"/>
            <a:r>
              <a:rPr lang="cs-CZ" sz="2900" dirty="0"/>
              <a:t>Světlo Kadaň z.s., terénní programy (ID 8557743), </a:t>
            </a:r>
            <a:r>
              <a:rPr lang="cs-CZ" sz="2900" dirty="0" err="1"/>
              <a:t>Žluticko</a:t>
            </a:r>
            <a:r>
              <a:rPr lang="cs-CZ" sz="2900" dirty="0"/>
              <a:t>, 2,69 úvazku pracovníků v přímé péči, 1. 3. 2017 - 29. 2. 2020, výzva č. 03_15_042 </a:t>
            </a:r>
            <a:r>
              <a:rPr lang="cs-CZ" sz="2900" dirty="0" smtClean="0"/>
              <a:t>KPSVL</a:t>
            </a:r>
            <a:endParaRPr lang="cs-CZ" sz="29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86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6200" dirty="0"/>
              <a:t>Kategorie B – rozvojová síť sociálních služeb</a:t>
            </a:r>
          </a:p>
          <a:p>
            <a:r>
              <a:rPr lang="cs-CZ" sz="6200" dirty="0"/>
              <a:t>Přehled sociálních služeb zařazených do kategorie B:</a:t>
            </a:r>
          </a:p>
          <a:p>
            <a:pPr lvl="1"/>
            <a:r>
              <a:rPr lang="cs-CZ" sz="4300" dirty="0"/>
              <a:t>KOTEC o.p.s., terénní programy (ID 7598166), ORP Kraslice, 2,3 úvazku pracovníků v přímé péči, 1. 5. 2017 - 29. 2. 2020, výzva č. 03_15_042 </a:t>
            </a:r>
            <a:r>
              <a:rPr lang="cs-CZ" sz="4300" dirty="0" smtClean="0"/>
              <a:t>KPSVL</a:t>
            </a:r>
            <a:endParaRPr lang="cs-CZ" sz="4300" dirty="0"/>
          </a:p>
          <a:p>
            <a:pPr lvl="1"/>
            <a:r>
              <a:rPr lang="cs-CZ" sz="4300" dirty="0"/>
              <a:t>Člověk v tísni, o.p.s., sociálně aktivizační služby pro rodiny s dětmi (ID 4952077), Žlutice, Valeč a jejich místní části, 1 úvazek pracovníka v přímé péči, 1. 6. 2017 – 31. 5. 2020, výzva č. 03_15_042 KPSVL</a:t>
            </a:r>
          </a:p>
          <a:p>
            <a:pPr lvl="1"/>
            <a:r>
              <a:rPr lang="cs-CZ" sz="4300" dirty="0"/>
              <a:t>KOTEC o.p.s., nízkoprahová zařízení pro děti a mládež (ID 8723246), Sokolov, 2,5 úvazku pracovníků v přímé péči, 1. 9. 2017 – 31. 8. 2020, výzva č. 031/03_16_047/CLLD_15_01_064 MAS Sokolovsko</a:t>
            </a:r>
          </a:p>
          <a:p>
            <a:pPr lvl="1"/>
            <a:r>
              <a:rPr lang="cs-CZ" sz="4300" dirty="0"/>
              <a:t>KOTEC o.p.s., sociálně aktivizační služby pro rodiny s dětmi (ID 2042293), ORP Aš, ORP M. Lázně, 1,6 úvazku pracovníků v přímé péči, 1. 9. 2018 – 31. 8. 2020, výzva č. 3_16_047 Prevence sociálního vyloučení MAS 21 – II</a:t>
            </a:r>
            <a:r>
              <a:rPr lang="cs-CZ" sz="4300" dirty="0" smtClean="0"/>
              <a:t>.</a:t>
            </a:r>
            <a:endParaRPr lang="cs-CZ" sz="4300" dirty="0"/>
          </a:p>
          <a:p>
            <a:pPr lvl="1"/>
            <a:r>
              <a:rPr lang="cs-CZ" sz="4300" dirty="0"/>
              <a:t>Český západ, o.p.s., sociálně aktivizační služby pro rodiny s dětmi (ID 6640080), </a:t>
            </a:r>
            <a:r>
              <a:rPr lang="cs-CZ" sz="4300" dirty="0" err="1"/>
              <a:t>Bochovsko</a:t>
            </a:r>
            <a:r>
              <a:rPr lang="cs-CZ" sz="4300" dirty="0"/>
              <a:t>, </a:t>
            </a:r>
            <a:r>
              <a:rPr lang="cs-CZ" sz="4300" dirty="0" err="1"/>
              <a:t>Bečovsko</a:t>
            </a:r>
            <a:r>
              <a:rPr lang="cs-CZ" sz="4300" dirty="0"/>
              <a:t>, </a:t>
            </a:r>
            <a:r>
              <a:rPr lang="cs-CZ" sz="4300" dirty="0" err="1"/>
              <a:t>Tepelsko</a:t>
            </a:r>
            <a:r>
              <a:rPr lang="cs-CZ" sz="4300" dirty="0"/>
              <a:t>, 1 úvazek pracovníka v přímé péči, 1. 4. 2019 – 31. 3. 2022, výzva č. 369/03_16_047/CLLD_16_02_033 MAS KŽV</a:t>
            </a:r>
          </a:p>
          <a:p>
            <a:pPr lvl="1"/>
            <a:r>
              <a:rPr lang="cs-CZ" sz="4300" dirty="0"/>
              <a:t>FOKUS Mladá Boleslav, z.s., sociální rehabilitace (ID 3209956), okres Cheb, 5 úvazků pracovníků v přímé péči, 1. 5. 2019 – 31. 12. 2020, výzva č. CZ.03.2.63/0.0/0.0/15_039/0007037 Podpora vzniku CDZ II</a:t>
            </a:r>
          </a:p>
          <a:p>
            <a:pPr lvl="1"/>
            <a:r>
              <a:rPr lang="cs-CZ" sz="4300" dirty="0"/>
              <a:t>FOKUS Mladá Boleslav, z.s., sociální rehabilitace (ID 3209956), okres Karlovy Vary, 5 úvazků pracovníků v přímé péči, 1. 5. 2019 – 31. 12. 2020, výzva č. CZ.03.2.63/0.0/0.0/15_039/0007037 Podpora vzniku CDZ </a:t>
            </a:r>
            <a:r>
              <a:rPr lang="cs-CZ" sz="4300" dirty="0" smtClean="0"/>
              <a:t>II</a:t>
            </a:r>
            <a:endParaRPr lang="cs-CZ" sz="43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599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Sociální služby poskytované na území KK, financované v rámci programu B MPSV (nadregionální a celostátní působnost):</a:t>
            </a:r>
          </a:p>
          <a:p>
            <a:pPr lvl="1"/>
            <a:r>
              <a:rPr lang="cs-CZ" dirty="0"/>
              <a:t>Centrum pro dětský sluch Tamtam, o.p.s., raná péče</a:t>
            </a:r>
          </a:p>
          <a:p>
            <a:pPr lvl="1"/>
            <a:r>
              <a:rPr lang="cs-CZ" dirty="0"/>
              <a:t>Sjednocená organizace nevidomých a slabozrakých ČR, zapsaný spolek, sociálně aktivizační služby pro seniory a osoby se zdravotním postižením</a:t>
            </a:r>
          </a:p>
          <a:p>
            <a:pPr lvl="1"/>
            <a:r>
              <a:rPr lang="cs-CZ" dirty="0"/>
              <a:t>Tyfloservis, o.p.s., sociální rehabilitace</a:t>
            </a:r>
          </a:p>
          <a:p>
            <a:pPr lvl="1"/>
            <a:r>
              <a:rPr lang="cs-CZ" dirty="0"/>
              <a:t>Svaz neslyšících a nedoslýchavých osob v České republice, z.s., tlumočnické služby</a:t>
            </a:r>
          </a:p>
          <a:p>
            <a:r>
              <a:rPr lang="cs-CZ" dirty="0" smtClean="0"/>
              <a:t>Nejsou v síti sociálních služeb  v Karlovarském kraji</a:t>
            </a:r>
          </a:p>
          <a:p>
            <a:r>
              <a:rPr lang="cs-CZ" dirty="0" smtClean="0"/>
              <a:t>Možnost požádat o dotaci na spolufinancování sociální služby z rozpočtu KK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otační program na zajištění spolufinancování sociálních služeb s celostátní a nadregionální působností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27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Návrh rozsahu sítě 2020, srovnání s 2019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406824"/>
              </p:ext>
            </p:extLst>
          </p:nvPr>
        </p:nvGraphicFramePr>
        <p:xfrm>
          <a:off x="457200" y="1600200"/>
          <a:ext cx="8229600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65761341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41260331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1459053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sociální služby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Akční plán 2020 (návrh)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425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172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194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25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845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DnPC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740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DOZP (MP)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374 lůžek + max. 14 lůžek na přechodné pobyty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350 lůžek + max. 14 lůžek na přechodné pobyty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96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798 lůžek + max. 32 lůžek na přechodné</a:t>
                      </a:r>
                      <a:r>
                        <a:rPr lang="cs-CZ" baseline="0" dirty="0" smtClean="0"/>
                        <a:t> pobyty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833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651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DS</a:t>
                      </a:r>
                      <a:r>
                        <a:rPr lang="cs-CZ" baseline="0" dirty="0" smtClean="0"/>
                        <a:t> (senioři, OZP)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4,3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766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DS (MP, PAS)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30,42 PPP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30,42 PPP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955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DZR (senioři)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415 lůžek + max. 18 lůžek na přechodné pobyty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439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67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CHB (MP)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99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99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589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CHB (ODO)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lůžek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1133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0678-1139-45FF-9AF9-6C327BB0FC8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E5FB4789618B4A826E5F0E1E730B97" ma:contentTypeVersion="2" ma:contentTypeDescription="Vytvoří nový dokument" ma:contentTypeScope="" ma:versionID="7719bb7ff21291a19da0fbb83fa2ce48">
  <xsd:schema xmlns:xsd="http://www.w3.org/2001/XMLSchema" xmlns:xs="http://www.w3.org/2001/XMLSchema" xmlns:p="http://schemas.microsoft.com/office/2006/metadata/properties" xmlns:ns1="http://schemas.microsoft.com/sharepoint/v3" xmlns:ns2="c9e48692-194e-417d-af40-42e3d4ef737b" targetNamespace="http://schemas.microsoft.com/office/2006/metadata/properties" ma:root="true" ma:fieldsID="799fdf3e68ddcfad9de9aee4093827fb" ns1:_="" ns2:_="">
    <xsd:import namespace="http://schemas.microsoft.com/sharepoint/v3"/>
    <xsd:import namespace="c9e48692-194e-417d-af40-42e3d4ef737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igrationSourceURL" minOccurs="0"/>
                <xsd:element ref="ns1:RoutingEnabled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um zahájení plánování" ma:description="" ma:internalName="PublishingStartDate">
      <xsd:simpleType>
        <xsd:restriction base="dms:Unknown"/>
      </xsd:simpleType>
    </xsd:element>
    <xsd:element name="PublishingExpirationDate" ma:index="9" nillable="true" ma:displayName="Datum ukončení plánování" ma:description="" ma:internalName="PublishingExpirationDate">
      <xsd:simpleType>
        <xsd:restriction base="dms:Unknown"/>
      </xsd:simpleType>
    </xsd:element>
    <xsd:element name="RoutingEnabled" ma:index="11" ma:displayName="Aktivní" ma:internalName="RoutingEnabl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48692-194e-417d-af40-42e3d4ef737b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1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MigrationSourceURL xmlns="c9e48692-194e-417d-af40-42e3d4ef737b" xsi:nil="true"/>
    <RoutingEnabled xmlns="http://schemas.microsoft.com/sharepoint/v3">false</RoutingEnabled>
  </documentManagement>
</p:properties>
</file>

<file path=customXml/itemProps1.xml><?xml version="1.0" encoding="utf-8"?>
<ds:datastoreItem xmlns:ds="http://schemas.openxmlformats.org/officeDocument/2006/customXml" ds:itemID="{688F6308-AC6B-419F-8FA9-AE0E82F091C4}"/>
</file>

<file path=customXml/itemProps2.xml><?xml version="1.0" encoding="utf-8"?>
<ds:datastoreItem xmlns:ds="http://schemas.openxmlformats.org/officeDocument/2006/customXml" ds:itemID="{162E0802-82EF-4A57-975E-57869366F1C4}"/>
</file>

<file path=customXml/itemProps3.xml><?xml version="1.0" encoding="utf-8"?>
<ds:datastoreItem xmlns:ds="http://schemas.openxmlformats.org/officeDocument/2006/customXml" ds:itemID="{8B95F612-EE29-4C1E-8A38-667DA8DD81C1}"/>
</file>

<file path=docProps/app.xml><?xml version="1.0" encoding="utf-8"?>
<Properties xmlns="http://schemas.openxmlformats.org/officeDocument/2006/extended-properties" xmlns:vt="http://schemas.openxmlformats.org/officeDocument/2006/docPropsVTypes">
  <TotalTime>4165</TotalTime>
  <Words>1811</Words>
  <Application>Microsoft Office PowerPoint</Application>
  <PresentationFormat>Předvádění na obrazovce (4:3)</PresentationFormat>
  <Paragraphs>407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sady Office</vt:lpstr>
      <vt:lpstr> Návrh Akčního plánu rozvoje sociálních služeb v Karlovarském kraji na rok 2020 </vt:lpstr>
      <vt:lpstr>AP 2020 - obsah</vt:lpstr>
      <vt:lpstr>Síť 2020</vt:lpstr>
      <vt:lpstr>Síť 2020</vt:lpstr>
      <vt:lpstr>Síť 2020</vt:lpstr>
      <vt:lpstr>Síť 2020</vt:lpstr>
      <vt:lpstr>Síť 2020</vt:lpstr>
      <vt:lpstr>Síť 2020</vt:lpstr>
      <vt:lpstr>Návrh rozsahu sítě 2020, srovnání s 2019</vt:lpstr>
      <vt:lpstr>Návrh rozsahu sítě 2020, srovnání s 2019</vt:lpstr>
      <vt:lpstr>Návrh rozsahu sítě 2020, srovnání s 2019</vt:lpstr>
      <vt:lpstr>Návrh rozsahu sítě 2020, srovnání s 2019</vt:lpstr>
      <vt:lpstr>Návrh rozsahu sítě 2020, srovnání s 2019</vt:lpstr>
      <vt:lpstr>Financování sítě</vt:lpstr>
      <vt:lpstr>Úhrady od uživatelů pro rok 2020</vt:lpstr>
      <vt:lpstr>Úhrady od uživatelů pro rok 2020</vt:lpstr>
      <vt:lpstr>Úhrady z veřejného zdravotního pojištění pro rok 2020</vt:lpstr>
      <vt:lpstr>Obvyklé (průměrné) náklady pro rok 2020</vt:lpstr>
      <vt:lpstr>Obvyklé (průměrné) náklady pro rok 2020</vt:lpstr>
      <vt:lpstr>Obvyklé (průměrné) náklady pro rok 2020</vt:lpstr>
      <vt:lpstr>Obvyklé (průměrné) náklady pro rok 2020</vt:lpstr>
      <vt:lpstr>Obvyklé (průměrné) náklady pro rok 2020</vt:lpstr>
      <vt:lpstr>AP 2020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Janča zahradník</dc:creator>
  <cp:lastModifiedBy>Pilařová Jana</cp:lastModifiedBy>
  <cp:revision>304</cp:revision>
  <cp:lastPrinted>2016-10-04T05:56:39Z</cp:lastPrinted>
  <dcterms:created xsi:type="dcterms:W3CDTF">2015-09-19T16:27:55Z</dcterms:created>
  <dcterms:modified xsi:type="dcterms:W3CDTF">2019-06-17T06:06:29Z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0x01010043E5FB4789618B4A826E5F0E1E730B97</vt:lpwstr>
  </property>
  <property fmtid="{D5CDD505-2E9C-101B-9397-08002B2CF9AE}" pid="3" name="MigrationSourceURL">
    <vt:lpwstr/>
  </property>
  <property fmtid="{D5CDD505-2E9C-101B-9397-08002B2CF9AE}" pid="4" name="PublishingContact">
    <vt:lpwstr/>
  </property>
  <property fmtid="{D5CDD505-2E9C-101B-9397-08002B2CF9AE}" pid="5" name="MigrationSourceURL0">
    <vt:lpwstr/>
  </property>
  <property fmtid="{D5CDD505-2E9C-101B-9397-08002B2CF9AE}" pid="6" name="Order">
    <vt:r8>1458100</vt:r8>
  </property>
  <property fmtid="{D5CDD505-2E9C-101B-9397-08002B2CF9AE}" pid="7" name="PublishingRollupImage">
    <vt:lpwstr/>
  </property>
  <property fmtid="{D5CDD505-2E9C-101B-9397-08002B2CF9AE}" pid="8" name="PublishingContactEmail">
    <vt:lpwstr/>
  </property>
  <property fmtid="{D5CDD505-2E9C-101B-9397-08002B2CF9AE}" pid="9" name="xd_Signature">
    <vt:bool>false</vt:bool>
  </property>
  <property fmtid="{D5CDD505-2E9C-101B-9397-08002B2CF9AE}" pid="10" name="xd_ProgID">
    <vt:lpwstr/>
  </property>
  <property fmtid="{D5CDD505-2E9C-101B-9397-08002B2CF9AE}" pid="11" name="PublishingContactPicture">
    <vt:lpwstr/>
  </property>
  <property fmtid="{D5CDD505-2E9C-101B-9397-08002B2CF9AE}" pid="12" name="PublishingVariationGroupID">
    <vt:lpwstr/>
  </property>
  <property fmtid="{D5CDD505-2E9C-101B-9397-08002B2CF9AE}" pid="13" name="MigrationSourceURL1">
    <vt:lpwstr/>
  </property>
  <property fmtid="{D5CDD505-2E9C-101B-9397-08002B2CF9AE}" pid="14" name="PublishingContactName">
    <vt:lpwstr/>
  </property>
  <property fmtid="{D5CDD505-2E9C-101B-9397-08002B2CF9AE}" pid="15" name="PublishingVariationRelationshipLinkFieldID">
    <vt:lpwstr/>
  </property>
  <property fmtid="{D5CDD505-2E9C-101B-9397-08002B2CF9AE}" pid="16" name="ObsahClanku">
    <vt:lpwstr/>
  </property>
  <property fmtid="{D5CDD505-2E9C-101B-9397-08002B2CF9AE}" pid="17" name="_SourceUrl">
    <vt:lpwstr/>
  </property>
  <property fmtid="{D5CDD505-2E9C-101B-9397-08002B2CF9AE}" pid="18" name="_SharedFileIndex">
    <vt:lpwstr/>
  </property>
  <property fmtid="{D5CDD505-2E9C-101B-9397-08002B2CF9AE}" pid="19" name="Comments">
    <vt:lpwstr/>
  </property>
  <property fmtid="{D5CDD505-2E9C-101B-9397-08002B2CF9AE}" pid="20" name="PublishingPageLayout">
    <vt:lpwstr/>
  </property>
  <property fmtid="{D5CDD505-2E9C-101B-9397-08002B2CF9AE}" pid="21" name="RoutingEnabled">
    <vt:bool>false</vt:bool>
  </property>
  <property fmtid="{D5CDD505-2E9C-101B-9397-08002B2CF9AE}" pid="22" name="TemplateUrl">
    <vt:lpwstr/>
  </property>
  <property fmtid="{D5CDD505-2E9C-101B-9397-08002B2CF9AE}" pid="23" name="Audience">
    <vt:lpwstr/>
  </property>
</Properties>
</file>