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7" r:id="rId2"/>
    <p:sldId id="259" r:id="rId3"/>
    <p:sldId id="274" r:id="rId4"/>
    <p:sldId id="275" r:id="rId5"/>
    <p:sldId id="276" r:id="rId6"/>
    <p:sldId id="281" r:id="rId7"/>
    <p:sldId id="266" r:id="rId8"/>
    <p:sldId id="271" r:id="rId9"/>
    <p:sldId id="282" r:id="rId10"/>
    <p:sldId id="268" r:id="rId11"/>
    <p:sldId id="264" r:id="rId12"/>
    <p:sldId id="262" r:id="rId13"/>
    <p:sldId id="260" r:id="rId14"/>
    <p:sldId id="265" r:id="rId15"/>
    <p:sldId id="261" r:id="rId16"/>
    <p:sldId id="269" r:id="rId17"/>
    <p:sldId id="270" r:id="rId18"/>
    <p:sldId id="277" r:id="rId19"/>
    <p:sldId id="278" r:id="rId20"/>
    <p:sldId id="272" r:id="rId21"/>
    <p:sldId id="273" r:id="rId22"/>
  </p:sldIdLst>
  <p:sldSz cx="12192000" cy="6858000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68919" autoAdjust="0"/>
  </p:normalViewPr>
  <p:slideViewPr>
    <p:cSldViewPr snapToGrid="0">
      <p:cViewPr varScale="1">
        <p:scale>
          <a:sx n="71" d="100"/>
          <a:sy n="71" d="100"/>
        </p:scale>
        <p:origin x="2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3BCA31-6C22-4FAE-8A1B-3F019DAAAB88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12B425-A0F1-424A-8F74-090A266D68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041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0F917F-58D7-4375-9128-0796323E17E3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CB6EDF-DE98-4B82-A64C-234F8A835D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9102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CB6EDF-DE98-4B82-A64C-234F8A835DC6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106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 smtClean="0"/>
              <a:t>        znaky „</a:t>
            </a:r>
            <a:r>
              <a:rPr lang="cs-CZ" i="1" dirty="0" err="1" smtClean="0"/>
              <a:t>prokrastinace</a:t>
            </a:r>
            <a:r>
              <a:rPr lang="cs-CZ" i="1" dirty="0" smtClean="0"/>
              <a:t> systému“, nikoliv jednotlivců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CB6EDF-DE98-4B82-A64C-234F8A835DC6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0446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0070C0"/>
                </a:solidFill>
                <a:latin typeface="Century Schoolbook" panose="02040604050505020304" pitchFamily="18" charset="0"/>
              </a:defRPr>
            </a:lvl1pPr>
          </a:lstStyle>
          <a:p>
            <a:r>
              <a:rPr lang="cs-CZ" dirty="0" smtClean="0"/>
              <a:t>Kliknutím lze upravit styl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latin typeface="Century Schoolbook" panose="020406040505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solidFill>
                  <a:srgbClr val="0070C0"/>
                </a:solidFill>
                <a:latin typeface="Century Schoolbook" panose="02040604050505020304" pitchFamily="18" charset="0"/>
              </a:defRPr>
            </a:lvl1pPr>
          </a:lstStyle>
          <a:p>
            <a:r>
              <a:rPr lang="cs-CZ" smtClean="0"/>
              <a:t>20. 6. 2017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3955977" cy="1816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682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20. 6. 2017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036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20. 6. 2017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899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09600" y="359465"/>
            <a:ext cx="109728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439615" y="6417952"/>
            <a:ext cx="4572000" cy="304800"/>
          </a:xfrm>
        </p:spPr>
        <p:txBody>
          <a:bodyPr/>
          <a:lstStyle>
            <a:lvl1pPr>
              <a:defRPr sz="1100">
                <a:solidFill>
                  <a:srgbClr val="0070C0"/>
                </a:solidFill>
                <a:latin typeface="Century Schoolbook" panose="02040604050505020304" pitchFamily="18" charset="0"/>
              </a:defRPr>
            </a:lvl1pPr>
          </a:lstStyle>
          <a:p>
            <a:r>
              <a:rPr lang="cs-CZ" dirty="0" smtClean="0"/>
              <a:t>20. 6. 2017</a:t>
            </a:r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919308" y="6402057"/>
            <a:ext cx="2844800" cy="196131"/>
          </a:xfrm>
        </p:spPr>
        <p:txBody>
          <a:bodyPr/>
          <a:lstStyle>
            <a:lvl1pPr algn="r">
              <a:defRPr sz="1100">
                <a:solidFill>
                  <a:srgbClr val="0070C0"/>
                </a:solidFill>
                <a:latin typeface="Century Schoolbook" panose="02040604050505020304" pitchFamily="18" charset="0"/>
              </a:defRPr>
            </a:lvl1pPr>
          </a:lstStyle>
          <a:p>
            <a:fld id="{6520359A-8033-4568-B357-575D780EE8F6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6" name="Přímá spojnice 5"/>
          <p:cNvCxnSpPr/>
          <p:nvPr userDrawn="1"/>
        </p:nvCxnSpPr>
        <p:spPr>
          <a:xfrm>
            <a:off x="439615" y="6344387"/>
            <a:ext cx="11324493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1417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896350" y="0"/>
            <a:ext cx="3295650" cy="6048375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9615" y="365126"/>
            <a:ext cx="11324493" cy="948520"/>
          </a:xfrm>
        </p:spPr>
        <p:txBody>
          <a:bodyPr/>
          <a:lstStyle>
            <a:lvl1pPr>
              <a:defRPr cap="small" baseline="0">
                <a:solidFill>
                  <a:srgbClr val="0070C0"/>
                </a:solidFill>
                <a:latin typeface="Century Schoolbook" panose="02040604050505020304" pitchFamily="18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9615" y="1481070"/>
            <a:ext cx="11324493" cy="4695893"/>
          </a:xfrm>
        </p:spPr>
        <p:txBody>
          <a:bodyPr/>
          <a:lstStyle>
            <a:lvl1pPr>
              <a:defRPr>
                <a:latin typeface="Century Schoolbook" panose="02040604050505020304" pitchFamily="18" charset="0"/>
              </a:defRPr>
            </a:lvl1pPr>
            <a:lvl2pPr>
              <a:defRPr>
                <a:latin typeface="Century Schoolbook" panose="02040604050505020304" pitchFamily="18" charset="0"/>
              </a:defRPr>
            </a:lvl2pPr>
            <a:lvl3pPr>
              <a:defRPr>
                <a:latin typeface="Century Schoolbook" panose="02040604050505020304" pitchFamily="18" charset="0"/>
              </a:defRPr>
            </a:lvl3pPr>
            <a:lvl4pPr>
              <a:defRPr>
                <a:latin typeface="Century Schoolbook" panose="02040604050505020304" pitchFamily="18" charset="0"/>
              </a:defRPr>
            </a:lvl4pPr>
            <a:lvl5pPr>
              <a:defRPr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39615" y="6344387"/>
            <a:ext cx="2743200" cy="365125"/>
          </a:xfrm>
        </p:spPr>
        <p:txBody>
          <a:bodyPr/>
          <a:lstStyle>
            <a:lvl1pPr>
              <a:defRPr sz="1100">
                <a:solidFill>
                  <a:srgbClr val="0070C0"/>
                </a:solidFill>
                <a:latin typeface="Century Schoolbook" panose="02040604050505020304" pitchFamily="18" charset="0"/>
              </a:defRPr>
            </a:lvl1pPr>
          </a:lstStyle>
          <a:p>
            <a:r>
              <a:rPr lang="cs-CZ" dirty="0" smtClean="0"/>
              <a:t>12. 12. 2017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9009185" y="6356350"/>
            <a:ext cx="2743200" cy="365125"/>
          </a:xfrm>
        </p:spPr>
        <p:txBody>
          <a:bodyPr/>
          <a:lstStyle>
            <a:lvl1pPr>
              <a:defRPr sz="1100">
                <a:solidFill>
                  <a:srgbClr val="0070C0"/>
                </a:solidFill>
                <a:latin typeface="Century Schoolbook" panose="02040604050505020304" pitchFamily="18" charset="0"/>
              </a:defRPr>
            </a:lvl1pPr>
          </a:lstStyle>
          <a:p>
            <a:fld id="{1CE3F905-3259-4789-9C6A-A43789DD0A1A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439615" y="6344387"/>
            <a:ext cx="11324493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1686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12. 12. 2017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1207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12. 12. 2017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2022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12. 12. 2017</a:t>
            </a:r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114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20. 6. 2017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740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20. 6. 2017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4846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20. 6. 2017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588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20. 6. 2017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805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20. 6. 2017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3F905-3259-4789-9C6A-A43789DD0A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2871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r-karlovarsky.cz/region/uzem_plan/Stranky/UP.aspx" TargetMode="External"/><Relationship Id="rId2" Type="http://schemas.openxmlformats.org/officeDocument/2006/relationships/hyperlink" Target="mailto:jana.kavalkova@kr-karlovarsky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28034" y="1068946"/>
            <a:ext cx="11663966" cy="3039415"/>
          </a:xfrm>
        </p:spPr>
        <p:txBody>
          <a:bodyPr>
            <a:noAutofit/>
          </a:bodyPr>
          <a:lstStyle/>
          <a:p>
            <a:pPr algn="l"/>
            <a:r>
              <a:rPr lang="cs-CZ" sz="2400" b="1" dirty="0" smtClean="0">
                <a:solidFill>
                  <a:schemeClr val="tx1"/>
                </a:solidFill>
                <a:latin typeface="Century Schoolbook"/>
              </a:rPr>
              <a:t>Porada s tajemníky obcí Karlovarského kraje</a:t>
            </a:r>
            <a:br>
              <a:rPr lang="cs-CZ" sz="2400" b="1" dirty="0" smtClean="0">
                <a:solidFill>
                  <a:schemeClr val="tx1"/>
                </a:solidFill>
                <a:latin typeface="Century Schoolbook"/>
              </a:rPr>
            </a:br>
            <a:r>
              <a:rPr lang="cs-CZ" sz="2400" b="1" dirty="0" smtClean="0">
                <a:solidFill>
                  <a:schemeClr val="tx1"/>
                </a:solidFill>
                <a:latin typeface="Century Schoolbook"/>
              </a:rPr>
              <a:t/>
            </a:r>
            <a:br>
              <a:rPr lang="cs-CZ" sz="2400" b="1" dirty="0" smtClean="0">
                <a:solidFill>
                  <a:schemeClr val="tx1"/>
                </a:solidFill>
                <a:latin typeface="Century Schoolbook"/>
              </a:rPr>
            </a:br>
            <a:r>
              <a:rPr lang="cs-CZ" sz="2400" b="1" dirty="0" smtClean="0">
                <a:latin typeface="Century Schoolbook"/>
              </a:rPr>
              <a:t>Téma: </a:t>
            </a:r>
            <a:br>
              <a:rPr lang="cs-CZ" sz="2400" b="1" dirty="0" smtClean="0">
                <a:latin typeface="Century Schoolbook"/>
              </a:rPr>
            </a:br>
            <a:r>
              <a:rPr lang="cs-CZ" sz="2900" b="1" dirty="0" smtClean="0">
                <a:latin typeface="Century Schoolbook"/>
              </a:rPr>
              <a:t>Novela stavebního zákona v oblasti územního plánování </a:t>
            </a:r>
            <a:r>
              <a:rPr lang="cs-CZ" sz="2400" b="1" dirty="0" smtClean="0">
                <a:latin typeface="Century Schoolbook"/>
              </a:rPr>
              <a:t/>
            </a:r>
            <a:br>
              <a:rPr lang="cs-CZ" sz="2400" b="1" dirty="0" smtClean="0">
                <a:latin typeface="Century Schoolbook"/>
              </a:rPr>
            </a:br>
            <a:r>
              <a:rPr lang="cs-CZ" sz="2400" dirty="0" smtClean="0">
                <a:latin typeface="Century Schoolbook"/>
              </a:rPr>
              <a:t>s účinností od 1. 1. 2018					    </a:t>
            </a:r>
            <a:r>
              <a:rPr lang="cs-CZ" sz="2400" i="1" dirty="0" smtClean="0">
                <a:latin typeface="Century Schoolbook"/>
              </a:rPr>
              <a:t>VÝBĚR INFORMACÍ</a:t>
            </a:r>
            <a:r>
              <a:rPr lang="cs-CZ" sz="2200" i="1" dirty="0" smtClean="0">
                <a:latin typeface="Century Schoolbook"/>
              </a:rPr>
              <a:t/>
            </a:r>
            <a:br>
              <a:rPr lang="cs-CZ" sz="2200" i="1" dirty="0" smtClean="0">
                <a:latin typeface="Century Schoolbook"/>
              </a:rPr>
            </a:br>
            <a:r>
              <a:rPr lang="cs-CZ" sz="2000" dirty="0" smtClean="0">
                <a:latin typeface="Century Schoolbook"/>
              </a:rPr>
              <a:t>novela č. 225/2017 Sb. zákona č. 183/2006 Sb.</a:t>
            </a:r>
            <a:endParaRPr lang="cs-CZ" sz="2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2579" y="4597758"/>
            <a:ext cx="10715223" cy="1345842"/>
          </a:xfrm>
        </p:spPr>
        <p:txBody>
          <a:bodyPr>
            <a:normAutofit/>
          </a:bodyPr>
          <a:lstStyle/>
          <a:p>
            <a:pPr algn="r"/>
            <a:r>
              <a:rPr lang="cs-CZ" sz="2000" dirty="0"/>
              <a:t>Krajský úřad Karlovarského </a:t>
            </a:r>
            <a:r>
              <a:rPr lang="cs-CZ" sz="2000" dirty="0" smtClean="0"/>
              <a:t>kraje 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>odbor regionálního </a:t>
            </a:r>
            <a:r>
              <a:rPr lang="cs-CZ" sz="2000" dirty="0" smtClean="0"/>
              <a:t>rozvoje</a:t>
            </a:r>
            <a:endParaRPr lang="cs-CZ" sz="2000" dirty="0"/>
          </a:p>
          <a:p>
            <a:pPr algn="r"/>
            <a:r>
              <a:rPr lang="cs-CZ" sz="2000" dirty="0"/>
              <a:t>Ing. arch. Jana </a:t>
            </a:r>
            <a:r>
              <a:rPr lang="cs-CZ" sz="2000" dirty="0" smtClean="0"/>
              <a:t>Kaválková</a:t>
            </a:r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2580" y="5943600"/>
            <a:ext cx="10715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Schoolbook" panose="02040604050505020304" pitchFamily="18" charset="0"/>
                <a:ea typeface="+mn-ea"/>
                <a:cs typeface="+mn-cs"/>
              </a:rPr>
              <a:t>12. 12. 2017</a:t>
            </a:r>
            <a:endParaRPr kumimoji="0" lang="cs-CZ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 panose="020406040505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431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Soulad územně plánovacích dokumentací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povinnost </a:t>
            </a:r>
            <a:r>
              <a:rPr lang="cs-CZ" dirty="0"/>
              <a:t>obce </a:t>
            </a:r>
            <a:r>
              <a:rPr lang="cs-CZ" b="1" dirty="0"/>
              <a:t>bez zbytečného odkladu</a:t>
            </a:r>
            <a:r>
              <a:rPr lang="cs-CZ" dirty="0"/>
              <a:t> uvést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do </a:t>
            </a:r>
            <a:r>
              <a:rPr lang="cs-CZ" dirty="0"/>
              <a:t>souladu územní plán s Politikou územního rozvoje ČR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zásadami územního rozvoje </a:t>
            </a:r>
            <a:r>
              <a:rPr lang="cs-CZ" dirty="0" smtClean="0"/>
              <a:t>kraje</a:t>
            </a:r>
          </a:p>
          <a:p>
            <a:endParaRPr lang="cs-CZ" dirty="0" smtClean="0"/>
          </a:p>
          <a:p>
            <a:r>
              <a:rPr lang="cs-CZ" dirty="0" smtClean="0"/>
              <a:t>neuvedení </a:t>
            </a:r>
            <a:r>
              <a:rPr lang="cs-CZ" dirty="0"/>
              <a:t>do souladu v rámci nejbližší pořizované změny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je nezákonnost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úhrada nákladů - § 45 dost. 2 SZ </a:t>
            </a:r>
            <a:r>
              <a:rPr lang="cs-CZ" sz="4800" dirty="0" smtClean="0"/>
              <a:t>x</a:t>
            </a:r>
            <a:r>
              <a:rPr lang="cs-CZ" dirty="0" smtClean="0"/>
              <a:t> výhradní potřeba obce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12</a:t>
            </a:r>
            <a:r>
              <a:rPr lang="cs-CZ" dirty="0" smtClean="0"/>
              <a:t>. 12</a:t>
            </a:r>
            <a:r>
              <a:rPr lang="cs-CZ" dirty="0"/>
              <a:t>. 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356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Nabytí účinnosti změn územního plánu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změna územního plánu </a:t>
            </a:r>
            <a:r>
              <a:rPr lang="cs-CZ" b="1" dirty="0"/>
              <a:t>nabývá účinnosti </a:t>
            </a:r>
            <a:r>
              <a:rPr lang="cs-CZ" dirty="0"/>
              <a:t>poté,</a:t>
            </a:r>
          </a:p>
          <a:p>
            <a:pPr marL="0" indent="0">
              <a:buNone/>
            </a:pPr>
            <a:r>
              <a:rPr lang="cs-CZ" dirty="0"/>
              <a:t>  kdy jsou jak změna územního plánu </a:t>
            </a:r>
            <a:br>
              <a:rPr lang="cs-CZ" dirty="0"/>
            </a:br>
            <a:r>
              <a:rPr lang="cs-CZ" dirty="0"/>
              <a:t>  tak </a:t>
            </a:r>
            <a:r>
              <a:rPr lang="cs-CZ" b="1" dirty="0"/>
              <a:t>úplné znění územního plánu</a:t>
            </a:r>
            <a:r>
              <a:rPr lang="cs-CZ" dirty="0"/>
              <a:t> po této změně </a:t>
            </a:r>
          </a:p>
          <a:p>
            <a:pPr marL="0" indent="0">
              <a:buNone/>
            </a:pPr>
            <a:r>
              <a:rPr lang="cs-CZ" dirty="0"/>
              <a:t>  </a:t>
            </a:r>
            <a:r>
              <a:rPr lang="cs-CZ" b="1" dirty="0"/>
              <a:t>doručeny</a:t>
            </a:r>
            <a:r>
              <a:rPr lang="cs-CZ" dirty="0"/>
              <a:t> </a:t>
            </a:r>
            <a:r>
              <a:rPr lang="cs-CZ" b="1" dirty="0"/>
              <a:t>veřejnou vyhláškou </a:t>
            </a:r>
            <a:r>
              <a:rPr lang="cs-CZ" dirty="0"/>
              <a:t>obce </a:t>
            </a:r>
            <a:br>
              <a:rPr lang="cs-CZ" dirty="0"/>
            </a:br>
            <a:r>
              <a:rPr lang="cs-CZ" dirty="0"/>
              <a:t>  (na fyzické i elektronické úřední desce)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12</a:t>
            </a:r>
            <a:r>
              <a:rPr lang="cs-CZ" dirty="0" smtClean="0"/>
              <a:t>. 12</a:t>
            </a:r>
            <a:r>
              <a:rPr lang="cs-CZ" dirty="0"/>
              <a:t>. 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744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Strojově čitelný formát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územní </a:t>
            </a:r>
            <a:r>
              <a:rPr lang="cs-CZ" dirty="0"/>
              <a:t>plány, </a:t>
            </a:r>
            <a:r>
              <a:rPr lang="cs-CZ" dirty="0" smtClean="0"/>
              <a:t>jejich </a:t>
            </a:r>
            <a:r>
              <a:rPr lang="cs-CZ" dirty="0"/>
              <a:t>změny a úplné znění územních plánů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po </a:t>
            </a:r>
            <a:r>
              <a:rPr lang="cs-CZ" dirty="0"/>
              <a:t>vydání změny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se </a:t>
            </a:r>
            <a:r>
              <a:rPr lang="cs-CZ" dirty="0"/>
              <a:t>vyhotovují nejen ve vytištěné formě (na papír), ale </a:t>
            </a:r>
            <a:r>
              <a:rPr lang="cs-CZ" dirty="0" smtClean="0"/>
              <a:t>také</a:t>
            </a:r>
            <a:br>
              <a:rPr lang="cs-CZ" dirty="0" smtClean="0"/>
            </a:br>
            <a:r>
              <a:rPr lang="cs-CZ" dirty="0" smtClean="0"/>
              <a:t>  </a:t>
            </a:r>
            <a:r>
              <a:rPr lang="cs-CZ" b="1" dirty="0" smtClean="0"/>
              <a:t>v</a:t>
            </a:r>
            <a:r>
              <a:rPr lang="cs-CZ" b="1" dirty="0"/>
              <a:t> elektronické verzi v tzv. strojově čitelném </a:t>
            </a:r>
            <a:r>
              <a:rPr lang="cs-CZ" b="1" dirty="0" smtClean="0"/>
              <a:t>formátu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bude </a:t>
            </a:r>
            <a:r>
              <a:rPr lang="cs-CZ" dirty="0"/>
              <a:t>finančně</a:t>
            </a:r>
            <a:r>
              <a:rPr lang="cs-CZ" b="1" dirty="0"/>
              <a:t> nákladné pořídit změnu</a:t>
            </a:r>
            <a:r>
              <a:rPr lang="cs-CZ" dirty="0"/>
              <a:t> územního plánu,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u </a:t>
            </a:r>
            <a:r>
              <a:rPr lang="cs-CZ" dirty="0"/>
              <a:t>kterého </a:t>
            </a:r>
            <a:r>
              <a:rPr lang="cs-CZ" b="1" dirty="0"/>
              <a:t>není k dispozici elektronická verze ve strojově čitelném </a:t>
            </a:r>
            <a:r>
              <a:rPr lang="cs-CZ" b="1" dirty="0" smtClean="0"/>
              <a:t>formátu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12</a:t>
            </a:r>
            <a:r>
              <a:rPr lang="cs-CZ" dirty="0" smtClean="0"/>
              <a:t>. 12</a:t>
            </a:r>
            <a:r>
              <a:rPr lang="cs-CZ" dirty="0"/>
              <a:t>. 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251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Posun ukončení platnosti „starých“ ÚPD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územní </a:t>
            </a:r>
            <a:r>
              <a:rPr lang="cs-CZ" dirty="0"/>
              <a:t>plány sídelních útvarů, </a:t>
            </a:r>
            <a:r>
              <a:rPr lang="cs-CZ" dirty="0" smtClean="0"/>
              <a:t>územní </a:t>
            </a:r>
            <a:r>
              <a:rPr lang="cs-CZ" dirty="0"/>
              <a:t>plány zón, </a:t>
            </a:r>
            <a:r>
              <a:rPr lang="cs-CZ" dirty="0" smtClean="0"/>
              <a:t>územní </a:t>
            </a:r>
            <a:r>
              <a:rPr lang="cs-CZ" dirty="0"/>
              <a:t>plány obcí </a:t>
            </a:r>
            <a:r>
              <a:rPr lang="cs-CZ" dirty="0" smtClean="0"/>
              <a:t>a </a:t>
            </a:r>
            <a:r>
              <a:rPr lang="cs-CZ" dirty="0"/>
              <a:t>regulační plány schválené před 1. 1. 2007 </a:t>
            </a:r>
          </a:p>
          <a:p>
            <a:pPr marL="0" indent="0">
              <a:buNone/>
            </a:pPr>
            <a:endParaRPr lang="cs-CZ" sz="1000" b="1" dirty="0"/>
          </a:p>
          <a:p>
            <a:pPr marL="0" indent="0">
              <a:buNone/>
            </a:pPr>
            <a:r>
              <a:rPr lang="cs-CZ" b="1" dirty="0"/>
              <a:t>       budou platit do 31. 12. 2022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sz="2400" dirty="0"/>
              <a:t>do té doby je vhodné „staré“ dokumentace nahradit novými územními plány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12</a:t>
            </a:r>
            <a:r>
              <a:rPr lang="cs-CZ" dirty="0" smtClean="0"/>
              <a:t>. 12</a:t>
            </a:r>
            <a:r>
              <a:rPr lang="cs-CZ" dirty="0"/>
              <a:t>. 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413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Zkrácený postup pořizování změny ÚP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pokud se neprověřují varianty řešení</a:t>
            </a:r>
          </a:p>
          <a:p>
            <a:r>
              <a:rPr lang="cs-CZ" dirty="0" smtClean="0"/>
              <a:t>vynechává zadání</a:t>
            </a:r>
          </a:p>
          <a:p>
            <a:r>
              <a:rPr lang="cs-CZ" dirty="0" smtClean="0"/>
              <a:t>slučuje společné jednání a veřejné projednání</a:t>
            </a:r>
          </a:p>
          <a:p>
            <a:r>
              <a:rPr lang="cs-CZ" dirty="0" smtClean="0"/>
              <a:t>může zkrátit pořizování změny o několik měsíců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§ 4 odst. 1 SZ: přednostní využívání zjednodušujících postupů </a:t>
            </a:r>
            <a:br>
              <a:rPr lang="cs-CZ" dirty="0" smtClean="0"/>
            </a:br>
            <a:r>
              <a:rPr lang="cs-CZ" dirty="0" smtClean="0"/>
              <a:t>a co nejmenší zatěžování dotčených osob</a:t>
            </a:r>
          </a:p>
          <a:p>
            <a:r>
              <a:rPr lang="cs-CZ" dirty="0" smtClean="0"/>
              <a:t>postup u rozpracovaných změn ÚPD dle přechodného ustanovení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12</a:t>
            </a:r>
            <a:r>
              <a:rPr lang="cs-CZ" dirty="0" smtClean="0"/>
              <a:t>. 12</a:t>
            </a:r>
            <a:r>
              <a:rPr lang="cs-CZ" dirty="0"/>
              <a:t>. 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46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Územní plán s prvky regulačního plánu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územní </a:t>
            </a:r>
            <a:r>
              <a:rPr lang="cs-CZ" dirty="0"/>
              <a:t>plán nebo jeho vymezená část </a:t>
            </a:r>
            <a:r>
              <a:rPr lang="cs-CZ" dirty="0" smtClean="0"/>
              <a:t>může </a:t>
            </a:r>
            <a:r>
              <a:rPr lang="cs-CZ" dirty="0"/>
              <a:t>obsahovat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prvky </a:t>
            </a:r>
            <a:r>
              <a:rPr lang="cs-CZ" b="1" dirty="0"/>
              <a:t>regulačního </a:t>
            </a:r>
            <a:r>
              <a:rPr lang="cs-CZ" b="1" dirty="0" smtClean="0"/>
              <a:t>plánu</a:t>
            </a:r>
          </a:p>
          <a:p>
            <a:pPr lvl="1"/>
            <a:r>
              <a:rPr lang="cs-CZ" dirty="0" smtClean="0"/>
              <a:t>riziko příliš podrobných regulativů pro záměry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12</a:t>
            </a:r>
            <a:r>
              <a:rPr lang="cs-CZ" dirty="0" smtClean="0"/>
              <a:t>. 12</a:t>
            </a:r>
            <a:r>
              <a:rPr lang="cs-CZ" dirty="0"/>
              <a:t>. 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683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Nepoužití části územního plánu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část </a:t>
            </a:r>
            <a:r>
              <a:rPr lang="cs-CZ" dirty="0"/>
              <a:t>územního plánu, která v území </a:t>
            </a:r>
            <a:r>
              <a:rPr lang="cs-CZ" b="1" dirty="0"/>
              <a:t>znemožňuje realizaci záměru</a:t>
            </a:r>
            <a:r>
              <a:rPr lang="cs-CZ" dirty="0"/>
              <a:t> obsaženého v Politice územního rozvoje ČR nebo zásadách územního rozvoje kraje (typicky záměr dopravní nebo technické infrastruktury) </a:t>
            </a:r>
            <a:r>
              <a:rPr lang="cs-CZ" b="1" dirty="0"/>
              <a:t>se při rozhodování </a:t>
            </a:r>
            <a:r>
              <a:rPr lang="cs-CZ" b="1" dirty="0" smtClean="0"/>
              <a:t>nepoužije</a:t>
            </a:r>
          </a:p>
          <a:p>
            <a:endParaRPr lang="cs-CZ" b="1" dirty="0"/>
          </a:p>
          <a:p>
            <a:pPr marL="538163" lvl="1" indent="-269875"/>
            <a:r>
              <a:rPr lang="cs-CZ" sz="2800" dirty="0" smtClean="0"/>
              <a:t>záměr </a:t>
            </a:r>
            <a:r>
              <a:rPr lang="cs-CZ" sz="2800" dirty="0"/>
              <a:t>se </a:t>
            </a:r>
            <a:r>
              <a:rPr lang="cs-CZ" sz="2800" dirty="0" smtClean="0"/>
              <a:t>pak umisťuje </a:t>
            </a:r>
            <a:r>
              <a:rPr lang="cs-CZ" sz="2800" dirty="0"/>
              <a:t>do území na základě zásad územního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rozvoje kraje</a:t>
            </a:r>
            <a:endParaRPr lang="cs-CZ" sz="2800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12. 12</a:t>
            </a:r>
            <a:r>
              <a:rPr lang="cs-CZ" dirty="0"/>
              <a:t>. 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11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Zkrácení lhůty pro přezkum územního plánu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zkrácení lhůty </a:t>
            </a:r>
            <a:r>
              <a:rPr lang="cs-CZ" b="1" dirty="0"/>
              <a:t>pro přezkum územních plánů</a:t>
            </a:r>
            <a:r>
              <a:rPr lang="cs-CZ" dirty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ze</a:t>
            </a:r>
            <a:r>
              <a:rPr lang="cs-CZ" dirty="0"/>
              <a:t> </a:t>
            </a:r>
            <a:r>
              <a:rPr lang="cs-CZ" dirty="0" smtClean="0"/>
              <a:t>tří </a:t>
            </a:r>
            <a:r>
              <a:rPr lang="cs-CZ" dirty="0"/>
              <a:t>let na </a:t>
            </a:r>
            <a:r>
              <a:rPr lang="cs-CZ" b="1" dirty="0"/>
              <a:t>jeden rok </a:t>
            </a:r>
            <a:r>
              <a:rPr lang="cs-CZ" dirty="0"/>
              <a:t>ode dne účinnosti </a:t>
            </a:r>
            <a:r>
              <a:rPr lang="cs-CZ" dirty="0" smtClean="0"/>
              <a:t>dokumentace</a:t>
            </a:r>
          </a:p>
          <a:p>
            <a:r>
              <a:rPr lang="cs-CZ" dirty="0" smtClean="0"/>
              <a:t>dle správního řádu i soudního řádu správního</a:t>
            </a:r>
          </a:p>
          <a:p>
            <a:pPr lvl="1"/>
            <a:r>
              <a:rPr lang="cs-CZ" dirty="0" smtClean="0"/>
              <a:t>přechodná ustanovení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12</a:t>
            </a:r>
            <a:r>
              <a:rPr lang="cs-CZ" dirty="0" smtClean="0"/>
              <a:t>. 12</a:t>
            </a:r>
            <a:r>
              <a:rPr lang="cs-CZ" dirty="0"/>
              <a:t>. 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577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Příklady nových systémových souvislostí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9615" y="1481070"/>
            <a:ext cx="11752385" cy="4695893"/>
          </a:xfrm>
        </p:spPr>
        <p:txBody>
          <a:bodyPr>
            <a:normAutofit/>
          </a:bodyPr>
          <a:lstStyle/>
          <a:p>
            <a:pPr lvl="0"/>
            <a:r>
              <a:rPr lang="cs-CZ" sz="2400" dirty="0" smtClean="0"/>
              <a:t>změna </a:t>
            </a:r>
            <a:r>
              <a:rPr lang="cs-CZ" sz="2400" dirty="0"/>
              <a:t>územního plánu nenabyde účinnosti, dokud pořizovatel nezajistí zpracování a zveřejnění úplného znění územního </a:t>
            </a:r>
            <a:r>
              <a:rPr lang="cs-CZ" sz="2400" dirty="0" smtClean="0"/>
              <a:t>plánu</a:t>
            </a:r>
            <a:endParaRPr lang="cs-CZ" sz="2400" dirty="0"/>
          </a:p>
          <a:p>
            <a:pPr lvl="0"/>
            <a:r>
              <a:rPr lang="cs-CZ" sz="2400" dirty="0"/>
              <a:t>územně analytické podklady musí být </a:t>
            </a:r>
            <a:r>
              <a:rPr lang="cs-CZ" sz="2400" dirty="0" smtClean="0"/>
              <a:t>neustále </a:t>
            </a:r>
            <a:r>
              <a:rPr lang="cs-CZ" sz="2400" dirty="0"/>
              <a:t>průběžně aktualizovány,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neboť </a:t>
            </a:r>
            <a:r>
              <a:rPr lang="cs-CZ" sz="2400" dirty="0"/>
              <a:t>již neslouží </a:t>
            </a:r>
            <a:r>
              <a:rPr lang="cs-CZ" sz="2400" dirty="0" smtClean="0"/>
              <a:t>jen pro </a:t>
            </a:r>
            <a:r>
              <a:rPr lang="cs-CZ" sz="2400" dirty="0"/>
              <a:t>samotné územní plánování, ale pro </a:t>
            </a:r>
            <a:r>
              <a:rPr lang="cs-CZ" sz="2400" dirty="0" smtClean="0"/>
              <a:t>činnosti všech </a:t>
            </a:r>
            <a:br>
              <a:rPr lang="cs-CZ" sz="2400" dirty="0" smtClean="0"/>
            </a:br>
            <a:r>
              <a:rPr lang="cs-CZ" sz="2400" dirty="0" smtClean="0"/>
              <a:t>institucí </a:t>
            </a:r>
            <a:r>
              <a:rPr lang="cs-CZ" sz="2400" dirty="0"/>
              <a:t>veřejné </a:t>
            </a:r>
            <a:r>
              <a:rPr lang="cs-CZ" sz="2400" dirty="0" smtClean="0"/>
              <a:t>správy, které budou data potřebovat</a:t>
            </a:r>
            <a:endParaRPr lang="cs-CZ" sz="2400" dirty="0"/>
          </a:p>
          <a:p>
            <a:pPr lvl="0"/>
            <a:r>
              <a:rPr lang="cs-CZ" sz="2400" dirty="0"/>
              <a:t>při pořizování územních plánů je kladen mnohem větší důraz na průběžný výkon státního dozoru nadřízeným </a:t>
            </a:r>
            <a:r>
              <a:rPr lang="cs-CZ" sz="2400" dirty="0" smtClean="0"/>
              <a:t>orgánem</a:t>
            </a:r>
            <a:endParaRPr lang="cs-CZ" sz="2400" dirty="0"/>
          </a:p>
          <a:p>
            <a:pPr lvl="0"/>
            <a:r>
              <a:rPr lang="cs-CZ" sz="2400" dirty="0"/>
              <a:t>územní plány musí být udržovány stále aktuální, v opačném případě se jedná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o nezákonnost</a:t>
            </a:r>
          </a:p>
          <a:p>
            <a:pPr lvl="0"/>
            <a:r>
              <a:rPr lang="cs-CZ" sz="2400" dirty="0" smtClean="0"/>
              <a:t>má-li územní plán změnu musí být vyhotoveno a zveřejněno úplné znění </a:t>
            </a:r>
            <a:br>
              <a:rPr lang="cs-CZ" sz="2400" dirty="0" smtClean="0"/>
            </a:br>
            <a:r>
              <a:rPr lang="cs-CZ" sz="2400" dirty="0" smtClean="0"/>
              <a:t>(právní stav), v opačném případě není dle čeho rozhodovat o změnách v území</a:t>
            </a:r>
          </a:p>
          <a:p>
            <a:pPr lvl="0"/>
            <a:r>
              <a:rPr lang="cs-CZ" sz="2400" dirty="0" smtClean="0"/>
              <a:t>…</a:t>
            </a:r>
            <a:endParaRPr lang="cs-CZ" sz="2400" dirty="0"/>
          </a:p>
          <a:p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12. 12. 2017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6040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Rizika při pomalém plnění úkolů </a:t>
            </a:r>
            <a:br>
              <a:rPr lang="cs-CZ" sz="3600" dirty="0" smtClean="0"/>
            </a:br>
            <a:r>
              <a:rPr lang="cs-CZ" sz="3600" dirty="0" smtClean="0"/>
              <a:t>nebo nečinnosti úřadů územního plánování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9615" y="1815921"/>
            <a:ext cx="11324493" cy="4361042"/>
          </a:xfrm>
        </p:spPr>
        <p:txBody>
          <a:bodyPr>
            <a:normAutofit lnSpcReduction="10000"/>
          </a:bodyPr>
          <a:lstStyle/>
          <a:p>
            <a:pPr lvl="0"/>
            <a:r>
              <a:rPr lang="cs-CZ" sz="2400" dirty="0" smtClean="0"/>
              <a:t>obec nebude mít </a:t>
            </a:r>
            <a:r>
              <a:rPr lang="cs-CZ" sz="2400" dirty="0"/>
              <a:t>platný nebo aktuální územní </a:t>
            </a:r>
            <a:r>
              <a:rPr lang="cs-CZ" sz="2400" dirty="0" smtClean="0"/>
              <a:t>plán</a:t>
            </a:r>
            <a:endParaRPr lang="cs-CZ" sz="2400" dirty="0"/>
          </a:p>
          <a:p>
            <a:pPr lvl="0"/>
            <a:r>
              <a:rPr lang="cs-CZ" sz="2400" dirty="0" smtClean="0"/>
              <a:t>obec nebude </a:t>
            </a:r>
            <a:r>
              <a:rPr lang="cs-CZ" sz="2400" dirty="0"/>
              <a:t>mít </a:t>
            </a:r>
            <a:r>
              <a:rPr lang="cs-CZ" sz="2400" dirty="0" smtClean="0"/>
              <a:t>evidovanou </a:t>
            </a:r>
            <a:r>
              <a:rPr lang="cs-CZ" sz="2400" dirty="0"/>
              <a:t>územní </a:t>
            </a:r>
            <a:r>
              <a:rPr lang="cs-CZ" sz="2400" dirty="0" smtClean="0"/>
              <a:t>studii, </a:t>
            </a:r>
            <a:r>
              <a:rPr lang="cs-CZ" sz="2400" dirty="0"/>
              <a:t>jako podklad pro rozhodování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o </a:t>
            </a:r>
            <a:r>
              <a:rPr lang="cs-CZ" sz="2400" dirty="0"/>
              <a:t>změnách v </a:t>
            </a:r>
            <a:r>
              <a:rPr lang="cs-CZ" sz="2400" dirty="0" smtClean="0"/>
              <a:t>území</a:t>
            </a:r>
            <a:endParaRPr lang="cs-CZ" sz="2400" dirty="0"/>
          </a:p>
          <a:p>
            <a:pPr lvl="0"/>
            <a:r>
              <a:rPr lang="cs-CZ" sz="2400" dirty="0" smtClean="0"/>
              <a:t>obec nebo jiná instituce veřejné správy nebude </a:t>
            </a:r>
            <a:r>
              <a:rPr lang="cs-CZ" sz="2400" dirty="0"/>
              <a:t>mít k dispozici aktuální data územně analytických </a:t>
            </a:r>
            <a:r>
              <a:rPr lang="cs-CZ" sz="2400" dirty="0" smtClean="0"/>
              <a:t>podkladů pro výkon své činnosti</a:t>
            </a:r>
            <a:endParaRPr lang="cs-CZ" sz="2400" dirty="0"/>
          </a:p>
          <a:p>
            <a:pPr lvl="0"/>
            <a:r>
              <a:rPr lang="cs-CZ" sz="2400" dirty="0"/>
              <a:t>neodůvodněně dlouho bude pořizována změna územního plánu nebo bude odloženo nabytí účinnosti této </a:t>
            </a:r>
            <a:r>
              <a:rPr lang="cs-CZ" sz="2400" dirty="0" smtClean="0"/>
              <a:t>změny</a:t>
            </a:r>
            <a:endParaRPr lang="cs-CZ" sz="2400" dirty="0"/>
          </a:p>
          <a:p>
            <a:pPr lvl="0"/>
            <a:r>
              <a:rPr lang="cs-CZ" sz="2400" dirty="0"/>
              <a:t>nebude možné </a:t>
            </a:r>
            <a:r>
              <a:rPr lang="cs-CZ" sz="2400" dirty="0" smtClean="0"/>
              <a:t>zahájit pořizování změny </a:t>
            </a:r>
            <a:r>
              <a:rPr lang="cs-CZ" sz="2400" dirty="0"/>
              <a:t>územního </a:t>
            </a:r>
            <a:r>
              <a:rPr lang="cs-CZ" sz="2400" dirty="0" smtClean="0"/>
              <a:t>plánu</a:t>
            </a:r>
          </a:p>
          <a:p>
            <a:pPr lvl="0"/>
            <a:r>
              <a:rPr lang="cs-CZ" sz="2400" dirty="0" smtClean="0"/>
              <a:t>nebudou platit některé části územního plánu</a:t>
            </a:r>
          </a:p>
          <a:p>
            <a:pPr lvl="0"/>
            <a:r>
              <a:rPr lang="cs-CZ" sz="2400" dirty="0" smtClean="0"/>
              <a:t>nebude moci být rozhodováno o umisťování staveb do území apod.</a:t>
            </a:r>
          </a:p>
          <a:p>
            <a:pPr lvl="0"/>
            <a:r>
              <a:rPr lang="cs-CZ" sz="2400" dirty="0" smtClean="0"/>
              <a:t>…</a:t>
            </a:r>
            <a:endParaRPr lang="cs-CZ" sz="2400" dirty="0"/>
          </a:p>
          <a:p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12. 12. 2017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851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vnoramenný trojúhelník 5"/>
          <p:cNvSpPr/>
          <p:nvPr/>
        </p:nvSpPr>
        <p:spPr>
          <a:xfrm rot="10800000">
            <a:off x="4984123" y="4456091"/>
            <a:ext cx="3464413" cy="1159098"/>
          </a:xfrm>
          <a:prstGeom prst="triangle">
            <a:avLst>
              <a:gd name="adj" fmla="val 49825"/>
            </a:avLst>
          </a:prstGeom>
          <a:solidFill>
            <a:schemeClr val="accent1">
              <a:lumMod val="60000"/>
              <a:lumOff val="40000"/>
              <a:alpha val="6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Novela stavebního zákona </a:t>
            </a:r>
            <a:br>
              <a:rPr lang="cs-CZ" sz="3200" dirty="0" smtClean="0"/>
            </a:br>
            <a:r>
              <a:rPr lang="cs-CZ" sz="3200" dirty="0" smtClean="0"/>
              <a:t>– část územní plánování (bez územního rozhodování)</a:t>
            </a:r>
            <a:endParaRPr lang="cs-CZ" sz="32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12. 12. 2017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9615" y="1674254"/>
            <a:ext cx="11324493" cy="4868214"/>
          </a:xfrm>
        </p:spPr>
        <p:txBody>
          <a:bodyPr>
            <a:normAutofit/>
          </a:bodyPr>
          <a:lstStyle/>
          <a:p>
            <a:r>
              <a:rPr lang="cs-CZ" dirty="0" smtClean="0"/>
              <a:t>ovlivnění výkonu </a:t>
            </a:r>
            <a:r>
              <a:rPr lang="cs-CZ" dirty="0"/>
              <a:t>činnosti </a:t>
            </a:r>
            <a:r>
              <a:rPr lang="cs-CZ" b="1" dirty="0"/>
              <a:t>všech orgánů územního </a:t>
            </a:r>
            <a:r>
              <a:rPr lang="cs-CZ" b="1" dirty="0" smtClean="0"/>
              <a:t>plánování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v samostatné působnosti: </a:t>
            </a:r>
            <a:r>
              <a:rPr lang="cs-CZ" b="1" dirty="0" smtClean="0"/>
              <a:t>města a obce </a:t>
            </a:r>
            <a:r>
              <a:rPr lang="cs-CZ" dirty="0" smtClean="0"/>
              <a:t>jako objednatelé ÚPD</a:t>
            </a:r>
          </a:p>
          <a:p>
            <a:pPr lvl="1"/>
            <a:endParaRPr lang="cs-CZ" sz="300" dirty="0" smtClean="0"/>
          </a:p>
          <a:p>
            <a:pPr marL="720725" lvl="1" indent="0">
              <a:buNone/>
            </a:pPr>
            <a:r>
              <a:rPr lang="cs-CZ" i="1" dirty="0"/>
              <a:t>obsah ÚP, hrazení nákladů, zkrácení lhůt, zjednodušení postupů, </a:t>
            </a: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i="1" dirty="0" smtClean="0"/>
              <a:t>vztah </a:t>
            </a:r>
            <a:r>
              <a:rPr lang="cs-CZ" i="1" dirty="0"/>
              <a:t>k nadřazené dokumentaci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v přenesené působnosti:</a:t>
            </a:r>
          </a:p>
          <a:p>
            <a:pPr lvl="2"/>
            <a:r>
              <a:rPr lang="cs-CZ" sz="2400" b="1" dirty="0" smtClean="0"/>
              <a:t>úřady územního plánování („ÚÚP“) na OÚ ORP</a:t>
            </a:r>
          </a:p>
          <a:p>
            <a:pPr lvl="2"/>
            <a:r>
              <a:rPr lang="cs-CZ" dirty="0" smtClean="0"/>
              <a:t>OÚ, které splňují kvalifikační požadavky pořizovatele vlastním zaměstnancem</a:t>
            </a:r>
          </a:p>
          <a:p>
            <a:pPr lvl="2"/>
            <a:r>
              <a:rPr lang="cs-CZ" dirty="0" smtClean="0"/>
              <a:t>ostatní OÚ</a:t>
            </a:r>
          </a:p>
          <a:p>
            <a:endParaRPr lang="cs-CZ" sz="300" dirty="0">
              <a:solidFill>
                <a:srgbClr val="00B050"/>
              </a:solidFill>
            </a:endParaRPr>
          </a:p>
          <a:p>
            <a:pPr marL="0" indent="720725">
              <a:buNone/>
            </a:pPr>
            <a:r>
              <a:rPr lang="cs-CZ" sz="2400" i="1" dirty="0" smtClean="0"/>
              <a:t>zvýšené </a:t>
            </a:r>
            <a:r>
              <a:rPr lang="cs-CZ" sz="2400" i="1" dirty="0"/>
              <a:t>nároky procesního, technického </a:t>
            </a:r>
            <a:r>
              <a:rPr lang="cs-CZ" sz="2400" i="1" dirty="0" smtClean="0"/>
              <a:t>a odborného charakteru</a:t>
            </a:r>
            <a:endParaRPr lang="cs-CZ" sz="2400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757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dotace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kraj</a:t>
            </a:r>
          </a:p>
          <a:p>
            <a:endParaRPr lang="cs-CZ" dirty="0" smtClean="0"/>
          </a:p>
          <a:p>
            <a:r>
              <a:rPr lang="cs-CZ" dirty="0" smtClean="0"/>
              <a:t>MMR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12</a:t>
            </a:r>
            <a:r>
              <a:rPr lang="cs-CZ" dirty="0" smtClean="0"/>
              <a:t>. 12</a:t>
            </a:r>
            <a:r>
              <a:rPr lang="cs-CZ" dirty="0"/>
              <a:t>. 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041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Děkuji za pozornost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200" b="1" dirty="0" smtClean="0"/>
              <a:t>Ing. arch. Jana Kaválková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200" dirty="0" smtClean="0"/>
              <a:t>KÚKK, ORR, odd. územního plánování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200" dirty="0" smtClean="0">
                <a:hlinkClick r:id="rId2"/>
              </a:rPr>
              <a:t>jana.kavalkova@kr-karlovarsky.cz</a:t>
            </a:r>
            <a:endParaRPr lang="cs-CZ" sz="12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200" dirty="0" smtClean="0"/>
              <a:t>354 222 223, 736 650 373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200" dirty="0" smtClean="0">
                <a:hlinkClick r:id="rId3"/>
              </a:rPr>
              <a:t>http://www.kr-karlovarsky.cz/region/uzem_plan/Stranky/UP.aspx</a:t>
            </a:r>
            <a:r>
              <a:rPr lang="cs-CZ" sz="1200" dirty="0" smtClean="0"/>
              <a:t>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12</a:t>
            </a:r>
            <a:r>
              <a:rPr lang="cs-CZ" dirty="0" smtClean="0"/>
              <a:t>. 12</a:t>
            </a:r>
            <a:r>
              <a:rPr lang="cs-CZ" dirty="0"/>
              <a:t>. 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497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Současná působnost úřadů územního plánování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9615" y="1909482"/>
            <a:ext cx="11324493" cy="4267481"/>
          </a:xfrm>
        </p:spPr>
        <p:txBody>
          <a:bodyPr>
            <a:normAutofit/>
          </a:bodyPr>
          <a:lstStyle/>
          <a:p>
            <a:pPr lvl="0"/>
            <a:r>
              <a:rPr lang="cs-CZ" sz="2600" dirty="0" smtClean="0"/>
              <a:t>pořizují </a:t>
            </a:r>
            <a:r>
              <a:rPr lang="cs-CZ" sz="2600" dirty="0"/>
              <a:t>územní plány a regulační plány, včetně jejich </a:t>
            </a:r>
            <a:r>
              <a:rPr lang="cs-CZ" sz="2600" dirty="0" smtClean="0"/>
              <a:t>změn  </a:t>
            </a:r>
            <a:endParaRPr lang="cs-CZ" sz="2600" dirty="0"/>
          </a:p>
          <a:p>
            <a:pPr lvl="0"/>
            <a:r>
              <a:rPr lang="cs-CZ" sz="2600" dirty="0"/>
              <a:t>pořizují územní </a:t>
            </a:r>
            <a:r>
              <a:rPr lang="cs-CZ" sz="2600" dirty="0" smtClean="0"/>
              <a:t>studie</a:t>
            </a:r>
            <a:endParaRPr lang="cs-CZ" sz="2600" dirty="0"/>
          </a:p>
          <a:p>
            <a:pPr lvl="0"/>
            <a:r>
              <a:rPr lang="cs-CZ" sz="2600" dirty="0"/>
              <a:t>pořizují územně analytické podklady, včetně celkových </a:t>
            </a:r>
            <a:r>
              <a:rPr lang="cs-CZ" sz="2600" dirty="0" smtClean="0"/>
              <a:t>aktualizací</a:t>
            </a:r>
            <a:endParaRPr lang="cs-CZ" sz="2600" dirty="0"/>
          </a:p>
          <a:p>
            <a:pPr lvl="0"/>
            <a:r>
              <a:rPr lang="cs-CZ" sz="2600" dirty="0"/>
              <a:t>podávají návrh na vložení dat do evidence územně plánovací </a:t>
            </a:r>
            <a:r>
              <a:rPr lang="cs-CZ" sz="2600" dirty="0" smtClean="0"/>
              <a:t>činnosti</a:t>
            </a:r>
            <a:endParaRPr lang="cs-CZ" sz="2600" dirty="0"/>
          </a:p>
          <a:p>
            <a:pPr lvl="0"/>
            <a:r>
              <a:rPr lang="cs-CZ" sz="2600" dirty="0"/>
              <a:t>vykonávají další činnosti podle stavebního </a:t>
            </a:r>
            <a:r>
              <a:rPr lang="cs-CZ" sz="2600" dirty="0" smtClean="0"/>
              <a:t>zákona</a:t>
            </a:r>
            <a:endParaRPr lang="cs-CZ" sz="2600" dirty="0"/>
          </a:p>
          <a:p>
            <a:endParaRPr lang="cs-CZ" sz="2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12. 12. 2017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519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Problémy úřadů územního plánování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9615" y="1481070"/>
            <a:ext cx="11324493" cy="5022761"/>
          </a:xfrm>
        </p:spPr>
        <p:txBody>
          <a:bodyPr>
            <a:normAutofit/>
          </a:bodyPr>
          <a:lstStyle/>
          <a:p>
            <a:r>
              <a:rPr lang="cs-CZ" sz="2400" dirty="0" smtClean="0"/>
              <a:t>nejsou stanoveny lhůty </a:t>
            </a:r>
            <a:r>
              <a:rPr lang="cs-CZ" sz="2400" dirty="0"/>
              <a:t>pro </a:t>
            </a:r>
            <a:r>
              <a:rPr lang="cs-CZ" sz="2400" dirty="0" smtClean="0"/>
              <a:t>některé územně </a:t>
            </a:r>
            <a:r>
              <a:rPr lang="cs-CZ" sz="2400" dirty="0"/>
              <a:t>plánovací činnosti </a:t>
            </a:r>
            <a:endParaRPr lang="cs-CZ" sz="2400" dirty="0" smtClean="0"/>
          </a:p>
          <a:p>
            <a:r>
              <a:rPr lang="cs-CZ" sz="2400" dirty="0" smtClean="0"/>
              <a:t>dlouhodobé </a:t>
            </a:r>
            <a:r>
              <a:rPr lang="cs-CZ" sz="2400" dirty="0"/>
              <a:t>koncepční činnosti </a:t>
            </a:r>
            <a:endParaRPr lang="cs-CZ" sz="2400" dirty="0" smtClean="0"/>
          </a:p>
          <a:p>
            <a:r>
              <a:rPr lang="cs-CZ" sz="2400" dirty="0" smtClean="0"/>
              <a:t>kontinuální </a:t>
            </a:r>
            <a:r>
              <a:rPr lang="cs-CZ" sz="2400" dirty="0"/>
              <a:t>výkon </a:t>
            </a:r>
            <a:r>
              <a:rPr lang="cs-CZ" sz="2400" dirty="0" smtClean="0"/>
              <a:t>činnosti nebo velmi </a:t>
            </a:r>
            <a:r>
              <a:rPr lang="cs-CZ" sz="2400" dirty="0"/>
              <a:t>dlouhé </a:t>
            </a:r>
            <a:r>
              <a:rPr lang="cs-CZ" sz="2400" dirty="0" smtClean="0"/>
              <a:t>lhůty </a:t>
            </a:r>
          </a:p>
          <a:p>
            <a:endParaRPr lang="cs-CZ" sz="2400" dirty="0" smtClean="0"/>
          </a:p>
          <a:p>
            <a:r>
              <a:rPr lang="cs-CZ" sz="2400" dirty="0" smtClean="0"/>
              <a:t>nejsou </a:t>
            </a:r>
            <a:r>
              <a:rPr lang="cs-CZ" sz="2400" dirty="0"/>
              <a:t>stanoveny jednoznačné </a:t>
            </a:r>
            <a:r>
              <a:rPr lang="cs-CZ" sz="2400" dirty="0" smtClean="0"/>
              <a:t>např. finanční sankce za neplnění činností</a:t>
            </a:r>
          </a:p>
          <a:p>
            <a:endParaRPr lang="cs-CZ" sz="2400" dirty="0" smtClean="0"/>
          </a:p>
          <a:p>
            <a:r>
              <a:rPr lang="cs-CZ" sz="2400" dirty="0" smtClean="0"/>
              <a:t>důsledek: </a:t>
            </a:r>
          </a:p>
          <a:p>
            <a:pPr lvl="1"/>
            <a:r>
              <a:rPr lang="cs-CZ" dirty="0"/>
              <a:t>nedostatečné personální obsazení úřadů územního plánování</a:t>
            </a:r>
            <a:endParaRPr lang="cs-CZ" sz="2000" dirty="0"/>
          </a:p>
          <a:p>
            <a:pPr lvl="1"/>
            <a:r>
              <a:rPr lang="cs-CZ" dirty="0" smtClean="0"/>
              <a:t>prodlužování </a:t>
            </a:r>
            <a:r>
              <a:rPr lang="cs-CZ" dirty="0"/>
              <a:t>pořizovatelských činností</a:t>
            </a:r>
          </a:p>
          <a:p>
            <a:pPr lvl="1"/>
            <a:r>
              <a:rPr lang="cs-CZ" dirty="0" smtClean="0"/>
              <a:t>odkládání </a:t>
            </a:r>
            <a:r>
              <a:rPr lang="cs-CZ" dirty="0"/>
              <a:t>či dokonce nevykonávání činností, na které není jiný vnější tlak </a:t>
            </a:r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12. 12. 2017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152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Nová působnost úřadů územního plánování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9615" y="1313646"/>
            <a:ext cx="11752385" cy="5241700"/>
          </a:xfrm>
        </p:spPr>
        <p:txBody>
          <a:bodyPr>
            <a:noAutofit/>
          </a:bodyPr>
          <a:lstStyle/>
          <a:p>
            <a:pPr lvl="0"/>
            <a:r>
              <a:rPr lang="cs-CZ" sz="2600" dirty="0" smtClean="0"/>
              <a:t>vydávání </a:t>
            </a:r>
            <a:r>
              <a:rPr lang="cs-CZ" sz="2600" b="1" cap="all" dirty="0" smtClean="0"/>
              <a:t>závazných stanovisek </a:t>
            </a:r>
            <a:r>
              <a:rPr lang="cs-CZ" sz="2600" b="1" dirty="0" smtClean="0"/>
              <a:t>orgánu </a:t>
            </a:r>
            <a:r>
              <a:rPr lang="cs-CZ" sz="2600" b="1" dirty="0"/>
              <a:t>územního plánová</a:t>
            </a:r>
            <a:r>
              <a:rPr lang="cs-CZ" sz="2600" dirty="0"/>
              <a:t>ní </a:t>
            </a:r>
            <a:endParaRPr lang="cs-CZ" sz="2600" dirty="0" smtClean="0"/>
          </a:p>
          <a:p>
            <a:pPr lvl="0"/>
            <a:endParaRPr lang="cs-CZ" sz="200" dirty="0"/>
          </a:p>
          <a:p>
            <a:pPr lvl="1"/>
            <a:r>
              <a:rPr lang="cs-CZ" sz="2000" dirty="0" smtClean="0"/>
              <a:t>§ </a:t>
            </a:r>
            <a:r>
              <a:rPr lang="cs-CZ" sz="2000" dirty="0"/>
              <a:t>96b </a:t>
            </a:r>
            <a:r>
              <a:rPr lang="cs-CZ" sz="2000" dirty="0" smtClean="0"/>
              <a:t>SZ</a:t>
            </a:r>
            <a:endParaRPr lang="cs-CZ" sz="2000" dirty="0"/>
          </a:p>
          <a:p>
            <a:pPr lvl="1"/>
            <a:r>
              <a:rPr lang="cs-CZ" sz="2000" b="1" dirty="0"/>
              <a:t>posouzení souladu záměrů s územně plánovací dokumentací</a:t>
            </a:r>
            <a:r>
              <a:rPr lang="cs-CZ" sz="2000" dirty="0"/>
              <a:t>,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Politikou </a:t>
            </a:r>
            <a:r>
              <a:rPr lang="cs-CZ" sz="2000" dirty="0"/>
              <a:t>územního rozvoje ČR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a cíli </a:t>
            </a:r>
            <a:r>
              <a:rPr lang="cs-CZ" sz="2000" dirty="0"/>
              <a:t>a úkoly územního plánování dle § 18 </a:t>
            </a:r>
            <a:r>
              <a:rPr lang="cs-CZ" sz="2000" dirty="0" smtClean="0"/>
              <a:t>a § </a:t>
            </a:r>
            <a:r>
              <a:rPr lang="cs-CZ" sz="2000" dirty="0"/>
              <a:t>19 stavebního </a:t>
            </a:r>
            <a:r>
              <a:rPr lang="cs-CZ" sz="2000" dirty="0" smtClean="0"/>
              <a:t>zákona</a:t>
            </a:r>
          </a:p>
          <a:p>
            <a:pPr lvl="1"/>
            <a:endParaRPr lang="cs-CZ" sz="700" dirty="0"/>
          </a:p>
          <a:p>
            <a:pPr lvl="1"/>
            <a:r>
              <a:rPr lang="cs-CZ" sz="2000" dirty="0" smtClean="0"/>
              <a:t>větší rozsah než doposud posuzovaly </a:t>
            </a:r>
            <a:r>
              <a:rPr lang="cs-CZ" sz="2000" dirty="0"/>
              <a:t>stavební </a:t>
            </a:r>
            <a:r>
              <a:rPr lang="cs-CZ" sz="2000" dirty="0" smtClean="0"/>
              <a:t>úřady</a:t>
            </a:r>
          </a:p>
          <a:p>
            <a:pPr lvl="1"/>
            <a:r>
              <a:rPr lang="cs-CZ" sz="2000" dirty="0" smtClean="0"/>
              <a:t>spolupráce ÚÚP </a:t>
            </a:r>
            <a:r>
              <a:rPr lang="cs-CZ" sz="2000" dirty="0"/>
              <a:t>se stavebními </a:t>
            </a:r>
            <a:r>
              <a:rPr lang="cs-CZ" sz="2000" dirty="0" smtClean="0"/>
              <a:t>úřady (dokumentace, místní šetření, kontrola podmínek, 					         vzájemná informovanost, …)  </a:t>
            </a:r>
          </a:p>
          <a:p>
            <a:pPr lvl="1"/>
            <a:r>
              <a:rPr lang="cs-CZ" sz="2000" dirty="0" smtClean="0"/>
              <a:t>opravný </a:t>
            </a:r>
            <a:r>
              <a:rPr lang="cs-CZ" sz="2000" dirty="0"/>
              <a:t>prostředek ke </a:t>
            </a:r>
            <a:r>
              <a:rPr lang="cs-CZ" sz="2000" dirty="0" smtClean="0"/>
              <a:t>krajskému úřadu</a:t>
            </a:r>
          </a:p>
          <a:p>
            <a:pPr lvl="1"/>
            <a:endParaRPr lang="cs-CZ" sz="900" dirty="0" smtClean="0"/>
          </a:p>
          <a:p>
            <a:r>
              <a:rPr lang="cs-CZ" sz="3200" b="1" dirty="0" smtClean="0"/>
              <a:t>Evidence </a:t>
            </a:r>
            <a:r>
              <a:rPr lang="cs-CZ" sz="3200" b="1" dirty="0"/>
              <a:t>závazných stanovisek</a:t>
            </a:r>
            <a:r>
              <a:rPr lang="cs-CZ" sz="3200" dirty="0"/>
              <a:t> </a:t>
            </a:r>
            <a:endParaRPr lang="cs-CZ" sz="3200" dirty="0" smtClean="0"/>
          </a:p>
          <a:p>
            <a:pPr lvl="1"/>
            <a:r>
              <a:rPr lang="cs-CZ" dirty="0" smtClean="0"/>
              <a:t>sledování </a:t>
            </a:r>
            <a:r>
              <a:rPr lang="cs-CZ" dirty="0"/>
              <a:t>aktuálnosti závazných stanovisek (ev. nahrazování z moci úřední), prodlužování jejich platnosti a sledování vydaných </a:t>
            </a:r>
            <a:r>
              <a:rPr lang="cs-CZ" dirty="0" smtClean="0"/>
              <a:t>rozhodnutí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12. 12. 2017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0695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Změněné působnosti úřadu územního plánování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 smtClean="0"/>
              <a:t>Obecně:</a:t>
            </a:r>
          </a:p>
          <a:p>
            <a:pPr lvl="0"/>
            <a:r>
              <a:rPr lang="cs-CZ" dirty="0" smtClean="0"/>
              <a:t>navýšení četnosti </a:t>
            </a:r>
            <a:r>
              <a:rPr lang="cs-CZ" dirty="0"/>
              <a:t>některých </a:t>
            </a:r>
            <a:r>
              <a:rPr lang="cs-CZ" dirty="0" smtClean="0"/>
              <a:t>činností</a:t>
            </a:r>
            <a:endParaRPr lang="cs-CZ" dirty="0"/>
          </a:p>
          <a:p>
            <a:pPr lvl="0"/>
            <a:r>
              <a:rPr lang="cs-CZ" dirty="0" smtClean="0"/>
              <a:t>změny některých postupů</a:t>
            </a:r>
          </a:p>
          <a:p>
            <a:pPr lvl="0"/>
            <a:r>
              <a:rPr lang="cs-CZ" dirty="0" smtClean="0"/>
              <a:t>provázanost </a:t>
            </a:r>
            <a:r>
              <a:rPr lang="cs-CZ" dirty="0"/>
              <a:t>a podmíněnost jednotlivých úkonů a výstupů</a:t>
            </a:r>
          </a:p>
          <a:p>
            <a:pPr lvl="0"/>
            <a:r>
              <a:rPr lang="cs-CZ" dirty="0" smtClean="0"/>
              <a:t>vyšší odborná a technická kvalita pracovních výstupů</a:t>
            </a:r>
          </a:p>
          <a:p>
            <a:pPr lvl="0"/>
            <a:r>
              <a:rPr lang="cs-CZ" dirty="0" smtClean="0"/>
              <a:t>práce </a:t>
            </a:r>
            <a:r>
              <a:rPr lang="cs-CZ" dirty="0"/>
              <a:t>s velkým množstvím dat </a:t>
            </a:r>
            <a:endParaRPr lang="cs-CZ" dirty="0" smtClean="0"/>
          </a:p>
          <a:p>
            <a:r>
              <a:rPr lang="cs-CZ" dirty="0" smtClean="0"/>
              <a:t>práce v GIS</a:t>
            </a:r>
          </a:p>
          <a:p>
            <a:pPr lvl="0"/>
            <a:r>
              <a:rPr lang="cs-CZ" dirty="0" smtClean="0"/>
              <a:t>spolehlivé </a:t>
            </a:r>
            <a:r>
              <a:rPr lang="cs-CZ" dirty="0"/>
              <a:t>zveřejňování </a:t>
            </a:r>
            <a:r>
              <a:rPr lang="cs-CZ" dirty="0" smtClean="0"/>
              <a:t>na internetu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12. 12. 2017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3322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Územně analytické podklady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prodloužení intervalu pro zpracování celkové aktualizace </a:t>
            </a:r>
            <a:br>
              <a:rPr lang="cs-CZ" dirty="0"/>
            </a:br>
            <a:r>
              <a:rPr lang="cs-CZ" dirty="0"/>
              <a:t>územně analytických podkladů ze dvou let na čtyři roky</a:t>
            </a:r>
          </a:p>
          <a:p>
            <a:pPr lvl="0"/>
            <a:endParaRPr lang="cs-CZ" b="1" dirty="0"/>
          </a:p>
          <a:p>
            <a:pPr lvl="0"/>
            <a:r>
              <a:rPr lang="cs-CZ" b="1" dirty="0" smtClean="0"/>
              <a:t>velký </a:t>
            </a:r>
            <a:r>
              <a:rPr lang="cs-CZ" b="1" dirty="0"/>
              <a:t>důraz na </a:t>
            </a:r>
            <a:r>
              <a:rPr lang="cs-CZ" b="1" u="sng" dirty="0" smtClean="0"/>
              <a:t>průběžně vykonávanou</a:t>
            </a:r>
            <a:r>
              <a:rPr lang="cs-CZ" b="1" dirty="0" smtClean="0"/>
              <a:t> aktualizaci </a:t>
            </a:r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>územně analytických podkladů!</a:t>
            </a:r>
          </a:p>
          <a:p>
            <a:pPr lvl="0"/>
            <a:endParaRPr lang="cs-CZ" b="1" dirty="0"/>
          </a:p>
          <a:p>
            <a:pPr lvl="0"/>
            <a:r>
              <a:rPr lang="cs-CZ" b="1" dirty="0"/>
              <a:t>data </a:t>
            </a:r>
            <a:r>
              <a:rPr lang="cs-CZ" b="1" dirty="0" smtClean="0"/>
              <a:t>jsou </a:t>
            </a:r>
            <a:r>
              <a:rPr lang="cs-CZ" b="1" dirty="0"/>
              <a:t>využívána</a:t>
            </a:r>
            <a:r>
              <a:rPr lang="cs-CZ" dirty="0"/>
              <a:t> nejen pro obor územního plánování </a:t>
            </a:r>
            <a:br>
              <a:rPr lang="cs-CZ" dirty="0"/>
            </a:br>
            <a:r>
              <a:rPr lang="cs-CZ" dirty="0"/>
              <a:t>a technické mapy obcí, </a:t>
            </a:r>
            <a:br>
              <a:rPr lang="cs-CZ" dirty="0"/>
            </a:br>
            <a:r>
              <a:rPr lang="cs-CZ" dirty="0"/>
              <a:t>ale pro jakoukoliv instituci </a:t>
            </a:r>
            <a:r>
              <a:rPr lang="cs-CZ" b="1" dirty="0"/>
              <a:t>v rámci veřejné správy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12. 12</a:t>
            </a:r>
            <a:r>
              <a:rPr lang="cs-CZ" dirty="0"/>
              <a:t>. 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348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Posouzení </a:t>
            </a:r>
            <a:r>
              <a:rPr lang="cs-CZ" sz="3600" dirty="0"/>
              <a:t>aktuálnosti </a:t>
            </a:r>
            <a:r>
              <a:rPr lang="cs-CZ" sz="3600" dirty="0" smtClean="0"/>
              <a:t>(starších) územních </a:t>
            </a:r>
            <a:r>
              <a:rPr lang="cs-CZ" sz="3600" dirty="0"/>
              <a:t>studií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9615" y="1481070"/>
            <a:ext cx="11640768" cy="4695893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 smtClean="0"/>
              <a:t>přechodné ustanovení se lhůtou do konce roku 2018</a:t>
            </a:r>
            <a:endParaRPr lang="cs-CZ" dirty="0"/>
          </a:p>
          <a:p>
            <a:r>
              <a:rPr lang="cs-CZ" b="1" dirty="0" smtClean="0"/>
              <a:t>úkol úřadu územního plánování</a:t>
            </a:r>
          </a:p>
          <a:p>
            <a:r>
              <a:rPr lang="cs-CZ" dirty="0" smtClean="0"/>
              <a:t>dále </a:t>
            </a:r>
            <a:r>
              <a:rPr lang="cs-CZ" dirty="0"/>
              <a:t>pravidelná kontrola aktuálnosti </a:t>
            </a:r>
            <a:r>
              <a:rPr lang="cs-CZ" dirty="0" smtClean="0"/>
              <a:t>všech ÚS - </a:t>
            </a:r>
            <a:r>
              <a:rPr lang="cs-CZ" b="1" dirty="0"/>
              <a:t>jednou za osm let</a:t>
            </a:r>
          </a:p>
          <a:p>
            <a:r>
              <a:rPr lang="cs-CZ" dirty="0" smtClean="0"/>
              <a:t>neaktuální nebo neposouzené územní studie budou z evidence automaticky vypuštěny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12</a:t>
            </a:r>
            <a:r>
              <a:rPr lang="cs-CZ" dirty="0" smtClean="0"/>
              <a:t>. 12</a:t>
            </a:r>
            <a:r>
              <a:rPr lang="cs-CZ" dirty="0"/>
              <a:t>. 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524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9615" y="324785"/>
            <a:ext cx="11324493" cy="94852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Zveřejňování dokumentací na internetu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9615" y="1481070"/>
            <a:ext cx="11640768" cy="4695893"/>
          </a:xfrm>
        </p:spPr>
        <p:txBody>
          <a:bodyPr>
            <a:noAutofit/>
          </a:bodyPr>
          <a:lstStyle/>
          <a:p>
            <a:r>
              <a:rPr lang="cs-CZ" dirty="0" smtClean="0"/>
              <a:t>přechodné ustanovení se lhůtou do poloviny roku 2018</a:t>
            </a:r>
          </a:p>
          <a:p>
            <a:r>
              <a:rPr lang="cs-CZ" dirty="0" smtClean="0"/>
              <a:t>ÚPD: úkol obce; ÚPP: úkol pořizovatele</a:t>
            </a:r>
            <a:endParaRPr lang="cs-CZ" dirty="0"/>
          </a:p>
          <a:p>
            <a:r>
              <a:rPr lang="cs-CZ" b="1" dirty="0" smtClean="0"/>
              <a:t>vydané územní plány, regulační plány nebo úplné </a:t>
            </a:r>
            <a:r>
              <a:rPr lang="cs-CZ" b="1" dirty="0"/>
              <a:t>znění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dirty="0" smtClean="0"/>
              <a:t>této </a:t>
            </a:r>
            <a:r>
              <a:rPr lang="cs-CZ" dirty="0"/>
              <a:t>dokumentace (byla-li vydána změna) a </a:t>
            </a:r>
            <a:r>
              <a:rPr lang="cs-CZ" b="1" dirty="0" smtClean="0"/>
              <a:t>územní studie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musí být zveřejněny na </a:t>
            </a:r>
            <a:r>
              <a:rPr lang="cs-CZ" dirty="0"/>
              <a:t>internetu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dirty="0" smtClean="0"/>
              <a:t>(výjimky v některých případech pro starší dokumentace)</a:t>
            </a:r>
            <a:endParaRPr lang="cs-CZ" dirty="0" smtClean="0"/>
          </a:p>
          <a:p>
            <a:r>
              <a:rPr lang="cs-CZ" dirty="0" smtClean="0"/>
              <a:t>dále </a:t>
            </a:r>
            <a:r>
              <a:rPr lang="cs-CZ" dirty="0"/>
              <a:t>zveřejňování dokumentací na internetu </a:t>
            </a:r>
            <a:r>
              <a:rPr lang="cs-CZ" b="1" dirty="0"/>
              <a:t>ihned po vydání</a:t>
            </a:r>
          </a:p>
          <a:p>
            <a:endParaRPr lang="cs-CZ" dirty="0"/>
          </a:p>
          <a:p>
            <a:r>
              <a:rPr lang="cs-CZ" sz="2700" dirty="0"/>
              <a:t>pokud má územní plán vydanou změnu nebo změny a doposud nebyl vyhotoven právní stav po vydání těchto změn, je povinné </a:t>
            </a:r>
            <a:r>
              <a:rPr lang="cs-CZ" sz="2700" b="1" dirty="0"/>
              <a:t>dodatečně dopracovat </a:t>
            </a:r>
            <a:r>
              <a:rPr lang="cs-CZ" sz="2700" b="1" dirty="0" smtClean="0"/>
              <a:t>a </a:t>
            </a:r>
            <a:r>
              <a:rPr lang="cs-CZ" sz="2700" b="1" dirty="0"/>
              <a:t>zveřejnit úplné znění územního plánu</a:t>
            </a:r>
            <a:endParaRPr lang="cs-CZ" sz="2700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12</a:t>
            </a:r>
            <a:r>
              <a:rPr lang="cs-CZ" dirty="0" smtClean="0"/>
              <a:t>. 12</a:t>
            </a:r>
            <a:r>
              <a:rPr lang="cs-CZ" dirty="0"/>
              <a:t>. 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F905-3259-4789-9C6A-A43789DD0A1A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332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BC7D23AF8DF81448024357292BB4DD5" ma:contentTypeVersion="2" ma:contentTypeDescription="Vytvoří nový dokument" ma:contentTypeScope="" ma:versionID="c7593dc4bc9daa9534c7a893beeb5e88">
  <xsd:schema xmlns:xsd="http://www.w3.org/2001/XMLSchema" xmlns:xs="http://www.w3.org/2001/XMLSchema" xmlns:p="http://schemas.microsoft.com/office/2006/metadata/properties" xmlns:ns1="http://schemas.microsoft.com/sharepoint/v3" xmlns:ns2="bfb4d306-5cc9-4a53-a3d2-6186fd549de6" targetNamespace="http://schemas.microsoft.com/office/2006/metadata/properties" ma:root="true" ma:fieldsID="9596435d94b6403b23d35d26554fb75a" ns1:_="" ns2:_="">
    <xsd:import namespace="http://schemas.microsoft.com/sharepoint/v3"/>
    <xsd:import namespace="bfb4d306-5cc9-4a53-a3d2-6186fd549de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igrationSource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Datum zahájení plánování" ma:description="" ma:hidden="true" ma:internalName="PublishingStartDate" ma:readOnly="false">
      <xsd:simpleType>
        <xsd:restriction base="dms:Unknown"/>
      </xsd:simpleType>
    </xsd:element>
    <xsd:element name="PublishingExpirationDate" ma:index="9" nillable="true" ma:displayName="Datum ukončení plánování" ma:description="" ma:hidden="true" ma:internalName="PublishingExpirationDate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b4d306-5cc9-4a53-a3d2-6186fd549de6" elementFormDefault="qualified">
    <xsd:import namespace="http://schemas.microsoft.com/office/2006/documentManagement/types"/>
    <xsd:import namespace="http://schemas.microsoft.com/office/infopath/2007/PartnerControls"/>
    <xsd:element name="MigrationSourceURL" ma:index="10" nillable="true" ma:displayName="MigrationSourceURL" ma:internalName="MigrationSourceURL0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ionSourceURL xmlns="bfb4d306-5cc9-4a53-a3d2-6186fd549de6" xsi:nil="true"/>
    <PublishingStartDate xmlns="http://schemas.microsoft.com/sharepoint/v3" xsi:nil="true"/>
    <PublishingExpiration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155A45E-9690-4C70-8887-BE582EF0293A}"/>
</file>

<file path=customXml/itemProps2.xml><?xml version="1.0" encoding="utf-8"?>
<ds:datastoreItem xmlns:ds="http://schemas.openxmlformats.org/officeDocument/2006/customXml" ds:itemID="{569D6A2A-474A-42A9-B482-E1BE7DBB691D}"/>
</file>

<file path=customXml/itemProps3.xml><?xml version="1.0" encoding="utf-8"?>
<ds:datastoreItem xmlns:ds="http://schemas.openxmlformats.org/officeDocument/2006/customXml" ds:itemID="{618AFC94-B5C0-4CDE-ACBE-5794CB8CB8FE}"/>
</file>

<file path=docProps/app.xml><?xml version="1.0" encoding="utf-8"?>
<Properties xmlns="http://schemas.openxmlformats.org/officeDocument/2006/extended-properties" xmlns:vt="http://schemas.openxmlformats.org/officeDocument/2006/docPropsVTypes">
  <TotalTime>696</TotalTime>
  <Words>647</Words>
  <Application>Microsoft Office PowerPoint</Application>
  <PresentationFormat>Širokoúhlá obrazovka</PresentationFormat>
  <Paragraphs>192</Paragraphs>
  <Slides>21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Century Schoolbook</vt:lpstr>
      <vt:lpstr>1_Motiv Office</vt:lpstr>
      <vt:lpstr>Porada s tajemníky obcí Karlovarského kraje  Téma:  Novela stavebního zákona v oblasti územního plánování  s účinností od 1. 1. 2018         VÝBĚR INFORMACÍ novela č. 225/2017 Sb. zákona č. 183/2006 Sb.</vt:lpstr>
      <vt:lpstr>Novela stavebního zákona  – část územní plánování (bez územního rozhodování)</vt:lpstr>
      <vt:lpstr>Současná působnost úřadů územního plánování</vt:lpstr>
      <vt:lpstr>Problémy úřadů územního plánování</vt:lpstr>
      <vt:lpstr>Nová působnost úřadů územního plánování</vt:lpstr>
      <vt:lpstr>Změněné působnosti úřadu územního plánování</vt:lpstr>
      <vt:lpstr>Územně analytické podklady</vt:lpstr>
      <vt:lpstr>Posouzení aktuálnosti (starších) územních studií</vt:lpstr>
      <vt:lpstr>Zveřejňování dokumentací na internetu</vt:lpstr>
      <vt:lpstr>Soulad územně plánovacích dokumentací</vt:lpstr>
      <vt:lpstr>Nabytí účinnosti změn územního plánu</vt:lpstr>
      <vt:lpstr>Strojově čitelný formát</vt:lpstr>
      <vt:lpstr>Posun ukončení platnosti „starých“ ÚPD</vt:lpstr>
      <vt:lpstr>Zkrácený postup pořizování změny ÚP</vt:lpstr>
      <vt:lpstr>Územní plán s prvky regulačního plánu</vt:lpstr>
      <vt:lpstr>Nepoužití části územního plánu</vt:lpstr>
      <vt:lpstr>Zkrácení lhůty pro přezkum územního plánu</vt:lpstr>
      <vt:lpstr>Příklady nových systémových souvislostí</vt:lpstr>
      <vt:lpstr>Rizika při pomalém plnění úkolů  nebo nečinnosti úřadů územního plánování</vt:lpstr>
      <vt:lpstr>dotace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Kaválková Jana</dc:creator>
  <cp:lastModifiedBy>Kaválková Jana</cp:lastModifiedBy>
  <cp:revision>118</cp:revision>
  <cp:lastPrinted>2017-12-11T10:12:47Z</cp:lastPrinted>
  <dcterms:created xsi:type="dcterms:W3CDTF">2017-11-23T08:39:57Z</dcterms:created>
  <dcterms:modified xsi:type="dcterms:W3CDTF">2017-12-15T08:21:38Z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0x010100CBC7D23AF8DF81448024357292BB4DD5</vt:lpwstr>
  </property>
</Properties>
</file>