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5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7"/>
  </p:handoutMasterIdLst>
  <p:sldIdLst>
    <p:sldId id="257" r:id="rId2"/>
    <p:sldId id="259" r:id="rId3"/>
    <p:sldId id="271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3" r:id="rId16"/>
  </p:sldIdLst>
  <p:sldSz cx="12192000" cy="6858000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BCA31-6C22-4FAE-8A1B-3F019DAAAB88}" type="datetimeFigureOut">
              <a:rPr lang="cs-CZ" smtClean="0"/>
              <a:t>29.11.2017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12B425-A0F1-424A-8F74-090A266D68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041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0070C0"/>
                </a:solidFill>
                <a:latin typeface="Century Schoolbook" panose="02040604050505020304" pitchFamily="18" charset="0"/>
              </a:defRPr>
            </a:lvl1pPr>
          </a:lstStyle>
          <a:p>
            <a:r>
              <a:rPr lang="cs-CZ" dirty="0" smtClean="0"/>
              <a:t>Kliknutím lze upravit styl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latin typeface="Century Schoolbook" panose="020406040505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0070C0"/>
                </a:solidFill>
                <a:latin typeface="Century Schoolbook" panose="02040604050505020304" pitchFamily="18" charset="0"/>
              </a:defRPr>
            </a:lvl1pPr>
          </a:lstStyle>
          <a:p>
            <a:r>
              <a:rPr lang="cs-CZ" smtClean="0"/>
              <a:t>20. 6. 2017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3955977" cy="1816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682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20. 6. 2017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036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20. 6. 2017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899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09600" y="359465"/>
            <a:ext cx="109728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439615" y="6417952"/>
            <a:ext cx="4572000" cy="304800"/>
          </a:xfrm>
        </p:spPr>
        <p:txBody>
          <a:bodyPr/>
          <a:lstStyle>
            <a:lvl1pPr>
              <a:defRPr sz="1100">
                <a:solidFill>
                  <a:srgbClr val="0070C0"/>
                </a:solidFill>
                <a:latin typeface="Century Schoolbook" panose="02040604050505020304" pitchFamily="18" charset="0"/>
              </a:defRPr>
            </a:lvl1pPr>
          </a:lstStyle>
          <a:p>
            <a:r>
              <a:rPr lang="cs-CZ" dirty="0" smtClean="0"/>
              <a:t>20. 6. 2017</a:t>
            </a:r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919308" y="6402057"/>
            <a:ext cx="2844800" cy="196131"/>
          </a:xfrm>
        </p:spPr>
        <p:txBody>
          <a:bodyPr/>
          <a:lstStyle>
            <a:lvl1pPr algn="r">
              <a:defRPr sz="1100">
                <a:solidFill>
                  <a:srgbClr val="0070C0"/>
                </a:solidFill>
                <a:latin typeface="Century Schoolbook" panose="02040604050505020304" pitchFamily="18" charset="0"/>
              </a:defRPr>
            </a:lvl1pPr>
          </a:lstStyle>
          <a:p>
            <a:fld id="{6520359A-8033-4568-B357-575D780EE8F6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6" name="Přímá spojnice 5"/>
          <p:cNvCxnSpPr/>
          <p:nvPr userDrawn="1"/>
        </p:nvCxnSpPr>
        <p:spPr>
          <a:xfrm>
            <a:off x="439615" y="6344387"/>
            <a:ext cx="11324493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1417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96350" y="0"/>
            <a:ext cx="3295650" cy="604837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9615" y="365126"/>
            <a:ext cx="11324493" cy="948520"/>
          </a:xfrm>
        </p:spPr>
        <p:txBody>
          <a:bodyPr/>
          <a:lstStyle>
            <a:lvl1pPr>
              <a:defRPr cap="small" baseline="0">
                <a:solidFill>
                  <a:srgbClr val="0070C0"/>
                </a:solidFill>
                <a:latin typeface="Century Schoolbook" panose="02040604050505020304" pitchFamily="18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9615" y="1481070"/>
            <a:ext cx="11324493" cy="4695893"/>
          </a:xfrm>
        </p:spPr>
        <p:txBody>
          <a:bodyPr/>
          <a:lstStyle>
            <a:lvl1pPr>
              <a:defRPr>
                <a:latin typeface="Century Schoolbook" panose="02040604050505020304" pitchFamily="18" charset="0"/>
              </a:defRPr>
            </a:lvl1pPr>
            <a:lvl2pPr>
              <a:defRPr>
                <a:latin typeface="Century Schoolbook" panose="02040604050505020304" pitchFamily="18" charset="0"/>
              </a:defRPr>
            </a:lvl2pPr>
            <a:lvl3pPr>
              <a:defRPr>
                <a:latin typeface="Century Schoolbook" panose="02040604050505020304" pitchFamily="18" charset="0"/>
              </a:defRPr>
            </a:lvl3pPr>
            <a:lvl4pPr>
              <a:defRPr>
                <a:latin typeface="Century Schoolbook" panose="02040604050505020304" pitchFamily="18" charset="0"/>
              </a:defRPr>
            </a:lvl4pPr>
            <a:lvl5pPr>
              <a:defRPr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39615" y="6344387"/>
            <a:ext cx="2743200" cy="365125"/>
          </a:xfrm>
        </p:spPr>
        <p:txBody>
          <a:bodyPr/>
          <a:lstStyle>
            <a:lvl1pPr>
              <a:defRPr sz="1100">
                <a:solidFill>
                  <a:srgbClr val="0070C0"/>
                </a:solidFill>
                <a:latin typeface="Century Schoolbook" panose="02040604050505020304" pitchFamily="18" charset="0"/>
              </a:defRPr>
            </a:lvl1pPr>
          </a:lstStyle>
          <a:p>
            <a:r>
              <a:rPr lang="cs-CZ" dirty="0" smtClean="0"/>
              <a:t>20. 6. 2017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9009185" y="6356350"/>
            <a:ext cx="2743200" cy="365125"/>
          </a:xfrm>
        </p:spPr>
        <p:txBody>
          <a:bodyPr/>
          <a:lstStyle>
            <a:lvl1pPr>
              <a:defRPr sz="1100">
                <a:solidFill>
                  <a:srgbClr val="0070C0"/>
                </a:solidFill>
                <a:latin typeface="Century Schoolbook" panose="02040604050505020304" pitchFamily="18" charset="0"/>
              </a:defRPr>
            </a:lvl1pPr>
          </a:lstStyle>
          <a:p>
            <a:fld id="{1CE3F905-3259-4789-9C6A-A43789DD0A1A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439615" y="6344387"/>
            <a:ext cx="11324493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1686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20. 6. 2017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120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20. 6. 2017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022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20. 6. 2017</a:t>
            </a: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114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20. 6. 2017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740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20. 6. 2017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846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20. 6. 2017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588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20. 6. 2017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805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20. 6. 2017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3F905-3259-4789-9C6A-A43789DD0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871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9549" y="1068946"/>
            <a:ext cx="11612451" cy="3309871"/>
          </a:xfrm>
        </p:spPr>
        <p:txBody>
          <a:bodyPr>
            <a:noAutofit/>
          </a:bodyPr>
          <a:lstStyle/>
          <a:p>
            <a:pPr algn="l"/>
            <a:r>
              <a:rPr lang="cs-CZ" sz="2400" b="1" dirty="0" smtClean="0">
                <a:solidFill>
                  <a:schemeClr val="tx1"/>
                </a:solidFill>
                <a:latin typeface="Century Schoolbook"/>
              </a:rPr>
              <a:t>Setkání se starosty obcí Karlovarského kraje</a:t>
            </a:r>
            <a:r>
              <a:rPr lang="cs-CZ" sz="2400" b="1" dirty="0" smtClean="0">
                <a:latin typeface="Century Schoolbook"/>
              </a:rPr>
              <a:t/>
            </a:r>
            <a:br>
              <a:rPr lang="cs-CZ" sz="2400" b="1" dirty="0" smtClean="0">
                <a:latin typeface="Century Schoolbook"/>
              </a:rPr>
            </a:br>
            <a:r>
              <a:rPr lang="cs-CZ" sz="2400" b="1" dirty="0" smtClean="0">
                <a:latin typeface="Century Schoolbook"/>
              </a:rPr>
              <a:t/>
            </a:r>
            <a:br>
              <a:rPr lang="cs-CZ" sz="2400" b="1" dirty="0" smtClean="0">
                <a:latin typeface="Century Schoolbook"/>
              </a:rPr>
            </a:br>
            <a:r>
              <a:rPr lang="cs-CZ" sz="2400" b="1" dirty="0" smtClean="0">
                <a:latin typeface="Century Schoolbook"/>
              </a:rPr>
              <a:t>Téma: </a:t>
            </a:r>
            <a:br>
              <a:rPr lang="cs-CZ" sz="2400" b="1" dirty="0" smtClean="0">
                <a:latin typeface="Century Schoolbook"/>
              </a:rPr>
            </a:br>
            <a:r>
              <a:rPr lang="cs-CZ" sz="2900" b="1" dirty="0" smtClean="0">
                <a:latin typeface="Century Schoolbook"/>
              </a:rPr>
              <a:t>Novela stavebního zákona v oblasti územního plánování </a:t>
            </a:r>
            <a:br>
              <a:rPr lang="cs-CZ" sz="2900" b="1" dirty="0" smtClean="0">
                <a:latin typeface="Century Schoolbook"/>
              </a:rPr>
            </a:br>
            <a:r>
              <a:rPr lang="cs-CZ" sz="2000" dirty="0" smtClean="0">
                <a:latin typeface="Century Schoolbook"/>
              </a:rPr>
              <a:t>s účinností od 1. 1. </a:t>
            </a:r>
            <a:r>
              <a:rPr lang="cs-CZ" sz="2000" dirty="0" smtClean="0">
                <a:latin typeface="Century Schoolbook"/>
              </a:rPr>
              <a:t>2018			            </a:t>
            </a:r>
            <a:r>
              <a:rPr lang="cs-CZ" sz="2000" i="1" dirty="0" smtClean="0">
                <a:solidFill>
                  <a:schemeClr val="tx1"/>
                </a:solidFill>
                <a:latin typeface="Century Schoolbook"/>
              </a:rPr>
              <a:t>VÝBĚR </a:t>
            </a:r>
            <a:r>
              <a:rPr lang="cs-CZ" sz="2000" i="1" dirty="0" smtClean="0">
                <a:solidFill>
                  <a:schemeClr val="tx1"/>
                </a:solidFill>
                <a:latin typeface="Century Schoolbook"/>
              </a:rPr>
              <a:t>ZÁKLADNÍCH INFORMACÍ</a:t>
            </a:r>
            <a:r>
              <a:rPr lang="cs-CZ" sz="2000" dirty="0" smtClean="0">
                <a:latin typeface="Century Schoolbook"/>
              </a:rPr>
              <a:t/>
            </a:r>
            <a:br>
              <a:rPr lang="cs-CZ" sz="2000" dirty="0" smtClean="0">
                <a:latin typeface="Century Schoolbook"/>
              </a:rPr>
            </a:br>
            <a:r>
              <a:rPr lang="cs-CZ" sz="2000" dirty="0" smtClean="0">
                <a:latin typeface="Century Schoolbook"/>
              </a:rPr>
              <a:t>novela č. 225/2017 Sb. zákona č. 183/2006 Sb.</a:t>
            </a:r>
            <a:endParaRPr lang="cs-CZ" sz="2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79549" y="4597758"/>
            <a:ext cx="10934164" cy="1345842"/>
          </a:xfrm>
        </p:spPr>
        <p:txBody>
          <a:bodyPr>
            <a:normAutofit/>
          </a:bodyPr>
          <a:lstStyle/>
          <a:p>
            <a:pPr algn="r"/>
            <a:r>
              <a:rPr lang="cs-CZ" sz="2000" dirty="0"/>
              <a:t>Krajský úřad Karlovarského </a:t>
            </a:r>
            <a:r>
              <a:rPr lang="cs-CZ" sz="2000" dirty="0" smtClean="0"/>
              <a:t>kraje 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odbor regionálního </a:t>
            </a:r>
            <a:r>
              <a:rPr lang="cs-CZ" sz="2000" dirty="0" smtClean="0"/>
              <a:t>rozvoje</a:t>
            </a:r>
          </a:p>
          <a:p>
            <a:pPr algn="r"/>
            <a:r>
              <a:rPr lang="cs-CZ" sz="2000" dirty="0" smtClean="0"/>
              <a:t>Ing</a:t>
            </a:r>
            <a:r>
              <a:rPr lang="cs-CZ" sz="2000" dirty="0"/>
              <a:t>. arch. Jana </a:t>
            </a:r>
            <a:r>
              <a:rPr lang="cs-CZ" sz="2000" dirty="0" smtClean="0"/>
              <a:t>Kaválková</a:t>
            </a: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579549" y="5943600"/>
            <a:ext cx="10934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29. 11. 2017</a:t>
            </a:r>
            <a:endParaRPr kumimoji="0" lang="cs-CZ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 panose="020406040505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431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Vybrané části novely stavebního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9615" y="1481070"/>
            <a:ext cx="11460464" cy="4695893"/>
          </a:xfrm>
        </p:spPr>
        <p:txBody>
          <a:bodyPr/>
          <a:lstStyle/>
          <a:p>
            <a:r>
              <a:rPr lang="cs-CZ" dirty="0" smtClean="0"/>
              <a:t>úřady </a:t>
            </a:r>
            <a:r>
              <a:rPr lang="cs-CZ" dirty="0"/>
              <a:t>územního plánování na obcích s rozšířenou </a:t>
            </a:r>
            <a:r>
              <a:rPr lang="cs-CZ" dirty="0" smtClean="0"/>
              <a:t>působností budou vydávat </a:t>
            </a:r>
            <a:r>
              <a:rPr lang="cs-CZ" b="1" dirty="0" smtClean="0"/>
              <a:t>závazná stanoviska </a:t>
            </a:r>
            <a:r>
              <a:rPr lang="cs-CZ" dirty="0" smtClean="0"/>
              <a:t>orgánu územního plánování</a:t>
            </a:r>
          </a:p>
          <a:p>
            <a:endParaRPr lang="cs-CZ" dirty="0" smtClean="0"/>
          </a:p>
          <a:p>
            <a:pPr lvl="1"/>
            <a:r>
              <a:rPr lang="cs-CZ" sz="2600" b="1" dirty="0" smtClean="0"/>
              <a:t>posouzení souladu </a:t>
            </a:r>
            <a:r>
              <a:rPr lang="cs-CZ" sz="2600" b="1" dirty="0"/>
              <a:t>záměrů s územně plánovací dokumentací</a:t>
            </a:r>
            <a:r>
              <a:rPr lang="cs-CZ" sz="2600" dirty="0"/>
              <a:t>, </a:t>
            </a:r>
            <a:r>
              <a:rPr lang="cs-CZ" sz="2600" dirty="0" smtClean="0"/>
              <a:t>Politikou </a:t>
            </a:r>
            <a:r>
              <a:rPr lang="cs-CZ" sz="2600" dirty="0"/>
              <a:t>územního rozvoje ČR </a:t>
            </a:r>
            <a:r>
              <a:rPr lang="cs-CZ" sz="2600" dirty="0" smtClean="0"/>
              <a:t/>
            </a:r>
            <a:br>
              <a:rPr lang="cs-CZ" sz="2600" dirty="0" smtClean="0"/>
            </a:br>
            <a:r>
              <a:rPr lang="cs-CZ" sz="2600" dirty="0" smtClean="0"/>
              <a:t>a cíli </a:t>
            </a:r>
            <a:r>
              <a:rPr lang="cs-CZ" sz="2600" dirty="0"/>
              <a:t>a úkoly územního plánování dle § 18 a </a:t>
            </a:r>
            <a:r>
              <a:rPr lang="cs-CZ" sz="2600" dirty="0" smtClean="0"/>
              <a:t>§ 19 </a:t>
            </a:r>
            <a:r>
              <a:rPr lang="cs-CZ" sz="2600" dirty="0"/>
              <a:t>stavebního </a:t>
            </a:r>
            <a:r>
              <a:rPr lang="cs-CZ" sz="2600" dirty="0" smtClean="0"/>
              <a:t>zákona</a:t>
            </a:r>
            <a:endParaRPr lang="cs-CZ" sz="26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29. 11</a:t>
            </a:r>
            <a:r>
              <a:rPr lang="cs-CZ" dirty="0" smtClean="0"/>
              <a:t>. 2017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9841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Vybrané části novely stavebního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povinnost </a:t>
            </a:r>
            <a:r>
              <a:rPr lang="cs-CZ" dirty="0"/>
              <a:t>obce </a:t>
            </a:r>
            <a:r>
              <a:rPr lang="cs-CZ" b="1" dirty="0"/>
              <a:t>bez zbytečného odkladu</a:t>
            </a:r>
            <a:r>
              <a:rPr lang="cs-CZ" dirty="0"/>
              <a:t> uvést do souladu územní plán s Politikou územního rozvoje ČR a zásadami územního rozvoje </a:t>
            </a:r>
            <a:r>
              <a:rPr lang="cs-CZ" dirty="0" smtClean="0"/>
              <a:t>kraje</a:t>
            </a:r>
          </a:p>
          <a:p>
            <a:endParaRPr lang="cs-CZ" dirty="0" smtClean="0"/>
          </a:p>
          <a:p>
            <a:pPr lvl="1"/>
            <a:r>
              <a:rPr lang="cs-CZ" sz="2600" dirty="0" smtClean="0"/>
              <a:t>neuvedení </a:t>
            </a:r>
            <a:r>
              <a:rPr lang="cs-CZ" sz="2600" dirty="0"/>
              <a:t>do souladu v rámci nejbližší pořizované změny </a:t>
            </a:r>
            <a:r>
              <a:rPr lang="cs-CZ" sz="2600" dirty="0" smtClean="0"/>
              <a:t/>
            </a:r>
            <a:br>
              <a:rPr lang="cs-CZ" sz="2600" dirty="0" smtClean="0"/>
            </a:br>
            <a:r>
              <a:rPr lang="cs-CZ" sz="2600" dirty="0" smtClean="0"/>
              <a:t>je nezákonnost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úhrada nákladů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29. 11</a:t>
            </a:r>
            <a:r>
              <a:rPr lang="cs-CZ" dirty="0" smtClean="0"/>
              <a:t>. 2017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3565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Vybrané části novely stavebního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část </a:t>
            </a:r>
            <a:r>
              <a:rPr lang="cs-CZ" dirty="0"/>
              <a:t>územního plánu, která v území </a:t>
            </a:r>
            <a:r>
              <a:rPr lang="cs-CZ" b="1" dirty="0"/>
              <a:t>znemožňuje realizaci záměru</a:t>
            </a:r>
            <a:r>
              <a:rPr lang="cs-CZ" dirty="0"/>
              <a:t> obsaženého v Politice územního rozvoje ČR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nebo </a:t>
            </a:r>
            <a:r>
              <a:rPr lang="cs-CZ" dirty="0"/>
              <a:t>zásadách územního rozvoje kraje (typicky záměr dopravní nebo technické infrastruktury) </a:t>
            </a:r>
            <a:r>
              <a:rPr lang="cs-CZ" b="1" dirty="0"/>
              <a:t>se při rozhodování </a:t>
            </a:r>
            <a:r>
              <a:rPr lang="cs-CZ" b="1" dirty="0" smtClean="0"/>
              <a:t>nepoužije</a:t>
            </a:r>
          </a:p>
          <a:p>
            <a:endParaRPr lang="cs-CZ" b="1" dirty="0"/>
          </a:p>
          <a:p>
            <a:pPr lvl="1"/>
            <a:r>
              <a:rPr lang="cs-CZ" sz="2600" dirty="0" smtClean="0"/>
              <a:t>záměr </a:t>
            </a:r>
            <a:r>
              <a:rPr lang="cs-CZ" sz="2600" dirty="0"/>
              <a:t>se </a:t>
            </a:r>
            <a:r>
              <a:rPr lang="cs-CZ" sz="2600" dirty="0" smtClean="0"/>
              <a:t>pak umisťuje </a:t>
            </a:r>
            <a:r>
              <a:rPr lang="cs-CZ" sz="2600" dirty="0"/>
              <a:t>do území na základě </a:t>
            </a:r>
            <a:r>
              <a:rPr lang="cs-CZ" sz="2600" dirty="0" smtClean="0"/>
              <a:t>zásad </a:t>
            </a:r>
            <a:r>
              <a:rPr lang="cs-CZ" sz="2600" dirty="0"/>
              <a:t>územního </a:t>
            </a:r>
            <a:r>
              <a:rPr lang="cs-CZ" sz="2600" dirty="0" smtClean="0"/>
              <a:t/>
            </a:r>
            <a:br>
              <a:rPr lang="cs-CZ" sz="2600" dirty="0" smtClean="0"/>
            </a:br>
            <a:r>
              <a:rPr lang="cs-CZ" sz="2600" dirty="0" smtClean="0"/>
              <a:t>rozvoje kraje</a:t>
            </a:r>
            <a:endParaRPr lang="cs-CZ" sz="26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29. 11. 2017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111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Vybrané části novely </a:t>
            </a:r>
            <a:r>
              <a:rPr lang="cs-CZ" sz="3600" dirty="0" smtClean="0"/>
              <a:t>soudního řádu správního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zkrácení lhůty </a:t>
            </a:r>
            <a:r>
              <a:rPr lang="cs-CZ" b="1" dirty="0"/>
              <a:t>pro přezkum územních plánů</a:t>
            </a:r>
            <a:r>
              <a:rPr lang="cs-CZ" dirty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ze</a:t>
            </a:r>
            <a:r>
              <a:rPr lang="cs-CZ" dirty="0"/>
              <a:t> </a:t>
            </a:r>
            <a:r>
              <a:rPr lang="cs-CZ" dirty="0" smtClean="0"/>
              <a:t>tří </a:t>
            </a:r>
            <a:r>
              <a:rPr lang="cs-CZ" dirty="0"/>
              <a:t>let na </a:t>
            </a:r>
            <a:r>
              <a:rPr lang="cs-CZ" b="1" dirty="0"/>
              <a:t>jeden rok </a:t>
            </a:r>
            <a:r>
              <a:rPr lang="cs-CZ" dirty="0"/>
              <a:t>ode dne účinnosti </a:t>
            </a:r>
            <a:r>
              <a:rPr lang="cs-CZ" dirty="0" smtClean="0"/>
              <a:t>dokumentace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29. 11. 2017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57758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kraj</a:t>
            </a:r>
          </a:p>
          <a:p>
            <a:endParaRPr lang="cs-CZ" dirty="0" smtClean="0"/>
          </a:p>
          <a:p>
            <a:r>
              <a:rPr lang="cs-CZ" dirty="0" smtClean="0"/>
              <a:t>MMR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29. 11. 2017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041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29. 11</a:t>
            </a:r>
            <a:r>
              <a:rPr lang="cs-CZ" dirty="0" smtClean="0"/>
              <a:t>. 2017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497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Novela stavebního zákona </a:t>
            </a:r>
            <a:br>
              <a:rPr lang="cs-CZ" sz="3200" dirty="0" smtClean="0"/>
            </a:br>
            <a:r>
              <a:rPr lang="cs-CZ" sz="3200" dirty="0" smtClean="0"/>
              <a:t>– část územní plánování (bez územního rozhodování)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9615" y="1918952"/>
            <a:ext cx="11602131" cy="4258011"/>
          </a:xfrm>
        </p:spPr>
        <p:txBody>
          <a:bodyPr/>
          <a:lstStyle/>
          <a:p>
            <a:r>
              <a:rPr lang="cs-CZ" dirty="0" smtClean="0"/>
              <a:t>ovlivnění výkonu </a:t>
            </a:r>
            <a:r>
              <a:rPr lang="cs-CZ" dirty="0"/>
              <a:t>činnosti </a:t>
            </a:r>
            <a:r>
              <a:rPr lang="cs-CZ" b="1" dirty="0"/>
              <a:t>všech orgánů územního </a:t>
            </a:r>
            <a:r>
              <a:rPr lang="cs-CZ" b="1" dirty="0" smtClean="0"/>
              <a:t>plánování</a:t>
            </a:r>
          </a:p>
          <a:p>
            <a:endParaRPr lang="cs-CZ" dirty="0" smtClean="0">
              <a:solidFill>
                <a:srgbClr val="00B050"/>
              </a:solidFill>
            </a:endParaRPr>
          </a:p>
          <a:p>
            <a:endParaRPr lang="cs-CZ" dirty="0">
              <a:solidFill>
                <a:srgbClr val="00B050"/>
              </a:solidFill>
            </a:endParaRPr>
          </a:p>
          <a:p>
            <a:r>
              <a:rPr lang="cs-CZ" dirty="0" smtClean="0"/>
              <a:t>zkrácení lhůt, zjednodušení postupů</a:t>
            </a:r>
          </a:p>
          <a:p>
            <a:r>
              <a:rPr lang="cs-CZ" dirty="0" smtClean="0"/>
              <a:t>zvýšené </a:t>
            </a:r>
            <a:r>
              <a:rPr lang="cs-CZ" dirty="0"/>
              <a:t>nároky procesního, technického i personálního </a:t>
            </a:r>
            <a:r>
              <a:rPr lang="cs-CZ" dirty="0" smtClean="0"/>
              <a:t>charakteru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sz="2000" dirty="0" smtClean="0"/>
              <a:t>obcím poskytne další informace – ve vztahu ke konkrétní dokumentaci - příslušný pořizovatel (ORP)</a:t>
            </a: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29. 11. 2017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7579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Vybrané části novely stavebního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9615" y="1481070"/>
            <a:ext cx="11640768" cy="4997003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přechodná ustanovení</a:t>
            </a:r>
          </a:p>
          <a:p>
            <a:endParaRPr lang="cs-CZ" sz="100" dirty="0"/>
          </a:p>
          <a:p>
            <a:pPr lvl="1"/>
            <a:r>
              <a:rPr lang="cs-CZ" b="1" dirty="0"/>
              <a:t>p</a:t>
            </a:r>
            <a:r>
              <a:rPr lang="cs-CZ" b="1" dirty="0" smtClean="0"/>
              <a:t>osouzení </a:t>
            </a:r>
            <a:r>
              <a:rPr lang="cs-CZ" b="1" dirty="0"/>
              <a:t>aktuálnosti územních studií</a:t>
            </a:r>
            <a:r>
              <a:rPr lang="cs-CZ" dirty="0"/>
              <a:t> </a:t>
            </a:r>
            <a:r>
              <a:rPr lang="cs-CZ" sz="1800" dirty="0" smtClean="0"/>
              <a:t>(starších sedmi let)</a:t>
            </a:r>
            <a:r>
              <a:rPr lang="cs-CZ" dirty="0" smtClean="0"/>
              <a:t> (rok </a:t>
            </a:r>
            <a:r>
              <a:rPr lang="cs-CZ" dirty="0" smtClean="0"/>
              <a:t>2018)</a:t>
            </a:r>
          </a:p>
          <a:p>
            <a:pPr lvl="2"/>
            <a:r>
              <a:rPr lang="cs-CZ" dirty="0" smtClean="0"/>
              <a:t>úkol pořizovatele</a:t>
            </a:r>
          </a:p>
          <a:p>
            <a:pPr lvl="2"/>
            <a:r>
              <a:rPr lang="cs-CZ" dirty="0" smtClean="0"/>
              <a:t>neaktuální </a:t>
            </a:r>
            <a:r>
              <a:rPr lang="cs-CZ" dirty="0"/>
              <a:t>nebo neposouzené územní studie budou z evidence automaticky </a:t>
            </a:r>
            <a:r>
              <a:rPr lang="cs-CZ" dirty="0" smtClean="0"/>
              <a:t>vypuštěny</a:t>
            </a:r>
          </a:p>
          <a:p>
            <a:pPr lvl="2"/>
            <a:r>
              <a:rPr lang="cs-CZ" dirty="0" smtClean="0"/>
              <a:t>dále pravidelná kontrola aktuálnosti - </a:t>
            </a:r>
            <a:r>
              <a:rPr lang="cs-CZ" dirty="0"/>
              <a:t>jednou za osm </a:t>
            </a:r>
            <a:r>
              <a:rPr lang="cs-CZ" dirty="0" smtClean="0"/>
              <a:t>let</a:t>
            </a:r>
          </a:p>
          <a:p>
            <a:pPr lvl="1"/>
            <a:endParaRPr lang="cs-CZ" sz="500" dirty="0"/>
          </a:p>
          <a:p>
            <a:pPr lvl="1"/>
            <a:r>
              <a:rPr lang="cs-CZ" b="1" dirty="0"/>
              <a:t>z</a:t>
            </a:r>
            <a:r>
              <a:rPr lang="cs-CZ" b="1" dirty="0" smtClean="0"/>
              <a:t>veřejnění </a:t>
            </a:r>
            <a:r>
              <a:rPr lang="cs-CZ" b="1" dirty="0"/>
              <a:t>vydaných územních plánů nebo úplného znění </a:t>
            </a:r>
            <a:r>
              <a:rPr lang="cs-CZ" dirty="0"/>
              <a:t>této </a:t>
            </a:r>
            <a:r>
              <a:rPr lang="cs-CZ" dirty="0" smtClean="0"/>
              <a:t>dokumentace </a:t>
            </a:r>
            <a:r>
              <a:rPr lang="cs-CZ" dirty="0"/>
              <a:t>(byla-li vydána změna) a </a:t>
            </a:r>
            <a:r>
              <a:rPr lang="cs-CZ" b="1" dirty="0"/>
              <a:t>územních studií</a:t>
            </a:r>
            <a:r>
              <a:rPr lang="cs-CZ" dirty="0"/>
              <a:t> na </a:t>
            </a:r>
            <a:r>
              <a:rPr lang="cs-CZ" dirty="0" smtClean="0"/>
              <a:t>internetu </a:t>
            </a:r>
            <a:br>
              <a:rPr lang="cs-CZ" dirty="0" smtClean="0"/>
            </a:br>
            <a:r>
              <a:rPr lang="cs-CZ" dirty="0" smtClean="0"/>
              <a:t>(1. pol. roku 2018)</a:t>
            </a:r>
          </a:p>
          <a:p>
            <a:pPr lvl="2"/>
            <a:r>
              <a:rPr lang="cs-CZ" dirty="0" smtClean="0"/>
              <a:t>úkol obcí</a:t>
            </a:r>
          </a:p>
          <a:p>
            <a:pPr lvl="2"/>
            <a:r>
              <a:rPr lang="cs-CZ" dirty="0" smtClean="0"/>
              <a:t>dále </a:t>
            </a:r>
            <a:r>
              <a:rPr lang="cs-CZ" dirty="0" smtClean="0"/>
              <a:t>zveřejňování dokumentací na internetu ihned po vydání</a:t>
            </a:r>
          </a:p>
          <a:p>
            <a:pPr lvl="1"/>
            <a:endParaRPr lang="cs-CZ" sz="1050" dirty="0" smtClean="0"/>
          </a:p>
          <a:p>
            <a:pPr lvl="1"/>
            <a:r>
              <a:rPr lang="cs-CZ" dirty="0"/>
              <a:t>p</a:t>
            </a:r>
            <a:r>
              <a:rPr lang="cs-CZ" dirty="0" smtClean="0"/>
              <a:t>okud </a:t>
            </a:r>
            <a:r>
              <a:rPr lang="cs-CZ" dirty="0"/>
              <a:t>má územní plán vydanou změnu nebo změny a doposud nebyl vyhotoven právní stav po vydání těchto změn, </a:t>
            </a:r>
            <a:r>
              <a:rPr lang="cs-CZ" dirty="0" smtClean="0"/>
              <a:t>je povinné </a:t>
            </a:r>
            <a:r>
              <a:rPr lang="cs-CZ" b="1" dirty="0"/>
              <a:t>dodatečně dopracovat a zveřejnit úplné znění územního </a:t>
            </a:r>
            <a:r>
              <a:rPr lang="cs-CZ" b="1" dirty="0" smtClean="0"/>
              <a:t>plánu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29. 11 2017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5248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Vybrané části novely stavebního 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posun ukončení </a:t>
            </a:r>
            <a:r>
              <a:rPr lang="cs-CZ" dirty="0"/>
              <a:t>platnosti „starých“ územních </a:t>
            </a:r>
            <a:r>
              <a:rPr lang="cs-CZ" dirty="0" smtClean="0"/>
              <a:t>plánů:</a:t>
            </a:r>
          </a:p>
          <a:p>
            <a:pPr lvl="1"/>
            <a:r>
              <a:rPr lang="cs-CZ" dirty="0" smtClean="0"/>
              <a:t>územní </a:t>
            </a:r>
            <a:r>
              <a:rPr lang="cs-CZ" dirty="0"/>
              <a:t>plány sídelních </a:t>
            </a:r>
            <a:r>
              <a:rPr lang="cs-CZ" dirty="0" smtClean="0"/>
              <a:t>útvarů, územní </a:t>
            </a:r>
            <a:r>
              <a:rPr lang="cs-CZ" dirty="0"/>
              <a:t>plány </a:t>
            </a:r>
            <a:r>
              <a:rPr lang="cs-CZ" dirty="0" smtClean="0"/>
              <a:t>zón, </a:t>
            </a:r>
            <a:br>
              <a:rPr lang="cs-CZ" dirty="0" smtClean="0"/>
            </a:br>
            <a:r>
              <a:rPr lang="cs-CZ" dirty="0" smtClean="0"/>
              <a:t>územní </a:t>
            </a:r>
            <a:r>
              <a:rPr lang="cs-CZ" dirty="0"/>
              <a:t>plány obcí a regulační plány schválené před 1. 1. 2007 </a:t>
            </a:r>
          </a:p>
          <a:p>
            <a:pPr marL="0" indent="0">
              <a:buNone/>
            </a:pPr>
            <a:endParaRPr lang="cs-CZ" sz="1000" b="1" dirty="0" smtClean="0"/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   budou </a:t>
            </a:r>
            <a:r>
              <a:rPr lang="cs-CZ" b="1" dirty="0"/>
              <a:t>platit do 31. 12. </a:t>
            </a:r>
            <a:r>
              <a:rPr lang="cs-CZ" b="1" dirty="0" smtClean="0"/>
              <a:t>2022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sz="2400" dirty="0" smtClean="0"/>
              <a:t>do </a:t>
            </a:r>
            <a:r>
              <a:rPr lang="cs-CZ" sz="2400" dirty="0"/>
              <a:t>té doby je vhodné „staré“ dokumentace nahradit novými územními </a:t>
            </a:r>
            <a:r>
              <a:rPr lang="cs-CZ" sz="2400" dirty="0" smtClean="0"/>
              <a:t>plány</a:t>
            </a:r>
            <a:endParaRPr lang="cs-CZ" sz="2400" dirty="0"/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29. 11. 2017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4138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Vybrané části novely stavebního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územní </a:t>
            </a:r>
            <a:r>
              <a:rPr lang="cs-CZ" dirty="0"/>
              <a:t>plán nebo jeho vymezená část </a:t>
            </a:r>
            <a:r>
              <a:rPr lang="cs-CZ" dirty="0" smtClean="0"/>
              <a:t>může </a:t>
            </a:r>
            <a:r>
              <a:rPr lang="cs-CZ" dirty="0"/>
              <a:t>obsahovat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prvky </a:t>
            </a:r>
            <a:r>
              <a:rPr lang="cs-CZ" b="1" dirty="0"/>
              <a:t>regulačního </a:t>
            </a:r>
            <a:r>
              <a:rPr lang="cs-CZ" b="1" dirty="0" smtClean="0"/>
              <a:t>plánu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29. 11. 2017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6833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Vybrané části novely stavebního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územní </a:t>
            </a:r>
            <a:r>
              <a:rPr lang="cs-CZ" dirty="0"/>
              <a:t>plány, </a:t>
            </a:r>
            <a:r>
              <a:rPr lang="cs-CZ" dirty="0" smtClean="0"/>
              <a:t>jejich </a:t>
            </a:r>
            <a:r>
              <a:rPr lang="cs-CZ" dirty="0"/>
              <a:t>změny a úplné znění územních plánů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 </a:t>
            </a:r>
            <a:r>
              <a:rPr lang="cs-CZ" dirty="0"/>
              <a:t>vydání změny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se </a:t>
            </a:r>
            <a:r>
              <a:rPr lang="cs-CZ" dirty="0"/>
              <a:t>vyhotovují nejen ve vytištěné formě (na papír), ale </a:t>
            </a:r>
            <a:r>
              <a:rPr lang="cs-CZ" dirty="0" smtClean="0"/>
              <a:t>také</a:t>
            </a:r>
            <a:br>
              <a:rPr lang="cs-CZ" dirty="0" smtClean="0"/>
            </a:br>
            <a:r>
              <a:rPr lang="cs-CZ" dirty="0" smtClean="0"/>
              <a:t>  </a:t>
            </a:r>
            <a:r>
              <a:rPr lang="cs-CZ" b="1" dirty="0" smtClean="0"/>
              <a:t>v</a:t>
            </a:r>
            <a:r>
              <a:rPr lang="cs-CZ" b="1" dirty="0"/>
              <a:t> elektronické verzi v tzv. strojově čitelném </a:t>
            </a:r>
            <a:r>
              <a:rPr lang="cs-CZ" b="1" dirty="0" smtClean="0"/>
              <a:t>formátu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bude </a:t>
            </a:r>
            <a:r>
              <a:rPr lang="cs-CZ" dirty="0"/>
              <a:t>finančně</a:t>
            </a:r>
            <a:r>
              <a:rPr lang="cs-CZ" b="1" dirty="0"/>
              <a:t> nákladné pořídit změnu</a:t>
            </a:r>
            <a:r>
              <a:rPr lang="cs-CZ" dirty="0"/>
              <a:t> územního plánu,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u </a:t>
            </a:r>
            <a:r>
              <a:rPr lang="cs-CZ" dirty="0"/>
              <a:t>kterého </a:t>
            </a:r>
            <a:r>
              <a:rPr lang="cs-CZ" b="1" dirty="0"/>
              <a:t>není k dispozici elektronická verze ve strojově čitelném </a:t>
            </a:r>
            <a:r>
              <a:rPr lang="cs-CZ" b="1" dirty="0" smtClean="0"/>
              <a:t>formátu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29. 11. 2017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2512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Vybrané části novely stavebního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změna územního plánu </a:t>
            </a:r>
            <a:r>
              <a:rPr lang="cs-CZ" b="1" dirty="0"/>
              <a:t>nabývá </a:t>
            </a:r>
            <a:r>
              <a:rPr lang="cs-CZ" b="1" dirty="0" smtClean="0"/>
              <a:t>účinnosti </a:t>
            </a:r>
            <a:r>
              <a:rPr lang="cs-CZ" dirty="0" smtClean="0"/>
              <a:t>poté,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kdy </a:t>
            </a:r>
            <a:r>
              <a:rPr lang="cs-CZ" dirty="0"/>
              <a:t>jsou jak změna územního plánu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tak </a:t>
            </a:r>
            <a:r>
              <a:rPr lang="cs-CZ" b="1" dirty="0" smtClean="0"/>
              <a:t>úplné </a:t>
            </a:r>
            <a:r>
              <a:rPr lang="cs-CZ" b="1" dirty="0"/>
              <a:t>znění </a:t>
            </a:r>
            <a:r>
              <a:rPr lang="cs-CZ" b="1" dirty="0" smtClean="0"/>
              <a:t>územního </a:t>
            </a:r>
            <a:r>
              <a:rPr lang="cs-CZ" b="1" dirty="0"/>
              <a:t>plánu</a:t>
            </a:r>
            <a:r>
              <a:rPr lang="cs-CZ" dirty="0"/>
              <a:t> po této </a:t>
            </a:r>
            <a:r>
              <a:rPr lang="cs-CZ" dirty="0" smtClean="0"/>
              <a:t>změně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doručeny </a:t>
            </a:r>
            <a:r>
              <a:rPr lang="cs-CZ" b="1" dirty="0"/>
              <a:t>veřejnou vyhláškou </a:t>
            </a:r>
            <a:r>
              <a:rPr lang="cs-CZ" dirty="0" smtClean="0"/>
              <a:t>obce </a:t>
            </a:r>
            <a:br>
              <a:rPr lang="cs-CZ" dirty="0" smtClean="0"/>
            </a:br>
            <a:r>
              <a:rPr lang="cs-CZ" dirty="0" smtClean="0"/>
              <a:t>  (</a:t>
            </a:r>
            <a:r>
              <a:rPr lang="cs-CZ" dirty="0"/>
              <a:t>na fyzické i elektronické úřední desce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29. 11. 2017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7442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Vybrané části novely stavebního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zkrácený </a:t>
            </a:r>
            <a:r>
              <a:rPr lang="cs-CZ" b="1" dirty="0"/>
              <a:t>postup pořizování změny územního </a:t>
            </a:r>
            <a:r>
              <a:rPr lang="cs-CZ" b="1" dirty="0" smtClean="0"/>
              <a:t>plánu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29. 11. 2017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463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Vybrané části novely stavebního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prodloužení </a:t>
            </a:r>
            <a:r>
              <a:rPr lang="cs-CZ" dirty="0"/>
              <a:t>intervalu pro zpracování celkové aktualizace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územně </a:t>
            </a:r>
            <a:r>
              <a:rPr lang="cs-CZ" dirty="0"/>
              <a:t>analytických podkladů ze dvou let na čtyři </a:t>
            </a:r>
            <a:r>
              <a:rPr lang="cs-CZ" dirty="0" smtClean="0"/>
              <a:t>roky</a:t>
            </a:r>
          </a:p>
          <a:p>
            <a:pPr lvl="0"/>
            <a:endParaRPr lang="cs-CZ" b="1" dirty="0"/>
          </a:p>
          <a:p>
            <a:pPr lvl="0"/>
            <a:r>
              <a:rPr lang="cs-CZ" b="1" dirty="0" smtClean="0"/>
              <a:t>větší </a:t>
            </a:r>
            <a:r>
              <a:rPr lang="cs-CZ" b="1" dirty="0"/>
              <a:t>důraz </a:t>
            </a:r>
            <a:r>
              <a:rPr lang="cs-CZ" b="1" dirty="0" smtClean="0"/>
              <a:t>na </a:t>
            </a:r>
            <a:r>
              <a:rPr lang="cs-CZ" b="1" dirty="0"/>
              <a:t>průběžnou aktualizaci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územně </a:t>
            </a:r>
            <a:r>
              <a:rPr lang="cs-CZ" b="1" dirty="0"/>
              <a:t>analytických </a:t>
            </a:r>
            <a:r>
              <a:rPr lang="cs-CZ" b="1" dirty="0" smtClean="0"/>
              <a:t>podkladů!</a:t>
            </a:r>
          </a:p>
          <a:p>
            <a:pPr lvl="0"/>
            <a:endParaRPr lang="cs-CZ" b="1" dirty="0" smtClean="0"/>
          </a:p>
          <a:p>
            <a:pPr lvl="0"/>
            <a:r>
              <a:rPr lang="cs-CZ" b="1" dirty="0" smtClean="0"/>
              <a:t>data </a:t>
            </a:r>
            <a:r>
              <a:rPr lang="cs-CZ" b="1" dirty="0"/>
              <a:t>budou využívána</a:t>
            </a:r>
            <a:r>
              <a:rPr lang="cs-CZ" dirty="0"/>
              <a:t> nejen pro obor územního plánování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technické mapy obcí,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ale </a:t>
            </a:r>
            <a:r>
              <a:rPr lang="cs-CZ" dirty="0"/>
              <a:t>pro jakoukoliv instituci </a:t>
            </a:r>
            <a:r>
              <a:rPr lang="cs-CZ" b="1" dirty="0" smtClean="0"/>
              <a:t>v</a:t>
            </a:r>
            <a:r>
              <a:rPr lang="cs-CZ" b="1" dirty="0"/>
              <a:t> rámci </a:t>
            </a:r>
            <a:r>
              <a:rPr lang="cs-CZ" b="1" dirty="0" smtClean="0"/>
              <a:t>veřejné správy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29. 11. 2017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3480459"/>
      </p:ext>
    </p:extLst>
  </p:cSld>
  <p:clrMapOvr>
    <a:masterClrMapping/>
  </p:clrMapOvr>
</p:sld>
</file>

<file path=ppt/theme/theme1.xml><?xml version="1.0" encoding="utf-8"?>
<a:theme xmlns:a="http://schemas.openxmlformats.org/drawingml/2006/main" name="1_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BC7D23AF8DF81448024357292BB4DD5" ma:contentTypeVersion="2" ma:contentTypeDescription="Vytvoří nový dokument" ma:contentTypeScope="" ma:versionID="c7593dc4bc9daa9534c7a893beeb5e88">
  <xsd:schema xmlns:xsd="http://www.w3.org/2001/XMLSchema" xmlns:xs="http://www.w3.org/2001/XMLSchema" xmlns:p="http://schemas.microsoft.com/office/2006/metadata/properties" xmlns:ns1="http://schemas.microsoft.com/sharepoint/v3" xmlns:ns2="bfb4d306-5cc9-4a53-a3d2-6186fd549de6" targetNamespace="http://schemas.microsoft.com/office/2006/metadata/properties" ma:root="true" ma:fieldsID="9596435d94b6403b23d35d26554fb75a" ns1:_="" ns2:_="">
    <xsd:import namespace="http://schemas.microsoft.com/sharepoint/v3"/>
    <xsd:import namespace="bfb4d306-5cc9-4a53-a3d2-6186fd549de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igrationSource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um zahájení plánování" ma:description="" ma:hidden="true" ma:internalName="PublishingStartDate" ma:readOnly="false">
      <xsd:simpleType>
        <xsd:restriction base="dms:Unknown"/>
      </xsd:simpleType>
    </xsd:element>
    <xsd:element name="PublishingExpirationDate" ma:index="9" nillable="true" ma:displayName="Datum ukončení plánování" ma:description="" ma:hidden="true" ma:internalName="PublishingExpirationDate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b4d306-5cc9-4a53-a3d2-6186fd549de6" elementFormDefault="qualified">
    <xsd:import namespace="http://schemas.microsoft.com/office/2006/documentManagement/types"/>
    <xsd:import namespace="http://schemas.microsoft.com/office/infopath/2007/PartnerControls"/>
    <xsd:element name="MigrationSourceURL" ma:index="10" nillable="true" ma:displayName="MigrationSourceURL" ma:internalName="MigrationSourceURL0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SourceURL xmlns="bfb4d306-5cc9-4a53-a3d2-6186fd549de6" xsi:nil="true"/>
    <PublishingStartDate xmlns="http://schemas.microsoft.com/sharepoint/v3" xsi:nil="true"/>
    <PublishingExpiration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8D31E82-C5F1-4340-A415-0316E672FFAE}"/>
</file>

<file path=customXml/itemProps2.xml><?xml version="1.0" encoding="utf-8"?>
<ds:datastoreItem xmlns:ds="http://schemas.openxmlformats.org/officeDocument/2006/customXml" ds:itemID="{9B125080-F6DB-44C0-BE2B-F2CB38896F69}"/>
</file>

<file path=customXml/itemProps3.xml><?xml version="1.0" encoding="utf-8"?>
<ds:datastoreItem xmlns:ds="http://schemas.openxmlformats.org/officeDocument/2006/customXml" ds:itemID="{3268EEFB-7CF2-4BEB-957E-81B8C8E6F4CC}"/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314</Words>
  <Application>Microsoft Office PowerPoint</Application>
  <PresentationFormat>Širokoúhlá obrazovka</PresentationFormat>
  <Paragraphs>103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Century Schoolbook</vt:lpstr>
      <vt:lpstr>1_Motiv Office</vt:lpstr>
      <vt:lpstr>Setkání se starosty obcí Karlovarského kraje  Téma:  Novela stavebního zákona v oblasti územního plánování  s účinností od 1. 1. 2018               VÝBĚR ZÁKLADNÍCH INFORMACÍ novela č. 225/2017 Sb. zákona č. 183/2006 Sb.</vt:lpstr>
      <vt:lpstr>Novela stavebního zákona  – část územní plánování (bez územního rozhodování)</vt:lpstr>
      <vt:lpstr>Vybrané části novely stavebního zákona</vt:lpstr>
      <vt:lpstr>Vybrané části novely stavebního zákona</vt:lpstr>
      <vt:lpstr>Vybrané části novely stavebního zákona</vt:lpstr>
      <vt:lpstr>Vybrané části novely stavebního zákona</vt:lpstr>
      <vt:lpstr>Vybrané části novely stavebního zákona</vt:lpstr>
      <vt:lpstr>Vybrané části novely stavebního zákona</vt:lpstr>
      <vt:lpstr>Vybrané části novely stavebního zákona</vt:lpstr>
      <vt:lpstr>Vybrané části novely stavebního zákona</vt:lpstr>
      <vt:lpstr>Vybrané části novely stavebního zákona</vt:lpstr>
      <vt:lpstr>Vybrané části novely stavebního zákona</vt:lpstr>
      <vt:lpstr>Vybrané části novely soudního řádu správního</vt:lpstr>
      <vt:lpstr>dotace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Kaválková Jana</dc:creator>
  <cp:lastModifiedBy>Kaválková Jana</cp:lastModifiedBy>
  <cp:revision>49</cp:revision>
  <cp:lastPrinted>2017-11-28T07:06:42Z</cp:lastPrinted>
  <dcterms:created xsi:type="dcterms:W3CDTF">2017-11-23T08:39:57Z</dcterms:created>
  <dcterms:modified xsi:type="dcterms:W3CDTF">2017-11-29T13:38:02Z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0x010100CBC7D23AF8DF81448024357292BB4DD5</vt:lpwstr>
  </property>
</Properties>
</file>