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7" r:id="rId2"/>
    <p:sldId id="259" r:id="rId3"/>
    <p:sldId id="271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CA31-6C22-4FAE-8A1B-3F019DAAAB88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B425-A0F1-424A-8F74-090A266D68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04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Century Schoolbook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smtClean="0"/>
              <a:t>20. 6. 2017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955977" cy="181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82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03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89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359465"/>
            <a:ext cx="109728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39615" y="6417952"/>
            <a:ext cx="4572000" cy="304800"/>
          </a:xfrm>
        </p:spPr>
        <p:txBody>
          <a:bodyPr/>
          <a:lstStyle>
            <a:lvl1pPr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dirty="0" smtClean="0"/>
              <a:t>20. 6. 2017</a:t>
            </a:r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9308" y="6402057"/>
            <a:ext cx="2844800" cy="196131"/>
          </a:xfrm>
        </p:spPr>
        <p:txBody>
          <a:bodyPr/>
          <a:lstStyle>
            <a:lvl1pPr algn="r"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fld id="{6520359A-8033-4568-B357-575D780EE8F6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439615" y="6344387"/>
            <a:ext cx="113244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41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350" y="0"/>
            <a:ext cx="3295650" cy="60483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615" y="365126"/>
            <a:ext cx="11324493" cy="948520"/>
          </a:xfrm>
        </p:spPr>
        <p:txBody>
          <a:bodyPr/>
          <a:lstStyle>
            <a:lvl1pPr>
              <a:defRPr cap="small" baseline="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324493" cy="4695893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39615" y="6344387"/>
            <a:ext cx="2743200" cy="365125"/>
          </a:xfrm>
        </p:spPr>
        <p:txBody>
          <a:bodyPr/>
          <a:lstStyle>
            <a:lvl1pPr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cs-CZ" dirty="0" smtClean="0"/>
              <a:t>20. 6. 2017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009185" y="6356350"/>
            <a:ext cx="2743200" cy="365125"/>
          </a:xfrm>
        </p:spPr>
        <p:txBody>
          <a:bodyPr/>
          <a:lstStyle>
            <a:lvl1pPr>
              <a:defRPr sz="1100">
                <a:solidFill>
                  <a:srgbClr val="0070C0"/>
                </a:solidFill>
                <a:latin typeface="Century Schoolbook" panose="02040604050505020304" pitchFamily="18" charset="0"/>
              </a:defRPr>
            </a:lvl1pPr>
          </a:lstStyle>
          <a:p>
            <a:fld id="{1CE3F905-3259-4789-9C6A-A43789DD0A1A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439615" y="6344387"/>
            <a:ext cx="113244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68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12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2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11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74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4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58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0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20. 6. 2017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F905-3259-4789-9C6A-A43789DD0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87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9549" y="1068946"/>
            <a:ext cx="11612451" cy="3309871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  <a:latin typeface="Century Schoolbook"/>
              </a:rPr>
              <a:t>Setkání se starosty obcí Karlovarského kraje</a:t>
            </a:r>
            <a:r>
              <a:rPr lang="cs-CZ" sz="2400" b="1" dirty="0" smtClean="0">
                <a:latin typeface="Century Schoolbook"/>
              </a:rPr>
              <a:t/>
            </a:r>
            <a:br>
              <a:rPr lang="cs-CZ" sz="2400" b="1" dirty="0" smtClean="0">
                <a:latin typeface="Century Schoolbook"/>
              </a:rPr>
            </a:br>
            <a:r>
              <a:rPr lang="cs-CZ" sz="2400" b="1" dirty="0" smtClean="0">
                <a:latin typeface="Century Schoolbook"/>
              </a:rPr>
              <a:t/>
            </a:r>
            <a:br>
              <a:rPr lang="cs-CZ" sz="2400" b="1" dirty="0" smtClean="0">
                <a:latin typeface="Century Schoolbook"/>
              </a:rPr>
            </a:br>
            <a:r>
              <a:rPr lang="cs-CZ" sz="2400" b="1" dirty="0" smtClean="0">
                <a:latin typeface="Century Schoolbook"/>
              </a:rPr>
              <a:t>Téma: </a:t>
            </a:r>
            <a:br>
              <a:rPr lang="cs-CZ" sz="2400" b="1" dirty="0" smtClean="0">
                <a:latin typeface="Century Schoolbook"/>
              </a:rPr>
            </a:br>
            <a:r>
              <a:rPr lang="cs-CZ" sz="2900" b="1" dirty="0" smtClean="0">
                <a:latin typeface="Century Schoolbook"/>
              </a:rPr>
              <a:t>Novela stavebního zákona v oblasti územního plánování </a:t>
            </a:r>
            <a:br>
              <a:rPr lang="cs-CZ" sz="2900" b="1" dirty="0" smtClean="0">
                <a:latin typeface="Century Schoolbook"/>
              </a:rPr>
            </a:br>
            <a:r>
              <a:rPr lang="cs-CZ" sz="2000" dirty="0" smtClean="0">
                <a:latin typeface="Century Schoolbook"/>
              </a:rPr>
              <a:t>s účinností od 1. 1. </a:t>
            </a:r>
            <a:r>
              <a:rPr lang="cs-CZ" sz="2000" dirty="0" smtClean="0">
                <a:latin typeface="Century Schoolbook"/>
              </a:rPr>
              <a:t>2018			            </a:t>
            </a:r>
            <a:r>
              <a:rPr lang="cs-CZ" sz="2000" i="1" dirty="0" smtClean="0">
                <a:solidFill>
                  <a:schemeClr val="tx1"/>
                </a:solidFill>
                <a:latin typeface="Century Schoolbook"/>
              </a:rPr>
              <a:t>VÝBĚR </a:t>
            </a:r>
            <a:r>
              <a:rPr lang="cs-CZ" sz="2000" i="1" dirty="0" smtClean="0">
                <a:solidFill>
                  <a:schemeClr val="tx1"/>
                </a:solidFill>
                <a:latin typeface="Century Schoolbook"/>
              </a:rPr>
              <a:t>ZÁKLADNÍCH INFORMACÍ</a:t>
            </a:r>
            <a:r>
              <a:rPr lang="cs-CZ" sz="2000" dirty="0" smtClean="0">
                <a:latin typeface="Century Schoolbook"/>
              </a:rPr>
              <a:t/>
            </a:r>
            <a:br>
              <a:rPr lang="cs-CZ" sz="2000" dirty="0" smtClean="0">
                <a:latin typeface="Century Schoolbook"/>
              </a:rPr>
            </a:br>
            <a:r>
              <a:rPr lang="cs-CZ" sz="2000" dirty="0" smtClean="0">
                <a:latin typeface="Century Schoolbook"/>
              </a:rPr>
              <a:t>novela č. 225/2017 Sb. zákona č. 183/2006 Sb.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9549" y="4597758"/>
            <a:ext cx="10934164" cy="1345842"/>
          </a:xfrm>
        </p:spPr>
        <p:txBody>
          <a:bodyPr>
            <a:normAutofit/>
          </a:bodyPr>
          <a:lstStyle/>
          <a:p>
            <a:pPr algn="r"/>
            <a:r>
              <a:rPr lang="cs-CZ" sz="2000" dirty="0"/>
              <a:t>Krajský úřad Karlovarského </a:t>
            </a:r>
            <a:r>
              <a:rPr lang="cs-CZ" sz="2000" dirty="0" smtClean="0"/>
              <a:t>kraje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odbor regionálního </a:t>
            </a:r>
            <a:r>
              <a:rPr lang="cs-CZ" sz="2000" dirty="0" smtClean="0"/>
              <a:t>rozvoje</a:t>
            </a:r>
          </a:p>
          <a:p>
            <a:pPr algn="r"/>
            <a:r>
              <a:rPr lang="cs-CZ" sz="2000" dirty="0" smtClean="0"/>
              <a:t>Ing</a:t>
            </a:r>
            <a:r>
              <a:rPr lang="cs-CZ" sz="2000" dirty="0"/>
              <a:t>. arch. Jana </a:t>
            </a:r>
            <a:r>
              <a:rPr lang="cs-CZ" sz="2000" dirty="0" smtClean="0"/>
              <a:t>Kaválková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9549" y="5943600"/>
            <a:ext cx="109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29. 11. 2017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3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460464" cy="4695893"/>
          </a:xfrm>
        </p:spPr>
        <p:txBody>
          <a:bodyPr/>
          <a:lstStyle/>
          <a:p>
            <a:r>
              <a:rPr lang="cs-CZ" dirty="0" smtClean="0"/>
              <a:t>úřady </a:t>
            </a:r>
            <a:r>
              <a:rPr lang="cs-CZ" dirty="0"/>
              <a:t>územního plánování na obcích s rozšířenou </a:t>
            </a:r>
            <a:r>
              <a:rPr lang="cs-CZ" dirty="0" smtClean="0"/>
              <a:t>působností budou vydávat </a:t>
            </a:r>
            <a:r>
              <a:rPr lang="cs-CZ" b="1" dirty="0" smtClean="0"/>
              <a:t>závazná stanoviska </a:t>
            </a:r>
            <a:r>
              <a:rPr lang="cs-CZ" dirty="0" smtClean="0"/>
              <a:t>orgánu územního plánování</a:t>
            </a:r>
          </a:p>
          <a:p>
            <a:endParaRPr lang="cs-CZ" dirty="0" smtClean="0"/>
          </a:p>
          <a:p>
            <a:pPr lvl="1"/>
            <a:r>
              <a:rPr lang="cs-CZ" sz="2600" b="1" dirty="0" smtClean="0"/>
              <a:t>posouzení souladu </a:t>
            </a:r>
            <a:r>
              <a:rPr lang="cs-CZ" sz="2600" b="1" dirty="0"/>
              <a:t>záměrů s územně plánovací dokumentací</a:t>
            </a:r>
            <a:r>
              <a:rPr lang="cs-CZ" sz="2600" dirty="0"/>
              <a:t>, </a:t>
            </a:r>
            <a:r>
              <a:rPr lang="cs-CZ" sz="2600" dirty="0" smtClean="0"/>
              <a:t>Politikou </a:t>
            </a:r>
            <a:r>
              <a:rPr lang="cs-CZ" sz="2600" dirty="0"/>
              <a:t>územního rozvoje ČR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a cíli </a:t>
            </a:r>
            <a:r>
              <a:rPr lang="cs-CZ" sz="2600" dirty="0"/>
              <a:t>a úkoly územního plánování dle § 18 a </a:t>
            </a:r>
            <a:r>
              <a:rPr lang="cs-CZ" sz="2600" dirty="0" smtClean="0"/>
              <a:t>§ 19 </a:t>
            </a:r>
            <a:r>
              <a:rPr lang="cs-CZ" sz="2600" dirty="0"/>
              <a:t>stavebního </a:t>
            </a:r>
            <a:r>
              <a:rPr lang="cs-CZ" sz="2600" dirty="0" smtClean="0"/>
              <a:t>zákona</a:t>
            </a:r>
            <a:endParaRPr lang="cs-CZ" sz="26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</a:t>
            </a:r>
            <a:r>
              <a:rPr lang="cs-CZ" dirty="0" smtClean="0"/>
              <a:t>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84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</a:t>
            </a:r>
            <a:r>
              <a:rPr lang="cs-CZ" dirty="0"/>
              <a:t>obce </a:t>
            </a:r>
            <a:r>
              <a:rPr lang="cs-CZ" b="1" dirty="0"/>
              <a:t>bez zbytečného odkladu</a:t>
            </a:r>
            <a:r>
              <a:rPr lang="cs-CZ" dirty="0"/>
              <a:t> uvést do souladu územní plán s Politikou územního rozvoje ČR a zásadami územního rozvoje </a:t>
            </a:r>
            <a:r>
              <a:rPr lang="cs-CZ" dirty="0" smtClean="0"/>
              <a:t>kraje</a:t>
            </a:r>
          </a:p>
          <a:p>
            <a:endParaRPr lang="cs-CZ" dirty="0" smtClean="0"/>
          </a:p>
          <a:p>
            <a:pPr lvl="1"/>
            <a:r>
              <a:rPr lang="cs-CZ" sz="2600" dirty="0" smtClean="0"/>
              <a:t>neuvedení </a:t>
            </a:r>
            <a:r>
              <a:rPr lang="cs-CZ" sz="2600" dirty="0"/>
              <a:t>do souladu v rámci nejbližší pořizované změny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je nezákonnost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úhrada nákladů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</a:t>
            </a:r>
            <a:r>
              <a:rPr lang="cs-CZ" dirty="0" smtClean="0"/>
              <a:t>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56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</a:t>
            </a:r>
            <a:r>
              <a:rPr lang="cs-CZ" dirty="0"/>
              <a:t>územního plánu, která v území </a:t>
            </a:r>
            <a:r>
              <a:rPr lang="cs-CZ" b="1" dirty="0"/>
              <a:t>znemožňuje realizaci záměru</a:t>
            </a:r>
            <a:r>
              <a:rPr lang="cs-CZ" dirty="0"/>
              <a:t> obsaženého v Politice územního rozvoje ČR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nebo </a:t>
            </a:r>
            <a:r>
              <a:rPr lang="cs-CZ" dirty="0"/>
              <a:t>zásadách územního rozvoje kraje (typicky záměr dopravní nebo technické infrastruktury) </a:t>
            </a:r>
            <a:r>
              <a:rPr lang="cs-CZ" b="1" dirty="0"/>
              <a:t>se při rozhodování </a:t>
            </a:r>
            <a:r>
              <a:rPr lang="cs-CZ" b="1" dirty="0" smtClean="0"/>
              <a:t>nepoužije</a:t>
            </a:r>
          </a:p>
          <a:p>
            <a:endParaRPr lang="cs-CZ" b="1" dirty="0"/>
          </a:p>
          <a:p>
            <a:pPr lvl="1"/>
            <a:r>
              <a:rPr lang="cs-CZ" sz="2600" dirty="0" smtClean="0"/>
              <a:t>záměr </a:t>
            </a:r>
            <a:r>
              <a:rPr lang="cs-CZ" sz="2600" dirty="0"/>
              <a:t>se </a:t>
            </a:r>
            <a:r>
              <a:rPr lang="cs-CZ" sz="2600" dirty="0" smtClean="0"/>
              <a:t>pak umisťuje </a:t>
            </a:r>
            <a:r>
              <a:rPr lang="cs-CZ" sz="2600" dirty="0"/>
              <a:t>do území na základě </a:t>
            </a:r>
            <a:r>
              <a:rPr lang="cs-CZ" sz="2600" dirty="0" smtClean="0"/>
              <a:t>zásad </a:t>
            </a:r>
            <a:r>
              <a:rPr lang="cs-CZ" sz="2600" dirty="0"/>
              <a:t>územního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rozvoje kraje</a:t>
            </a:r>
            <a:endParaRPr lang="cs-CZ" sz="26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1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Vybrané části novely </a:t>
            </a:r>
            <a:r>
              <a:rPr lang="cs-CZ" sz="3600" dirty="0" smtClean="0"/>
              <a:t>soudního řádu správního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zkrácení lhůty </a:t>
            </a:r>
            <a:r>
              <a:rPr lang="cs-CZ" b="1" dirty="0"/>
              <a:t>pro přezkum územních plánů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ze</a:t>
            </a:r>
            <a:r>
              <a:rPr lang="cs-CZ" dirty="0"/>
              <a:t> </a:t>
            </a:r>
            <a:r>
              <a:rPr lang="cs-CZ" dirty="0" smtClean="0"/>
              <a:t>tří </a:t>
            </a:r>
            <a:r>
              <a:rPr lang="cs-CZ" dirty="0"/>
              <a:t>let na </a:t>
            </a:r>
            <a:r>
              <a:rPr lang="cs-CZ" b="1" dirty="0"/>
              <a:t>jeden rok </a:t>
            </a:r>
            <a:r>
              <a:rPr lang="cs-CZ" dirty="0"/>
              <a:t>ode dne účinnosti </a:t>
            </a:r>
            <a:r>
              <a:rPr lang="cs-CZ" dirty="0" smtClean="0"/>
              <a:t>dokumentace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7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kraj</a:t>
            </a:r>
          </a:p>
          <a:p>
            <a:endParaRPr lang="cs-CZ" dirty="0" smtClean="0"/>
          </a:p>
          <a:p>
            <a:r>
              <a:rPr lang="cs-CZ" dirty="0" smtClean="0"/>
              <a:t>MMR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4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</a:t>
            </a:r>
            <a:r>
              <a:rPr lang="cs-CZ" dirty="0" smtClean="0"/>
              <a:t>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9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Novela stavebního zákona </a:t>
            </a:r>
            <a:br>
              <a:rPr lang="cs-CZ" sz="3200" dirty="0" smtClean="0"/>
            </a:br>
            <a:r>
              <a:rPr lang="cs-CZ" sz="3200" dirty="0" smtClean="0"/>
              <a:t>– část územní plánování (bez územního rozhodování)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918952"/>
            <a:ext cx="11602131" cy="4258011"/>
          </a:xfrm>
        </p:spPr>
        <p:txBody>
          <a:bodyPr/>
          <a:lstStyle/>
          <a:p>
            <a:r>
              <a:rPr lang="cs-CZ" dirty="0" smtClean="0"/>
              <a:t>ovlivnění výkonu </a:t>
            </a:r>
            <a:r>
              <a:rPr lang="cs-CZ" dirty="0"/>
              <a:t>činnosti </a:t>
            </a:r>
            <a:r>
              <a:rPr lang="cs-CZ" b="1" dirty="0"/>
              <a:t>všech orgánů územního </a:t>
            </a:r>
            <a:r>
              <a:rPr lang="cs-CZ" b="1" dirty="0" smtClean="0"/>
              <a:t>plánování</a:t>
            </a:r>
          </a:p>
          <a:p>
            <a:endParaRPr lang="cs-CZ" dirty="0" smtClean="0">
              <a:solidFill>
                <a:srgbClr val="00B050"/>
              </a:solidFill>
            </a:endParaRPr>
          </a:p>
          <a:p>
            <a:endParaRPr lang="cs-CZ" dirty="0">
              <a:solidFill>
                <a:srgbClr val="00B050"/>
              </a:solidFill>
            </a:endParaRPr>
          </a:p>
          <a:p>
            <a:r>
              <a:rPr lang="cs-CZ" dirty="0" smtClean="0"/>
              <a:t>zkrácení lhůt, zjednodušení postupů</a:t>
            </a:r>
          </a:p>
          <a:p>
            <a:r>
              <a:rPr lang="cs-CZ" dirty="0" smtClean="0"/>
              <a:t>zvýšené </a:t>
            </a:r>
            <a:r>
              <a:rPr lang="cs-CZ" dirty="0"/>
              <a:t>nároky procesního, technického i personálního </a:t>
            </a:r>
            <a:r>
              <a:rPr lang="cs-CZ" dirty="0" smtClean="0"/>
              <a:t>charakteru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obcím poskytne další informace – ve vztahu ke konkrétní dokumentaci - příslušný pořizovatel (ORP)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29. 11. 2017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57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615" y="1481070"/>
            <a:ext cx="11640768" cy="499700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přechodná ustanovení</a:t>
            </a:r>
          </a:p>
          <a:p>
            <a:endParaRPr lang="cs-CZ" sz="100" dirty="0"/>
          </a:p>
          <a:p>
            <a:pPr lvl="1"/>
            <a:r>
              <a:rPr lang="cs-CZ" b="1" dirty="0"/>
              <a:t>p</a:t>
            </a:r>
            <a:r>
              <a:rPr lang="cs-CZ" b="1" dirty="0" smtClean="0"/>
              <a:t>osouzení </a:t>
            </a:r>
            <a:r>
              <a:rPr lang="cs-CZ" b="1" dirty="0"/>
              <a:t>aktuálnosti územních studií</a:t>
            </a:r>
            <a:r>
              <a:rPr lang="cs-CZ" dirty="0"/>
              <a:t> </a:t>
            </a:r>
            <a:r>
              <a:rPr lang="cs-CZ" sz="1800" dirty="0" smtClean="0"/>
              <a:t>(starších sedmi let)</a:t>
            </a:r>
            <a:r>
              <a:rPr lang="cs-CZ" dirty="0" smtClean="0"/>
              <a:t> (rok </a:t>
            </a:r>
            <a:r>
              <a:rPr lang="cs-CZ" dirty="0" smtClean="0"/>
              <a:t>2018)</a:t>
            </a:r>
          </a:p>
          <a:p>
            <a:pPr lvl="2"/>
            <a:r>
              <a:rPr lang="cs-CZ" dirty="0" smtClean="0"/>
              <a:t>úkol pořizovatele</a:t>
            </a:r>
          </a:p>
          <a:p>
            <a:pPr lvl="2"/>
            <a:r>
              <a:rPr lang="cs-CZ" dirty="0" smtClean="0"/>
              <a:t>neaktuální </a:t>
            </a:r>
            <a:r>
              <a:rPr lang="cs-CZ" dirty="0"/>
              <a:t>nebo neposouzené územní studie budou z evidence automaticky </a:t>
            </a:r>
            <a:r>
              <a:rPr lang="cs-CZ" dirty="0" smtClean="0"/>
              <a:t>vypuštěny</a:t>
            </a:r>
          </a:p>
          <a:p>
            <a:pPr lvl="2"/>
            <a:r>
              <a:rPr lang="cs-CZ" dirty="0" smtClean="0"/>
              <a:t>dále pravidelná kontrola aktuálnosti - </a:t>
            </a:r>
            <a:r>
              <a:rPr lang="cs-CZ" dirty="0"/>
              <a:t>jednou za osm </a:t>
            </a:r>
            <a:r>
              <a:rPr lang="cs-CZ" dirty="0" smtClean="0"/>
              <a:t>let</a:t>
            </a:r>
          </a:p>
          <a:p>
            <a:pPr lvl="1"/>
            <a:endParaRPr lang="cs-CZ" sz="500" dirty="0"/>
          </a:p>
          <a:p>
            <a:pPr lvl="1"/>
            <a:r>
              <a:rPr lang="cs-CZ" b="1" dirty="0"/>
              <a:t>z</a:t>
            </a:r>
            <a:r>
              <a:rPr lang="cs-CZ" b="1" dirty="0" smtClean="0"/>
              <a:t>veřejnění </a:t>
            </a:r>
            <a:r>
              <a:rPr lang="cs-CZ" b="1" dirty="0"/>
              <a:t>vydaných územních plánů nebo úplného znění </a:t>
            </a:r>
            <a:r>
              <a:rPr lang="cs-CZ" dirty="0"/>
              <a:t>této </a:t>
            </a:r>
            <a:r>
              <a:rPr lang="cs-CZ" dirty="0" smtClean="0"/>
              <a:t>dokumentace </a:t>
            </a:r>
            <a:r>
              <a:rPr lang="cs-CZ" dirty="0"/>
              <a:t>(byla-li vydána změna) a </a:t>
            </a:r>
            <a:r>
              <a:rPr lang="cs-CZ" b="1" dirty="0"/>
              <a:t>územních studií</a:t>
            </a:r>
            <a:r>
              <a:rPr lang="cs-CZ" dirty="0"/>
              <a:t> na </a:t>
            </a:r>
            <a:r>
              <a:rPr lang="cs-CZ" dirty="0" smtClean="0"/>
              <a:t>internetu </a:t>
            </a:r>
            <a:br>
              <a:rPr lang="cs-CZ" dirty="0" smtClean="0"/>
            </a:br>
            <a:r>
              <a:rPr lang="cs-CZ" dirty="0" smtClean="0"/>
              <a:t>(1. pol. roku 2018)</a:t>
            </a:r>
          </a:p>
          <a:p>
            <a:pPr lvl="2"/>
            <a:r>
              <a:rPr lang="cs-CZ" dirty="0" smtClean="0"/>
              <a:t>úkol obcí</a:t>
            </a:r>
          </a:p>
          <a:p>
            <a:pPr lvl="2"/>
            <a:r>
              <a:rPr lang="cs-CZ" dirty="0" smtClean="0"/>
              <a:t>dále </a:t>
            </a:r>
            <a:r>
              <a:rPr lang="cs-CZ" dirty="0" smtClean="0"/>
              <a:t>zveřejňování dokumentací na internetu ihned po vydání</a:t>
            </a:r>
          </a:p>
          <a:p>
            <a:pPr lvl="1"/>
            <a:endParaRPr lang="cs-CZ" sz="1050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okud </a:t>
            </a:r>
            <a:r>
              <a:rPr lang="cs-CZ" dirty="0"/>
              <a:t>má územní plán vydanou změnu nebo změny a doposud nebyl vyhotoven právní stav po vydání těchto změn, </a:t>
            </a:r>
            <a:r>
              <a:rPr lang="cs-CZ" dirty="0" smtClean="0"/>
              <a:t>je povinné </a:t>
            </a:r>
            <a:r>
              <a:rPr lang="cs-CZ" b="1" dirty="0"/>
              <a:t>dodatečně dopracovat a zveřejnit úplné znění územního </a:t>
            </a:r>
            <a:r>
              <a:rPr lang="cs-CZ" b="1" dirty="0" smtClean="0"/>
              <a:t>plánu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29. 11 2017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24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části novely stavebního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posun ukončení </a:t>
            </a:r>
            <a:r>
              <a:rPr lang="cs-CZ" dirty="0"/>
              <a:t>platnosti „starých“ územních </a:t>
            </a:r>
            <a:r>
              <a:rPr lang="cs-CZ" dirty="0" smtClean="0"/>
              <a:t>plánů:</a:t>
            </a:r>
          </a:p>
          <a:p>
            <a:pPr lvl="1"/>
            <a:r>
              <a:rPr lang="cs-CZ" dirty="0" smtClean="0"/>
              <a:t>územní </a:t>
            </a:r>
            <a:r>
              <a:rPr lang="cs-CZ" dirty="0"/>
              <a:t>plány sídelních </a:t>
            </a:r>
            <a:r>
              <a:rPr lang="cs-CZ" dirty="0" smtClean="0"/>
              <a:t>útvarů, územní </a:t>
            </a:r>
            <a:r>
              <a:rPr lang="cs-CZ" dirty="0"/>
              <a:t>plány </a:t>
            </a:r>
            <a:r>
              <a:rPr lang="cs-CZ" dirty="0" smtClean="0"/>
              <a:t>zón, </a:t>
            </a:r>
            <a:br>
              <a:rPr lang="cs-CZ" dirty="0" smtClean="0"/>
            </a:br>
            <a:r>
              <a:rPr lang="cs-CZ" dirty="0" smtClean="0"/>
              <a:t>územní </a:t>
            </a:r>
            <a:r>
              <a:rPr lang="cs-CZ" dirty="0"/>
              <a:t>plány obcí a regulační plány schválené před 1. 1. 2007 </a:t>
            </a:r>
          </a:p>
          <a:p>
            <a:pPr marL="0" indent="0">
              <a:buNone/>
            </a:pPr>
            <a:endParaRPr lang="cs-CZ" sz="1000" b="1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budou </a:t>
            </a:r>
            <a:r>
              <a:rPr lang="cs-CZ" b="1" dirty="0"/>
              <a:t>platit do 31. 12. </a:t>
            </a:r>
            <a:r>
              <a:rPr lang="cs-CZ" b="1" dirty="0" smtClean="0"/>
              <a:t>2022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sz="2400" dirty="0" smtClean="0"/>
              <a:t>do </a:t>
            </a:r>
            <a:r>
              <a:rPr lang="cs-CZ" sz="2400" dirty="0"/>
              <a:t>té doby je vhodné „staré“ dokumentace nahradit novými územními </a:t>
            </a:r>
            <a:r>
              <a:rPr lang="cs-CZ" sz="2400" dirty="0" smtClean="0"/>
              <a:t>plány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29. 11. 2017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13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územní </a:t>
            </a:r>
            <a:r>
              <a:rPr lang="cs-CZ" dirty="0"/>
              <a:t>plán nebo jeho vymezená část </a:t>
            </a:r>
            <a:r>
              <a:rPr lang="cs-CZ" dirty="0" smtClean="0"/>
              <a:t>může </a:t>
            </a:r>
            <a:r>
              <a:rPr lang="cs-CZ" dirty="0"/>
              <a:t>obsahovat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prvky </a:t>
            </a:r>
            <a:r>
              <a:rPr lang="cs-CZ" b="1" dirty="0"/>
              <a:t>regulačního </a:t>
            </a:r>
            <a:r>
              <a:rPr lang="cs-CZ" b="1" dirty="0" smtClean="0"/>
              <a:t>plánu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83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územní </a:t>
            </a:r>
            <a:r>
              <a:rPr lang="cs-CZ" dirty="0"/>
              <a:t>plány, </a:t>
            </a:r>
            <a:r>
              <a:rPr lang="cs-CZ" dirty="0" smtClean="0"/>
              <a:t>jejich </a:t>
            </a:r>
            <a:r>
              <a:rPr lang="cs-CZ" dirty="0"/>
              <a:t>změny a úplné znění územních plánů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 </a:t>
            </a:r>
            <a:r>
              <a:rPr lang="cs-CZ" dirty="0"/>
              <a:t>vydání změny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se </a:t>
            </a:r>
            <a:r>
              <a:rPr lang="cs-CZ" dirty="0"/>
              <a:t>vyhotovují nejen ve vytištěné formě (na papír), ale </a:t>
            </a:r>
            <a:r>
              <a:rPr lang="cs-CZ" dirty="0" smtClean="0"/>
              <a:t>také</a:t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cs-CZ" b="1" dirty="0" smtClean="0"/>
              <a:t>v</a:t>
            </a:r>
            <a:r>
              <a:rPr lang="cs-CZ" b="1" dirty="0"/>
              <a:t> elektronické verzi v tzv. strojově čitelném </a:t>
            </a:r>
            <a:r>
              <a:rPr lang="cs-CZ" b="1" dirty="0" smtClean="0"/>
              <a:t>formátu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bude </a:t>
            </a:r>
            <a:r>
              <a:rPr lang="cs-CZ" dirty="0"/>
              <a:t>finančně</a:t>
            </a:r>
            <a:r>
              <a:rPr lang="cs-CZ" b="1" dirty="0"/>
              <a:t> nákladné pořídit změnu</a:t>
            </a:r>
            <a:r>
              <a:rPr lang="cs-CZ" dirty="0"/>
              <a:t> územního plánu,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 </a:t>
            </a:r>
            <a:r>
              <a:rPr lang="cs-CZ" dirty="0"/>
              <a:t>kterého </a:t>
            </a:r>
            <a:r>
              <a:rPr lang="cs-CZ" b="1" dirty="0"/>
              <a:t>není k dispozici elektronická verze ve strojově čitelném </a:t>
            </a:r>
            <a:r>
              <a:rPr lang="cs-CZ" b="1" dirty="0" smtClean="0"/>
              <a:t>formátu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51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územního plánu </a:t>
            </a:r>
            <a:r>
              <a:rPr lang="cs-CZ" b="1" dirty="0"/>
              <a:t>nabývá </a:t>
            </a:r>
            <a:r>
              <a:rPr lang="cs-CZ" b="1" dirty="0" smtClean="0"/>
              <a:t>účinnosti </a:t>
            </a:r>
            <a:r>
              <a:rPr lang="cs-CZ" dirty="0" smtClean="0"/>
              <a:t>poté,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kdy </a:t>
            </a:r>
            <a:r>
              <a:rPr lang="cs-CZ" dirty="0"/>
              <a:t>jsou jak změna územního plánu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tak </a:t>
            </a:r>
            <a:r>
              <a:rPr lang="cs-CZ" b="1" dirty="0" smtClean="0"/>
              <a:t>úplné </a:t>
            </a:r>
            <a:r>
              <a:rPr lang="cs-CZ" b="1" dirty="0"/>
              <a:t>znění </a:t>
            </a:r>
            <a:r>
              <a:rPr lang="cs-CZ" b="1" dirty="0" smtClean="0"/>
              <a:t>územního </a:t>
            </a:r>
            <a:r>
              <a:rPr lang="cs-CZ" b="1" dirty="0"/>
              <a:t>plánu</a:t>
            </a:r>
            <a:r>
              <a:rPr lang="cs-CZ" dirty="0"/>
              <a:t> po této </a:t>
            </a:r>
            <a:r>
              <a:rPr lang="cs-CZ" dirty="0" smtClean="0"/>
              <a:t>změně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doručeny </a:t>
            </a:r>
            <a:r>
              <a:rPr lang="cs-CZ" b="1" dirty="0"/>
              <a:t>veřejnou vyhláškou </a:t>
            </a:r>
            <a:r>
              <a:rPr lang="cs-CZ" dirty="0" smtClean="0"/>
              <a:t>obce </a:t>
            </a:r>
            <a:br>
              <a:rPr lang="cs-CZ" dirty="0" smtClean="0"/>
            </a:br>
            <a:r>
              <a:rPr lang="cs-CZ" dirty="0" smtClean="0"/>
              <a:t>  (</a:t>
            </a:r>
            <a:r>
              <a:rPr lang="cs-CZ" dirty="0"/>
              <a:t>na fyzické i elektronické úřední desce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44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zkrácený </a:t>
            </a:r>
            <a:r>
              <a:rPr lang="cs-CZ" b="1" dirty="0"/>
              <a:t>postup pořizování změny územního </a:t>
            </a:r>
            <a:r>
              <a:rPr lang="cs-CZ" b="1" dirty="0" smtClean="0"/>
              <a:t>plánu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463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části novely stavebního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prodloužení </a:t>
            </a:r>
            <a:r>
              <a:rPr lang="cs-CZ" dirty="0"/>
              <a:t>intervalu pro zpracování celkové aktualizace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územně </a:t>
            </a:r>
            <a:r>
              <a:rPr lang="cs-CZ" dirty="0"/>
              <a:t>analytických podkladů ze dvou let na čtyři </a:t>
            </a:r>
            <a:r>
              <a:rPr lang="cs-CZ" dirty="0" smtClean="0"/>
              <a:t>roky</a:t>
            </a:r>
          </a:p>
          <a:p>
            <a:pPr lvl="0"/>
            <a:endParaRPr lang="cs-CZ" b="1" dirty="0"/>
          </a:p>
          <a:p>
            <a:pPr lvl="0"/>
            <a:r>
              <a:rPr lang="cs-CZ" b="1" dirty="0" smtClean="0"/>
              <a:t>větší </a:t>
            </a:r>
            <a:r>
              <a:rPr lang="cs-CZ" b="1" dirty="0"/>
              <a:t>důraz </a:t>
            </a:r>
            <a:r>
              <a:rPr lang="cs-CZ" b="1" dirty="0" smtClean="0"/>
              <a:t>na </a:t>
            </a:r>
            <a:r>
              <a:rPr lang="cs-CZ" b="1" dirty="0"/>
              <a:t>průběžnou aktualizaci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územně </a:t>
            </a:r>
            <a:r>
              <a:rPr lang="cs-CZ" b="1" dirty="0"/>
              <a:t>analytických </a:t>
            </a:r>
            <a:r>
              <a:rPr lang="cs-CZ" b="1" dirty="0" smtClean="0"/>
              <a:t>podkladů!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data </a:t>
            </a:r>
            <a:r>
              <a:rPr lang="cs-CZ" b="1" dirty="0"/>
              <a:t>budou využívána</a:t>
            </a:r>
            <a:r>
              <a:rPr lang="cs-CZ" dirty="0"/>
              <a:t> nejen pro obor územního plánování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technické mapy obcí,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ale </a:t>
            </a:r>
            <a:r>
              <a:rPr lang="cs-CZ" dirty="0"/>
              <a:t>pro jakoukoliv instituci </a:t>
            </a:r>
            <a:r>
              <a:rPr lang="cs-CZ" b="1" dirty="0" smtClean="0"/>
              <a:t>v</a:t>
            </a:r>
            <a:r>
              <a:rPr lang="cs-CZ" b="1" dirty="0"/>
              <a:t> rámci </a:t>
            </a:r>
            <a:r>
              <a:rPr lang="cs-CZ" b="1" dirty="0" smtClean="0"/>
              <a:t>veřejné správy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29. 11. 2017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905-3259-4789-9C6A-A43789DD0A1A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48045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C7D23AF8DF81448024357292BB4DD5" ma:contentTypeVersion="2" ma:contentTypeDescription="Vytvoří nový dokument" ma:contentTypeScope="" ma:versionID="c7593dc4bc9daa9534c7a893beeb5e88">
  <xsd:schema xmlns:xsd="http://www.w3.org/2001/XMLSchema" xmlns:xs="http://www.w3.org/2001/XMLSchema" xmlns:p="http://schemas.microsoft.com/office/2006/metadata/properties" xmlns:ns1="http://schemas.microsoft.com/sharepoint/v3" xmlns:ns2="bfb4d306-5cc9-4a53-a3d2-6186fd549de6" targetNamespace="http://schemas.microsoft.com/office/2006/metadata/properties" ma:root="true" ma:fieldsID="9596435d94b6403b23d35d26554fb75a" ns1:_="" ns2:_="">
    <xsd:import namespace="http://schemas.microsoft.com/sharepoint/v3"/>
    <xsd:import namespace="bfb4d306-5cc9-4a53-a3d2-6186fd549de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Datum ukončení plánování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4d306-5cc9-4a53-a3d2-6186fd549de6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0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bfb4d306-5cc9-4a53-a3d2-6186fd549de6" xsi:nil="true"/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8D31E82-C5F1-4340-A415-0316E672FFAE}"/>
</file>

<file path=customXml/itemProps2.xml><?xml version="1.0" encoding="utf-8"?>
<ds:datastoreItem xmlns:ds="http://schemas.openxmlformats.org/officeDocument/2006/customXml" ds:itemID="{9B125080-F6DB-44C0-BE2B-F2CB38896F69}"/>
</file>

<file path=customXml/itemProps3.xml><?xml version="1.0" encoding="utf-8"?>
<ds:datastoreItem xmlns:ds="http://schemas.openxmlformats.org/officeDocument/2006/customXml" ds:itemID="{3268EEFB-7CF2-4BEB-957E-81B8C8E6F4CC}"/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314</Words>
  <Application>Microsoft Office PowerPoint</Application>
  <PresentationFormat>Širokoúhlá obrazovka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Schoolbook</vt:lpstr>
      <vt:lpstr>1_Motiv Office</vt:lpstr>
      <vt:lpstr>Setkání se starosty obcí Karlovarského kraje  Téma:  Novela stavebního zákona v oblasti územního plánování  s účinností od 1. 1. 2018               VÝBĚR ZÁKLADNÍCH INFORMACÍ novela č. 225/2017 Sb. zákona č. 183/2006 Sb.</vt:lpstr>
      <vt:lpstr>Novela stavebního zákona  – část územní plánování (bez územního rozhodování)</vt:lpstr>
      <vt:lpstr>Vybrané části novely stavebního zákona</vt:lpstr>
      <vt:lpstr>Vybrané části novely stavebního zákona</vt:lpstr>
      <vt:lpstr>Vybrané části novely stavebního zákona</vt:lpstr>
      <vt:lpstr>Vybrané části novely stavebního zákona</vt:lpstr>
      <vt:lpstr>Vybrané části novely stavebního zákona</vt:lpstr>
      <vt:lpstr>Vybrané části novely stavebního zákona</vt:lpstr>
      <vt:lpstr>Vybrané části novely stavebního zákona</vt:lpstr>
      <vt:lpstr>Vybrané části novely stavebního zákona</vt:lpstr>
      <vt:lpstr>Vybrané části novely stavebního zákona</vt:lpstr>
      <vt:lpstr>Vybrané části novely stavebního zákona</vt:lpstr>
      <vt:lpstr>Vybrané části novely soudního řádu správního</vt:lpstr>
      <vt:lpstr>dotace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Kaválková Jana</dc:creator>
  <cp:lastModifiedBy>Kaválková Jana</cp:lastModifiedBy>
  <cp:revision>49</cp:revision>
  <cp:lastPrinted>2017-11-28T07:06:42Z</cp:lastPrinted>
  <dcterms:created xsi:type="dcterms:W3CDTF">2017-11-23T08:39:57Z</dcterms:created>
  <dcterms:modified xsi:type="dcterms:W3CDTF">2017-11-29T13:38:02Z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0x010100CBC7D23AF8DF81448024357292BB4DD5</vt:lpwstr>
  </property>
</Properties>
</file>