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37"/>
  </p:notesMasterIdLst>
  <p:handoutMasterIdLst>
    <p:handoutMasterId r:id="rId38"/>
  </p:handoutMasterIdLst>
  <p:sldIdLst>
    <p:sldId id="682" r:id="rId2"/>
    <p:sldId id="641" r:id="rId3"/>
    <p:sldId id="674" r:id="rId4"/>
    <p:sldId id="621" r:id="rId5"/>
    <p:sldId id="643" r:id="rId6"/>
    <p:sldId id="677" r:id="rId7"/>
    <p:sldId id="645" r:id="rId8"/>
    <p:sldId id="647" r:id="rId9"/>
    <p:sldId id="656" r:id="rId10"/>
    <p:sldId id="657" r:id="rId11"/>
    <p:sldId id="658" r:id="rId12"/>
    <p:sldId id="660" r:id="rId13"/>
    <p:sldId id="659" r:id="rId14"/>
    <p:sldId id="661" r:id="rId15"/>
    <p:sldId id="675" r:id="rId16"/>
    <p:sldId id="648" r:id="rId17"/>
    <p:sldId id="624" r:id="rId18"/>
    <p:sldId id="626" r:id="rId19"/>
    <p:sldId id="662" r:id="rId20"/>
    <p:sldId id="663" r:id="rId21"/>
    <p:sldId id="665" r:id="rId22"/>
    <p:sldId id="679" r:id="rId23"/>
    <p:sldId id="666" r:id="rId24"/>
    <p:sldId id="680" r:id="rId25"/>
    <p:sldId id="681" r:id="rId26"/>
    <p:sldId id="667" r:id="rId27"/>
    <p:sldId id="668" r:id="rId28"/>
    <p:sldId id="651" r:id="rId29"/>
    <p:sldId id="653" r:id="rId30"/>
    <p:sldId id="654" r:id="rId31"/>
    <p:sldId id="669" r:id="rId32"/>
    <p:sldId id="673" r:id="rId33"/>
    <p:sldId id="670" r:id="rId34"/>
    <p:sldId id="655" r:id="rId35"/>
    <p:sldId id="678" r:id="rId3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řibáň Jan" initials="PJ" lastIdx="1" clrIdx="0">
    <p:extLst>
      <p:ext uri="{19B8F6BF-5375-455C-9EA6-DF929625EA0E}">
        <p15:presenceInfo xmlns:p15="http://schemas.microsoft.com/office/powerpoint/2012/main" userId="S-1-5-21-1872906248-1836515400-617630493-62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D4D4D"/>
    <a:srgbClr val="33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83" d="100"/>
          <a:sy n="83" d="100"/>
        </p:scale>
        <p:origin x="1411" y="6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634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634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069AA7-7586-4BC3-BBEA-A712D6E40F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B58EA-710C-46DF-9FF0-378C488065E6}" type="datetimeFigureOut">
              <a:rPr lang="cs-CZ" smtClean="0"/>
              <a:pPr/>
              <a:t>15.07.2022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4879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167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7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D595-41E7-4369-9C1B-918D350BF8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384D4-6C23-48F8-87EA-6B2C8A06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068974" cy="1325563"/>
          </a:xfrm>
        </p:spPr>
        <p:txBody>
          <a:bodyPr/>
          <a:lstStyle>
            <a:lvl1pPr>
              <a:defRPr cap="small" baseline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F2F447-7429-4253-847F-66ECD0B12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8A645-DF94-4B24-84F9-376CA350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5. 1. 2022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6C7E6D-4642-4F68-89C7-DC6BB432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FF40FC-0211-40A2-834E-3BF50AAE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4ABAE3-56FF-436C-81D5-2781A4687A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C95369E-32CA-42BF-A6A9-975A06D9BE5C}"/>
              </a:ext>
            </a:extLst>
          </p:cNvPr>
          <p:cNvSpPr/>
          <p:nvPr userDrawn="1"/>
        </p:nvSpPr>
        <p:spPr>
          <a:xfrm>
            <a:off x="0" y="6721476"/>
            <a:ext cx="9144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6204948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15EF97-7185-4608-A422-FB7794FAF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18B553-187F-4EE7-9D2C-2CC5453E9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63B997-8FA4-4429-9199-496CB8F2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00ABDB-BF76-4EB4-9DE3-1A8BF1B6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DD04C-E2D7-4360-B229-FBE4964B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49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DF51B-D342-4289-82CC-128604CC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AB550-134A-4E37-8E30-EDC4EDE28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C47E0B-2075-454E-8A93-6FFAC6BA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120C3D-4A06-4D0B-AB57-8BBBF0E0AF84}" type="datetimeFigureOut">
              <a:rPr lang="cs-CZ" smtClean="0"/>
              <a:pPr/>
              <a:t>15.07.2022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4D7109-F06A-4D03-A88D-FD257F8A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3DD79-A9AF-49C2-9859-3B3A78A6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E727C-E27F-4158-931F-2B5D89529EE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BE92647-9B19-47C1-AC66-2A3B5435A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529117"/>
            <a:ext cx="1356214" cy="82136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4704293-3023-47BE-BA62-4E76687DA0BE}"/>
              </a:ext>
            </a:extLst>
          </p:cNvPr>
          <p:cNvSpPr/>
          <p:nvPr userDrawn="1"/>
        </p:nvSpPr>
        <p:spPr>
          <a:xfrm>
            <a:off x="0" y="6721476"/>
            <a:ext cx="9144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115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D6390-1764-46F0-93A9-F97CCD48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FEEF3B-E65D-488E-A14B-F0F91D28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5. 1. 2022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2F30D-B9A3-421A-AD39-7DC05DAB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A67469-136A-4E11-BBFD-074A3995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4ABAE3-56FF-436C-81D5-2781A4687A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492918F-F2AC-4486-96D0-1FFF4B35C456}"/>
              </a:ext>
            </a:extLst>
          </p:cNvPr>
          <p:cNvSpPr/>
          <p:nvPr userDrawn="1"/>
        </p:nvSpPr>
        <p:spPr>
          <a:xfrm>
            <a:off x="0" y="6721476"/>
            <a:ext cx="9144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2A137061-5A75-4E8C-BE6D-98BB0675C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4374" y="5048729"/>
            <a:ext cx="1356214" cy="8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549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7CFC8-3561-49B6-AC61-4C117DCD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531C90-2084-48F2-95EC-7022D5D32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EF2EB37-460B-45DB-AFFB-E8092E3F8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EDB0E0-7325-4273-BD0C-FC188DB3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D0CBA1-01AF-4396-BD95-C32CE09B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78FFEE-B44D-47DA-A9CF-559F5D8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8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A7F49-8836-4674-AF61-0963C70F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5D4ABE-BBC7-4871-BA75-A9A02529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785536-B557-40AB-A0A8-5B34184E7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D4D22CA-09E8-4779-A2F6-8B599FBA7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3480AFF-8B10-48BF-9F34-64949D8DB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7F2D05-025B-482D-AD8D-88803D07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16138E-7332-4418-B8A2-D4D59B10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B99DD0-11C7-4317-A6CD-130080DE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37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93268-82EA-412A-974B-7CD04C1F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C9B631-2EB8-4DAB-B4EA-1ABF6D68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718FA0-9851-4586-A89A-C8932851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6327C0-7258-4D58-B229-4CC39CEB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92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AF43A1-4C2A-4268-9391-1B772D37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412016-4F82-47F6-A3D4-60E6AC30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62B538-5A5C-4F87-A21D-75F62E96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26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2F201-3C6B-44A2-8A39-4AEC9BFD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8EF82-554B-4591-A002-46B6F4FB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88B098-317A-4A06-B0F1-DD43C79A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35E8E4-4205-413F-9DF6-939D2CCC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0EB586-D56D-4CAC-9AF7-ADEE34CE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447AA7-0BB0-4504-B0C7-D8D6E7A0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29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EDA98-3911-4527-A510-1B735B88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CE3B63-2462-4F45-A518-2441E8EFE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872B1B0-2D7F-47FB-AD67-41AF63A55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C7258A-4891-45FA-8DBC-13FD57C7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718776-5DE4-4D6D-89E3-4ADF5218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DE1D7-49E0-4ADA-BF03-8026C9D3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05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0D4B5-57AE-439E-A207-2FAD2B9A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299FD2-8BF8-47A9-8C1F-C1F77F3F6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12949E-5C91-4C45-9BE6-A3F89A18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941B2-D0C0-478A-8E56-6A0B0A27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45231-B470-43E1-82E4-766F8286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2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2935FE0-853B-4DCF-BBF1-D3A98163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08FDD0-3211-4B90-8ABC-0ED5D502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4D47BC-12F7-4A7C-9A19-2CBA9E433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70127-E519-4439-9214-B4EA32BDF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517DE0-46C2-4EE9-A33F-8408F6FA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26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brtkova@kr-karlovarsky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amila.vostova@kr-karlovarsky.cz" TargetMode="External"/><Relationship Id="rId4" Type="http://schemas.openxmlformats.org/officeDocument/2006/relationships/hyperlink" Target="mailto:petra.banzetova@kr-karlovarsky.cz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Petra.Banzetova@kr-karlovarsky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4630B-80DE-47B1-BE44-9ABDE9DA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95" y="2859394"/>
            <a:ext cx="8093735" cy="12098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300" b="1" dirty="0" smtClean="0">
                <a:solidFill>
                  <a:srgbClr val="312783"/>
                </a:solidFill>
              </a:rPr>
              <a:t>Programy přeshraniční spolupráce </a:t>
            </a:r>
            <a:br>
              <a:rPr lang="cs-CZ" sz="3300" b="1" dirty="0" smtClean="0">
                <a:solidFill>
                  <a:srgbClr val="312783"/>
                </a:solidFill>
              </a:rPr>
            </a:br>
            <a:r>
              <a:rPr lang="cs-CZ" sz="3300" b="1" dirty="0" smtClean="0">
                <a:solidFill>
                  <a:srgbClr val="312783"/>
                </a:solidFill>
              </a:rPr>
              <a:t>2021 - 2027</a:t>
            </a:r>
            <a:br>
              <a:rPr lang="cs-CZ" sz="3300" b="1" dirty="0" smtClean="0">
                <a:solidFill>
                  <a:srgbClr val="312783"/>
                </a:solidFill>
              </a:rPr>
            </a:br>
            <a:endParaRPr lang="cs-CZ" sz="3300" b="1" dirty="0">
              <a:solidFill>
                <a:srgbClr val="312783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D06E21-22DA-46B6-9C4D-2DAA40B63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5173446"/>
            <a:ext cx="2678502" cy="35833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500" b="1" dirty="0" smtClean="0">
                <a:solidFill>
                  <a:srgbClr val="312783"/>
                </a:solidFill>
              </a:rPr>
              <a:t>7/2022</a:t>
            </a:r>
            <a:endParaRPr lang="cs-CZ" sz="1500" b="1" dirty="0">
              <a:solidFill>
                <a:srgbClr val="312783"/>
              </a:solidFill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1B882D1-A07D-4DF2-AD65-E4E8306857C7}"/>
              </a:ext>
            </a:extLst>
          </p:cNvPr>
          <p:cNvSpPr txBox="1">
            <a:spLocks/>
          </p:cNvSpPr>
          <p:nvPr/>
        </p:nvSpPr>
        <p:spPr>
          <a:xfrm>
            <a:off x="5285836" y="5049689"/>
            <a:ext cx="3344894" cy="4820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5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Petra Banzetová</a:t>
            </a:r>
            <a:endParaRPr lang="cs-CZ" sz="15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2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</a:t>
            </a:r>
            <a:r>
              <a:rPr lang="cs-CZ" sz="12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přeshraničních projektů</a:t>
            </a:r>
            <a:endParaRPr lang="cs-CZ" sz="12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6701400-D0C1-428F-9F06-75BD502F02E0}"/>
              </a:ext>
            </a:extLst>
          </p:cNvPr>
          <p:cNvSpPr txBox="1">
            <a:spLocks/>
          </p:cNvSpPr>
          <p:nvPr/>
        </p:nvSpPr>
        <p:spPr>
          <a:xfrm>
            <a:off x="323528" y="4069250"/>
            <a:ext cx="8093735" cy="35833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sz="15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5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95" y="59688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578"/>
            <a:ext cx="7886700" cy="4733385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207"/>
            <a:ext cx="3029975" cy="9754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8649" y="1595335"/>
            <a:ext cx="76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prostředí a přizpůsobení se změně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klimatu I.</a:t>
            </a:r>
            <a:endParaRPr lang="cs-CZ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8649" y="2116424"/>
            <a:ext cx="78813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Prevence, zmírňování a řízení environmentálních rizik způsobených změnou klimatu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Koncepce a strategie k prevenci přírodních rizik a adaptaci na změnu klimatu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Spolupráce při zvládání přírodních katastrof (např. povodně, bouře, sucha atd.)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Společná řešení environmentálních opatření v zemědělství a lesnictví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Prevence rizik v oblastech zasažených těžbou nerostných surovin a předcházení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geogenním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přírodním rizikům</a:t>
            </a:r>
          </a:p>
          <a:p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Prohloubení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spolupráce v požární ochraně, zdravotnické záchranné službě a civilní ochraně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Budování a rozvoj přeshraničního řízení zdrojů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Vývoj společných informačních systémů, poplachových plánů a operační dokumentace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Společná cvičení a jazyková příprava, práce s mládeží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Inovativní modelové a pilotní projekty (v rámci tohoto cíle možná podpora speciálního vybavení)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578"/>
            <a:ext cx="7886700" cy="4733385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207"/>
            <a:ext cx="3029975" cy="9754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8649" y="1595335"/>
            <a:ext cx="76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prostředí a přizpůsobení se změně klimatu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endParaRPr lang="cs-CZ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8649" y="2116424"/>
            <a:ext cx="788131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Zachování a obnova biodiverzity, rozvoj zelené infrastruktury a potlačování invazních druhů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Společné plánování a přeshraniční management v oblasti ochrany přírody a životního prostředí, péče o krajinu, ochrana půdy a lesů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Přeshraniční ochrana ohrožených druhů (NATURA 2000)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Spolupráce při zřizování chráněných území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Opatření na zachování druhové rozmanitosti</a:t>
            </a:r>
          </a:p>
        </p:txBody>
      </p:sp>
    </p:spTree>
    <p:extLst>
      <p:ext uri="{BB962C8B-B14F-4D97-AF65-F5344CB8AC3E}">
        <p14:creationId xmlns:p14="http://schemas.microsoft.com/office/powerpoint/2010/main" val="1763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578"/>
            <a:ext cx="7886700" cy="4733385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12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207"/>
            <a:ext cx="3029975" cy="9754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8649" y="1595335"/>
            <a:ext cx="76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endParaRPr lang="cs-CZ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8649" y="2116424"/>
            <a:ext cx="80478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Tvorba společných výukových a učebních materiálů, využívání digitálních učebních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platforem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Tvorba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přeshraničního duálního odborného vzdělávání a přípravy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Jazykové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environmentální vzdělávání, zdravotní výchova, digitální kompetence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technické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vzdělávání, posilování regionální identity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Výměny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žáků a stáže pro pedagogické pracovníky, hospitace a odborné praxe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Tvorba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společných akademických nabídek a společných studijních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Budování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rozšiřování akademických kooperačních sítí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Mimoškolní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aktivity a nabídky zájmového vzdělávání pro děti a mládež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specifické oblasti vzdělávání (např. spolupráce sportovních klubů, DDM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pracovních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sdružení a kulturních skupin,…)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mezikulturních kompetencí a jazykové vybavenosti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upevňování partnerství předškolních a školních zařízení</a:t>
            </a:r>
          </a:p>
        </p:txBody>
      </p:sp>
    </p:spTree>
    <p:extLst>
      <p:ext uri="{BB962C8B-B14F-4D97-AF65-F5344CB8AC3E}">
        <p14:creationId xmlns:p14="http://schemas.microsoft.com/office/powerpoint/2010/main" val="18426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578"/>
            <a:ext cx="7886700" cy="4733385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207"/>
            <a:ext cx="3029975" cy="9754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8649" y="1595335"/>
            <a:ext cx="76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cestovní ruch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8649" y="2116424"/>
            <a:ext cx="78813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turistické infrastruktury (vč. bezbariérového přístupu)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Společné vytváření inovativních forem nabídek mobility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Tvorba společných strategií a komunikačních platforem pro výměnu zkušeností a přenos know-how v cestovním ruchu 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Společný vývoj produktů a společná marketingová opatření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Zachování a revitalizace společného kulturního dědictví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Propagace průmyslového kulturního dědictví (hornická kultura, sklářský, textilní průmysl apod.)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Konference, akce a pilotní projekty podporující kulturní vzdělávání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Společné strategie a komunikační platformy pro výměnu zkušeností a přenos know-how v cestovním ruchu</a:t>
            </a:r>
          </a:p>
        </p:txBody>
      </p:sp>
    </p:spTree>
    <p:extLst>
      <p:ext uri="{BB962C8B-B14F-4D97-AF65-F5344CB8AC3E}">
        <p14:creationId xmlns:p14="http://schemas.microsoft.com/office/powerpoint/2010/main" val="32601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578"/>
            <a:ext cx="7886700" cy="4733385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207"/>
            <a:ext cx="3029975" cy="9754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8649" y="1595335"/>
            <a:ext cx="76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a vytváření důvěry</a:t>
            </a:r>
            <a:endParaRPr lang="cs-CZ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8649" y="2116424"/>
            <a:ext cx="8119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odstraňování přeshraničních administrativních překážek (např.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uznávání odborných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kvalifikací)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Posílení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spolupráce mezi městy a obcemi a rozvoj a posílení spolupráce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orgánů veřejné správy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 cílem vyhovět požadavkům kladeným na otevřenou a moderní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elektronickou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veřejnou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správu)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Zlepšení přeshraniční komunikace včetně jazykového vzdělávání (např. výměny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informací 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zkušeností, pracovní skupiny)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Tvorba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společných standardů pro přeshraniční spolupráci (např. databáze,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statistické údaje, postupy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přeshraničních územních strategií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tzv.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projektů v rámci Fondu malých projektů</a:t>
            </a:r>
          </a:p>
        </p:txBody>
      </p:sp>
    </p:spTree>
    <p:extLst>
      <p:ext uri="{BB962C8B-B14F-4D97-AF65-F5344CB8AC3E}">
        <p14:creationId xmlns:p14="http://schemas.microsoft.com/office/powerpoint/2010/main" val="6052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smtClean="0"/>
              <a:t>TEMATICKÉ ZAMĚŘENÍ</a:t>
            </a:r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smtClean="0"/>
              <a:t>BAVORSKO </a:t>
            </a:r>
            <a:r>
              <a:rPr lang="cs-CZ" sz="3200" b="1" dirty="0"/>
              <a:t>– </a:t>
            </a:r>
            <a:r>
              <a:rPr lang="cs-CZ" sz="3200" b="1" dirty="0" smtClean="0"/>
              <a:t>ČESKO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973" y="446674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578"/>
            <a:ext cx="7886700" cy="4733385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marL="0" defTabSz="914400"/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16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41214" y="15586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Výzkum a přenos znalostí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35964" y="2332690"/>
            <a:ext cx="626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Přizpůsobení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změně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klimatu a ochrana životního prostředí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51852" y="3339458"/>
            <a:ext cx="628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35964" y="4353600"/>
            <a:ext cx="624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Kultura a udržitelný cestovní ruch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" y="-28666"/>
            <a:ext cx="6382205" cy="1428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1" y="1278187"/>
            <a:ext cx="929372" cy="9301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8" y="2140607"/>
            <a:ext cx="935017" cy="93580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5" y="3120384"/>
            <a:ext cx="935520" cy="936311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6" y="4045345"/>
            <a:ext cx="1051962" cy="105285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0" y="5042314"/>
            <a:ext cx="1057478" cy="1058372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1778782" y="536774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Lepší správa spolupráce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301" y="460254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ea typeface="+mj-ea"/>
              </a:rPr>
              <a:t>Výzkum </a:t>
            </a:r>
            <a:r>
              <a:rPr lang="cs-CZ" sz="1800" b="1" dirty="0">
                <a:ea typeface="+mj-ea"/>
              </a:rPr>
              <a:t>a přenos znalostí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333399"/>
                </a:solidFill>
                <a:cs typeface="Calibri" panose="020F0502020204030204" pitchFamily="34" charset="0"/>
              </a:rPr>
              <a:t>Specifický cíl </a:t>
            </a:r>
            <a:r>
              <a:rPr lang="de-DE" sz="1600" b="1" dirty="0">
                <a:solidFill>
                  <a:srgbClr val="333399"/>
                </a:solidFill>
                <a:cs typeface="Calibri" panose="020F0502020204030204" pitchFamily="34" charset="0"/>
              </a:rPr>
              <a:t>1</a:t>
            </a:r>
            <a:r>
              <a:rPr lang="cs-CZ" sz="1600" b="1" dirty="0">
                <a:solidFill>
                  <a:srgbClr val="333399"/>
                </a:solidFill>
                <a:cs typeface="Calibri" panose="020F0502020204030204" pitchFamily="34" charset="0"/>
              </a:rPr>
              <a:t>.1</a:t>
            </a:r>
            <a:r>
              <a:rPr lang="de-DE" sz="1600" b="1" dirty="0">
                <a:solidFill>
                  <a:srgbClr val="333399"/>
                </a:solidFill>
                <a:cs typeface="Calibri" panose="020F0502020204030204" pitchFamily="34" charset="0"/>
              </a:rPr>
              <a:t>: </a:t>
            </a:r>
            <a:r>
              <a:rPr lang="cs-CZ" sz="1600" b="1" dirty="0">
                <a:solidFill>
                  <a:srgbClr val="333399"/>
                </a:solidFill>
                <a:cs typeface="Calibri" panose="020F0502020204030204" pitchFamily="34" charset="0"/>
              </a:rPr>
              <a:t>Rozvoj a posílení výzkumných a inovačních kapacit a zavádění pokročilých technologií</a:t>
            </a:r>
          </a:p>
          <a:p>
            <a:pPr marL="0" indent="0" algn="just">
              <a:buNone/>
            </a:pPr>
            <a:endParaRPr lang="cs-CZ" sz="1400" u="sng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 aktivity 1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podpora rozvoje a posilování společných výzkumných kapacit znalostních a výzkumných institucí v oblasti aplikovaného výzkumu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rozvoj společných kapacit pro transfer praktických výsledků výzkumu do struktur regionálního hospodářství</a:t>
            </a:r>
          </a:p>
          <a:p>
            <a:pPr marL="0" indent="0" defTabSz="914400">
              <a:buNone/>
            </a:pPr>
            <a:r>
              <a:rPr lang="cs-CZ" sz="1600" dirty="0">
                <a:solidFill>
                  <a:schemeClr val="tx1"/>
                </a:solidFill>
              </a:rPr>
              <a:t>= přeshraniční výzkumné záměry na aplikovaný přeshraniční výzkum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</a:t>
            </a:r>
          </a:p>
          <a:p>
            <a:pPr marL="0" indent="0" algn="just">
              <a:buNone/>
            </a:pP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2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posílení  inovačního prostředí prostřednictvím podpory přeshraničních inovačních sítí a zprostředkovatelů v oblasti transferu znalostí, zlepšení viditelnosti a rozvoje kapacit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přeshraniční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spolupráce zprostředkovatelů (podnikatelské inkubátory, technologická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centra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	vědecké parky, komory, územní samospráva)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17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" y="-28666"/>
            <a:ext cx="6382205" cy="14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2"/>
            <a:ext cx="7892352" cy="512029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7200" b="1" dirty="0" smtClean="0">
                <a:ea typeface="+mj-ea"/>
              </a:rPr>
              <a:t>Přizpůsobení </a:t>
            </a:r>
            <a:r>
              <a:rPr lang="cs-CZ" sz="7200" b="1" dirty="0">
                <a:ea typeface="+mj-ea"/>
              </a:rPr>
              <a:t>se změně klimatu a ochrana ŽP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6400" b="1" dirty="0">
                <a:solidFill>
                  <a:srgbClr val="333399"/>
                </a:solidFill>
              </a:rPr>
              <a:t>Specifický cíl 2.4: Podpora přizpůsobení se změně klimatu, prevence rizika katastrof </a:t>
            </a:r>
            <a:r>
              <a:rPr lang="cs-CZ" sz="6400" b="1" dirty="0" smtClean="0">
                <a:solidFill>
                  <a:srgbClr val="333399"/>
                </a:solidFill>
              </a:rPr>
              <a:t>a </a:t>
            </a:r>
            <a:r>
              <a:rPr lang="cs-CZ" sz="6400" b="1" dirty="0">
                <a:solidFill>
                  <a:srgbClr val="333399"/>
                </a:solidFill>
              </a:rPr>
              <a:t>odolnosti vůči nim, s přihlédnutím k ekosystémovým přístupům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6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6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1</a:t>
            </a:r>
          </a:p>
          <a:p>
            <a:pPr marL="285750" indent="-285750" defTabSz="9144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chemeClr val="tx1"/>
                </a:solidFill>
              </a:rPr>
              <a:t>adaptace přeshraničních ekosystémů (suchozemských i vodních) v chráněných oblastech a v kulturní krajině na změněné klimatické podmínky (např. rekonstrukce lesa na smíšené lesy, přizpůsobení forem a metod pěstování v lesním hospodářství a zemědělství nebo revitalizace rašelinišť)</a:t>
            </a:r>
          </a:p>
          <a:p>
            <a:pPr marL="285750" indent="-285750" defTabSz="9144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chemeClr val="tx1"/>
                </a:solidFill>
              </a:rPr>
              <a:t>opatření ke koordinaci a zpracování společného managementu vody za účelem reakce na sucho a přívalové srážky</a:t>
            </a:r>
          </a:p>
          <a:p>
            <a:pPr marL="285750" indent="-285750" defTabSz="9144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chemeClr val="tx1"/>
                </a:solidFill>
              </a:rPr>
              <a:t>rozvoj společných kapacit pro transfer praktických výsledků výzkumu do struktur regionálního hospodářství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6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6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2</a:t>
            </a:r>
          </a:p>
          <a:p>
            <a:pPr marL="285750" indent="-285750" defTabSz="9144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chemeClr val="tx1"/>
                </a:solidFill>
              </a:rPr>
              <a:t>vytváření a realizace společných opatření v oblasti zvládání přírodních katastrof způsobených změnami klimatu (přívalové srážky, povodně, lesní požáry atd.)</a:t>
            </a:r>
          </a:p>
          <a:p>
            <a:pPr marL="285750" indent="-285750" defTabSz="9144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chemeClr val="tx1"/>
                </a:solidFill>
              </a:rPr>
              <a:t>vypracování společných systémů včasného varování a spolupráce složek integrovaného záchranného systému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18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3"/>
            <a:ext cx="7759773" cy="46162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333399"/>
                </a:solidFill>
              </a:rPr>
              <a:t>Specifický cíl 2.7: Posilování ochrany a zachování přírody, biologické rozmanitosti a zelené infrastruktury, a to i v městských oblastech, </a:t>
            </a:r>
            <a:br>
              <a:rPr lang="cs-CZ" sz="1600" b="1" dirty="0">
                <a:solidFill>
                  <a:srgbClr val="333399"/>
                </a:solidFill>
              </a:rPr>
            </a:br>
            <a:r>
              <a:rPr lang="cs-CZ" sz="1600" b="1" dirty="0">
                <a:solidFill>
                  <a:srgbClr val="333399"/>
                </a:solidFill>
              </a:rPr>
              <a:t>a omezování všech forem znečištění</a:t>
            </a:r>
          </a:p>
          <a:p>
            <a:pPr marL="0" indent="0" algn="just">
              <a:buNone/>
            </a:pPr>
            <a:endParaRPr lang="cs-CZ" sz="16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strategické kooperace v oblasti ochrany přírody a krajiny zaměřené například na přeshraniční management chráněných území, mokřadů apod. (např. slaďování přístupů k ochraně a managementu, vytváření společných plánů péče o chráněná území, mokřady)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spolupráce mezi zemědělstvím, lesním a vodním hospodářstvím a aktéry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z oblasti ochrany přírody za účelem vytváření udržitelných přístupů</a:t>
            </a:r>
          </a:p>
          <a:p>
            <a:pPr marL="0" indent="0" algn="just">
              <a:buNone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 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ochrana a zhodnocení zelené infrastruktury za účelem zlepšení ekosystémových služeb a propojování biotopů (včetně zahrnutí ploch, které leží mimo existující chráněná území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19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900" b="1" dirty="0" smtClean="0">
              <a:ea typeface="+mj-ea"/>
            </a:endParaRPr>
          </a:p>
          <a:p>
            <a:pPr marL="0" indent="0" algn="ctr">
              <a:buNone/>
            </a:pPr>
            <a:endParaRPr lang="cs-CZ" sz="2900" b="1" dirty="0" smtClean="0">
              <a:ea typeface="+mj-ea"/>
            </a:endParaRPr>
          </a:p>
          <a:p>
            <a:pPr marL="0" indent="0" algn="ctr">
              <a:buNone/>
            </a:pPr>
            <a:endParaRPr lang="cs-CZ" sz="2900" b="1" dirty="0">
              <a:ea typeface="+mj-ea"/>
            </a:endParaRPr>
          </a:p>
          <a:p>
            <a:pPr marL="0" indent="0" algn="ctr">
              <a:buNone/>
            </a:pPr>
            <a:r>
              <a:rPr lang="cs-CZ" sz="3200" b="1" dirty="0" smtClean="0">
                <a:ea typeface="+mj-ea"/>
              </a:rPr>
              <a:t>ZÁKLADNÍ INFORMACE</a:t>
            </a:r>
          </a:p>
          <a:p>
            <a:pPr marL="0" indent="0">
              <a:buNone/>
            </a:pPr>
            <a:endParaRPr lang="cs-CZ" sz="2000" b="1" u="sng" dirty="0" smtClean="0">
              <a:ea typeface="+mj-ea"/>
            </a:endParaRPr>
          </a:p>
          <a:p>
            <a:pPr marL="0" indent="0" algn="ctr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3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3"/>
            <a:ext cx="7759773" cy="46162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  <a:p>
            <a:pPr marL="0" indent="0" algn="just">
              <a:buNone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přeshraniční ochrana druhů (flóry a fauny) formou koordinovaných koncepcí ochrany druhů a jejich realizací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přeshraniční monitoring a management divoce žijících živočichů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adaptační opatření s cílem zvýšit akceptaci „konfliktních druhů“ obyvatelstvem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opatření k potlačení invazivních druhů (flóry a fauny)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20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2"/>
            <a:ext cx="7892352" cy="51202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 smtClean="0">
                <a:ea typeface="+mj-ea"/>
              </a:rPr>
              <a:t>Vzdělávání</a:t>
            </a:r>
            <a:endParaRPr lang="cs-CZ" sz="1800" b="1" dirty="0">
              <a:ea typeface="+mj-ea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333399"/>
                </a:solidFill>
              </a:rPr>
              <a:t>Specifický cíl 4.2: Zlepšení rovného přístupu k inkluzivním a kvalitním službám v oblasti vzdělávání, odborné přípravy a celoživotního učení...</a:t>
            </a:r>
          </a:p>
          <a:p>
            <a:pPr marL="0" indent="0" algn="just">
              <a:buNone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 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chemeClr val="tx1"/>
                </a:solidFill>
              </a:rPr>
              <a:t>zlepšení</a:t>
            </a:r>
            <a:r>
              <a:rPr lang="cs-CZ" sz="1600" dirty="0">
                <a:solidFill>
                  <a:schemeClr val="tx1"/>
                </a:solidFill>
              </a:rPr>
              <a:t>, rozšiřování a propojování společných nabídek formálního i neformálního vzdělávání pro děti, mládež, učně a studující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cs-CZ" sz="1600" dirty="0">
                <a:solidFill>
                  <a:schemeClr val="tx1"/>
                </a:solidFill>
              </a:rPr>
              <a:t> cílem</a:t>
            </a:r>
            <a:r>
              <a:rPr lang="en-US" sz="1600" dirty="0">
                <a:solidFill>
                  <a:schemeClr val="tx1"/>
                </a:solidFill>
              </a:rPr>
              <a:t> je</a:t>
            </a:r>
            <a:r>
              <a:rPr lang="cs-CZ" sz="1600" dirty="0">
                <a:solidFill>
                  <a:schemeClr val="tx1"/>
                </a:solidFill>
              </a:rPr>
              <a:t> odbourávání stávajících jazykových a kulturních překážek, zprostředkování klíčových kompetencí v oblastech relevantních pro regionální hospodářství a lepší vzájemná koordinace vzdělávacích systémů</a:t>
            </a:r>
            <a:r>
              <a:rPr lang="en-US" sz="1600" dirty="0">
                <a:solidFill>
                  <a:schemeClr val="tx1"/>
                </a:solidFill>
              </a:rPr>
              <a:t> v </a:t>
            </a:r>
            <a:r>
              <a:rPr lang="cs-CZ" sz="1600" dirty="0" smtClean="0">
                <a:solidFill>
                  <a:schemeClr val="tx1"/>
                </a:solidFill>
              </a:rPr>
              <a:t>pohraničí</a:t>
            </a:r>
          </a:p>
          <a:p>
            <a:pPr marL="0" indent="0" defTabSz="914400">
              <a:buNone/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společné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nabídky jazykového vzdělávání, vývoj a realizace přeshraniční výuky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společných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odborných kurzů/programů, výměna informací a zkušeností,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společné profesní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vzdělávání, neformální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vzdělávání</a:t>
            </a:r>
          </a:p>
          <a:p>
            <a:pPr marL="0" indent="0" algn="just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21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2"/>
            <a:ext cx="7892352" cy="5120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 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 marL="0" indent="0" algn="just">
              <a:buNone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společné nabídky neformálního vzdělávání pro dospělé v oblastech environmentálního vzdělávání a získávání společenských nebo sociokulturních kompetencí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výměna informací a zkušeností mezi aktéry bavorského a českého neformálního vzdělávacího systému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22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2"/>
            <a:ext cx="7892352" cy="51202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 smtClean="0">
                <a:ea typeface="+mj-ea"/>
              </a:rPr>
              <a:t>Kultura a udržitelný cestovní ruch</a:t>
            </a:r>
            <a:endParaRPr lang="cs-CZ" sz="1800" b="1" dirty="0">
              <a:ea typeface="+mj-ea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333399"/>
                </a:solidFill>
              </a:rPr>
              <a:t>Specifický cíl 4.6: Posilování úlohy kultury a udržitelného cestovního ruchu v hospodářském rozvoji, sociálním začleňování a sociálních inovacích</a:t>
            </a:r>
          </a:p>
          <a:p>
            <a:pPr marL="0" indent="0" algn="just">
              <a:buNone/>
            </a:pPr>
            <a:endParaRPr lang="cs-CZ" sz="17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marL="265113" indent="-265113" algn="just">
              <a:buFont typeface="Wingdings" panose="05000000000000000000" pitchFamily="2" charset="2"/>
              <a:buChar char="Ø"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zhodnocení atraktivity a pamětihodností pro udržitelný cestovní ruch – zhodnocení míst společného přírodního a kulturního dědictví (například budov a památek) nebo rozvoj turistické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infrastruktury v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oblasti přírodní a aktivní turistiky ve formě cyklostezek, pěších tras atd. </a:t>
            </a: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prezentace společného přírodního a kulturního dědictví na výstavách nebo společné kulturní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akce s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turistickým potenciálem</a:t>
            </a:r>
          </a:p>
          <a:p>
            <a:pPr marL="0" indent="0" algn="just">
              <a:buNone/>
            </a:pPr>
            <a:endParaRPr lang="cs-CZ" sz="15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23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2"/>
            <a:ext cx="7892352" cy="5120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15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 marL="0" indent="0" algn="just">
              <a:buNone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koordinace služeb mobility pro turisty – např. koordinace přeshraniční autobusové linky, rozvoj příhraničních cyklobusů, poskytování informací pro turisty v oblasti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elektromobility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cs-CZ" sz="16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  <a:p>
            <a:pPr marL="0" indent="0" algn="just">
              <a:buNone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koordinace a služby pro společný marketing turistických atraktivit a pamětihodností – přeshraniční propojení stávajících nabídek a vytváření nových, destinační management atd.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24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2"/>
            <a:ext cx="7892352" cy="51202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 smtClean="0">
                <a:ea typeface="+mj-ea"/>
              </a:rPr>
              <a:t>Lepší správa spolupráce</a:t>
            </a:r>
            <a:endParaRPr lang="cs-CZ" sz="1800" b="1" dirty="0">
              <a:ea typeface="+mj-ea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333399"/>
                </a:solidFill>
              </a:rPr>
              <a:t>Specifický cíl I.2: Zvýšení efektivnosti veřejné správy podporou právní </a:t>
            </a:r>
            <a:br>
              <a:rPr lang="cs-CZ" sz="1600" b="1" dirty="0">
                <a:solidFill>
                  <a:srgbClr val="333399"/>
                </a:solidFill>
              </a:rPr>
            </a:br>
            <a:r>
              <a:rPr lang="cs-CZ" sz="1600" b="1" dirty="0">
                <a:solidFill>
                  <a:srgbClr val="333399"/>
                </a:solidFill>
              </a:rPr>
              <a:t>a správní spolupráce a spolupráce mezi občany, aktéry občanské společnosti a orgány, zejména s cílem vyřešit právní a jiné překážky v příhraničních regionech</a:t>
            </a:r>
          </a:p>
          <a:p>
            <a:pPr marL="0" indent="0" algn="just">
              <a:buNone/>
            </a:pPr>
            <a:endParaRPr lang="cs-CZ" sz="16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 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marL="0" indent="0" algn="just">
              <a:buNone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vytváření kapacit pro přeshraniční spolupráci institucí veřejné správy a poskytovatelů veřejných služeb za účelem udržitelného zvyšování efektivity uvedených institucí (např. prostřednictvím výměny příkladů dobré praxe nebo výměnných programů)</a:t>
            </a:r>
          </a:p>
          <a:p>
            <a:pPr marL="0" indent="0" algn="just">
              <a:buNone/>
            </a:pPr>
            <a:endParaRPr lang="cs-CZ" sz="15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25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2"/>
            <a:ext cx="7892352" cy="5120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16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 </a:t>
            </a: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 marL="265113" indent="-265113" algn="just"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odbourávání právních, administrativních a sociokulturních překážek např. v oblastech přeshraničních veřejných služeb a nabídek (IZS, veřejná osobní doprava atd.), trhu práce a v dalších relevantních oblastech</a:t>
            </a:r>
          </a:p>
          <a:p>
            <a:pPr marL="265113" indent="-265113" algn="just"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 aktivity 3</a:t>
            </a:r>
          </a:p>
          <a:p>
            <a:pPr marL="0" indent="0" algn="just">
              <a:buNone/>
            </a:pP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podpora a vytváření sítí a platforem, které nejsou obsaženy v prioritách 1 – 4 - tyto sítě a platformy propojují příslušné zapojené aktéry za účelem dosažení lepší koordinace a vyšší efektivity jednotlivých opatření přeshraniční spolupráce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26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05052"/>
            <a:ext cx="7892352" cy="51202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 smtClean="0">
                <a:ea typeface="+mj-ea"/>
              </a:rPr>
              <a:t>Řízení spolupráce</a:t>
            </a:r>
            <a:endParaRPr lang="cs-CZ" sz="1800" b="1" dirty="0">
              <a:ea typeface="+mj-ea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b="1" dirty="0">
                <a:solidFill>
                  <a:srgbClr val="333399"/>
                </a:solidFill>
              </a:rPr>
              <a:t>Specifický cíl I.3: Budování vzájemné důvěry, zejména podporou akcí </a:t>
            </a:r>
            <a:br>
              <a:rPr lang="cs-CZ" sz="1600" b="1" dirty="0">
                <a:solidFill>
                  <a:srgbClr val="333399"/>
                </a:solidFill>
              </a:rPr>
            </a:br>
            <a:r>
              <a:rPr lang="cs-CZ" sz="1600" b="1" dirty="0">
                <a:solidFill>
                  <a:srgbClr val="333399"/>
                </a:solidFill>
              </a:rPr>
              <a:t>„</a:t>
            </a:r>
            <a:r>
              <a:rPr lang="cs-CZ" sz="1600" b="1" dirty="0" err="1">
                <a:solidFill>
                  <a:srgbClr val="333399"/>
                </a:solidFill>
              </a:rPr>
              <a:t>people</a:t>
            </a:r>
            <a:r>
              <a:rPr lang="cs-CZ" sz="1600" b="1" dirty="0">
                <a:solidFill>
                  <a:srgbClr val="333399"/>
                </a:solidFill>
              </a:rPr>
              <a:t>-to-</a:t>
            </a:r>
            <a:r>
              <a:rPr lang="cs-CZ" sz="1600" b="1" dirty="0" err="1">
                <a:solidFill>
                  <a:srgbClr val="333399"/>
                </a:solidFill>
              </a:rPr>
              <a:t>people</a:t>
            </a:r>
            <a:r>
              <a:rPr lang="cs-CZ" sz="1600" b="1" dirty="0">
                <a:solidFill>
                  <a:srgbClr val="333399"/>
                </a:solidFill>
              </a:rPr>
              <a:t>"</a:t>
            </a:r>
          </a:p>
          <a:p>
            <a:pPr marL="0" indent="0" algn="just">
              <a:buNone/>
            </a:pPr>
            <a:endParaRPr lang="cs-CZ" sz="1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 algn="just">
              <a:buNone/>
            </a:pPr>
            <a:r>
              <a:rPr lang="cs-CZ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 aktivity </a:t>
            </a:r>
            <a:r>
              <a:rPr lang="cs-CZ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marL="0" indent="0" algn="just">
              <a:buNone/>
            </a:pPr>
            <a:endParaRPr lang="cs-CZ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13" indent="-265113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spolupráce mezi občany a institucemi v rámci takzvaných projektů 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-to-</a:t>
            </a:r>
            <a:r>
              <a:rPr lang="cs-CZ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v popředí stojí setkávání obyvatel z obou stran hranice za účelem lepšího poznání sousedů z druhé strany hranice a jejich sociokulturního zázemí a posílení vzájemného porozumění (tematický důvod setkávání hraje podřízenou roli a není stanoven)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27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smtClean="0"/>
              <a:t>HARMONOGRAM</a:t>
            </a:r>
            <a:endParaRPr lang="cs-CZ" sz="3200" dirty="0"/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5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 smtClean="0">
                <a:solidFill>
                  <a:srgbClr val="00B050"/>
                </a:solidFill>
              </a:rPr>
              <a:t>INTERREG </a:t>
            </a:r>
            <a:r>
              <a:rPr lang="cs-CZ" sz="2600" b="1" dirty="0">
                <a:solidFill>
                  <a:srgbClr val="00B050"/>
                </a:solidFill>
              </a:rPr>
              <a:t>ČESKO – SASKO 2021-2027</a:t>
            </a:r>
          </a:p>
          <a:p>
            <a:pPr marL="0" indent="0">
              <a:buNone/>
            </a:pPr>
            <a:endParaRPr lang="cs-CZ" sz="2400" b="1" dirty="0">
              <a:solidFill>
                <a:srgbClr val="00B050"/>
              </a:solidFill>
            </a:endParaRPr>
          </a:p>
          <a:p>
            <a:pPr algn="just"/>
            <a:r>
              <a:rPr lang="cs-CZ" sz="1700" dirty="0">
                <a:solidFill>
                  <a:srgbClr val="00B050"/>
                </a:solidFill>
                <a:cs typeface="Calibri" panose="020F0502020204030204" pitchFamily="34" charset="0"/>
              </a:rPr>
              <a:t>1. 3. </a:t>
            </a:r>
            <a:r>
              <a:rPr lang="cs-CZ" sz="1700" dirty="0" smtClean="0">
                <a:solidFill>
                  <a:srgbClr val="00B050"/>
                </a:solidFill>
                <a:cs typeface="Calibri" panose="020F0502020204030204" pitchFamily="34" charset="0"/>
              </a:rPr>
              <a:t>2022		Zaslání návrhu Programového dokumentu EK</a:t>
            </a:r>
          </a:p>
          <a:p>
            <a:pPr algn="just"/>
            <a:r>
              <a:rPr lang="cs-CZ" sz="1700" dirty="0" smtClean="0">
                <a:solidFill>
                  <a:srgbClr val="00B050"/>
                </a:solidFill>
                <a:cs typeface="Calibri" panose="020F0502020204030204" pitchFamily="34" charset="0"/>
              </a:rPr>
              <a:t>04 – 09/2022		Práce na podmínkách pro poskytnutí dotace</a:t>
            </a:r>
          </a:p>
          <a:p>
            <a:pPr algn="just"/>
            <a:r>
              <a:rPr lang="cs-CZ" sz="1700" dirty="0" smtClean="0">
                <a:solidFill>
                  <a:srgbClr val="00B050"/>
                </a:solidFill>
                <a:cs typeface="Calibri" panose="020F0502020204030204" pitchFamily="34" charset="0"/>
              </a:rPr>
              <a:t>10/2022?		Monitorovací výbor (ustavující)</a:t>
            </a:r>
          </a:p>
          <a:p>
            <a:pPr algn="just"/>
            <a:r>
              <a:rPr lang="cs-CZ" sz="1700" dirty="0" smtClean="0">
                <a:solidFill>
                  <a:srgbClr val="00B050"/>
                </a:solidFill>
                <a:cs typeface="Calibri" panose="020F0502020204030204" pitchFamily="34" charset="0"/>
              </a:rPr>
              <a:t>???			Vyhlášení kontinuální výzvy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333333"/>
                </a:solidFill>
                <a:cs typeface="Calibri" panose="020F0502020204030204" pitchFamily="34" charset="0"/>
              </a:rPr>
              <a:t>		</a:t>
            </a:r>
            <a:endParaRPr lang="cs-CZ" sz="18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600" b="1" dirty="0"/>
          </a:p>
          <a:p>
            <a:pPr marL="0" indent="0">
              <a:buNone/>
            </a:pPr>
            <a:r>
              <a:rPr lang="cs-CZ" sz="2600" b="1" dirty="0"/>
              <a:t>INTERREG BAVORSKO – ČESKO 2021-2027</a:t>
            </a:r>
          </a:p>
          <a:p>
            <a:pPr marL="0" indent="0">
              <a:buNone/>
            </a:pPr>
            <a:endParaRPr lang="cs-CZ" sz="2400" dirty="0"/>
          </a:p>
          <a:p>
            <a:pPr algn="just"/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17. 3. 2022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	</a:t>
            </a:r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	Schválení Programového dokumentu</a:t>
            </a:r>
            <a:endParaRPr lang="cs-CZ" sz="17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just"/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12. 5. 2022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	</a:t>
            </a:r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	Monitorovací 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výbor </a:t>
            </a:r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(ustavující)</a:t>
            </a:r>
            <a:r>
              <a:rPr lang="de-DE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endParaRPr lang="cs-CZ" sz="17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just"/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???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	</a:t>
            </a:r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		Začátek 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podávání žádostí</a:t>
            </a:r>
          </a:p>
          <a:p>
            <a:pPr algn="just"/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01/2023?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	</a:t>
            </a:r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	Monitorovací 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výbor (naplánování projektů)</a:t>
            </a:r>
            <a:endParaRPr lang="cs-CZ" sz="17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9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478585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6823670" cy="759618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24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198" y="1404938"/>
            <a:ext cx="6986603" cy="461645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3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smtClean="0"/>
              <a:t>PŘÍKLADY PROJEKTŮ </a:t>
            </a:r>
          </a:p>
          <a:p>
            <a:pPr marL="0" indent="0" algn="ctr">
              <a:buNone/>
            </a:pPr>
            <a:r>
              <a:rPr lang="cs-CZ" sz="3200" b="1" dirty="0" smtClean="0"/>
              <a:t>2014 - 2020</a:t>
            </a:r>
            <a:endParaRPr lang="cs-CZ" sz="3200" dirty="0"/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1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b="1" dirty="0">
                <a:solidFill>
                  <a:srgbClr val="00B050"/>
                </a:solidFill>
              </a:rPr>
              <a:t>Karlova stezka II – Další rozvoj a pokračování Karlovy stezky</a:t>
            </a:r>
            <a:endParaRPr lang="cs-CZ" sz="1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 smtClean="0"/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31</a:t>
            </a:fld>
            <a:endParaRPr lang="cs-CZ" dirty="0"/>
          </a:p>
        </p:txBody>
      </p:sp>
      <p:pic>
        <p:nvPicPr>
          <p:cNvPr id="7" name="Obrázek 6" descr="\\RDFS02\RDFolders\monika.brtkova\Desktop\Photo2U.de_2_WEB_975x4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39" y="1919394"/>
            <a:ext cx="5760720" cy="2420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467544" y="4725144"/>
            <a:ext cx="8208912" cy="27942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Finanční podpora </a:t>
            </a:r>
            <a:r>
              <a:rPr lang="cs-CZ" sz="12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(EFRR): </a:t>
            </a: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3.287.079,67 EUR 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Doba </a:t>
            </a:r>
            <a:r>
              <a:rPr lang="cs-CZ" sz="1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realizace projektu: </a:t>
            </a:r>
            <a:endParaRPr lang="cs-CZ" sz="12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8. 2015 - 31. 3. </a:t>
            </a: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</a:t>
            </a:r>
          </a:p>
          <a:p>
            <a:pPr>
              <a:lnSpc>
                <a:spcPct val="107000"/>
              </a:lnSpc>
              <a:spcAft>
                <a:spcPts val="825"/>
              </a:spcAft>
            </a:pP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Kooperační </a:t>
            </a:r>
            <a:r>
              <a:rPr lang="cs-CZ" sz="1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partneři: </a:t>
            </a:r>
            <a:endParaRPr lang="cs-CZ" sz="12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Účelový svaz „</a:t>
            </a:r>
            <a:r>
              <a:rPr lang="cs-CZ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Muldentalradweg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cs-CZ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-partner)</a:t>
            </a:r>
            <a:endParaRPr lang="cs-CZ" sz="1200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Chemnitz, 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 </a:t>
            </a:r>
            <a:r>
              <a:rPr lang="cs-CZ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Niederwürschnitz</a:t>
            </a: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</a:t>
            </a:r>
            <a:r>
              <a:rPr lang="cs-CZ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Oelsnitz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Erzgeb</a:t>
            </a: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Město </a:t>
            </a:r>
            <a:r>
              <a:rPr lang="cs-CZ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Hartenstein</a:t>
            </a: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 </a:t>
            </a:r>
            <a:r>
              <a:rPr lang="cs-CZ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Stützengrün</a:t>
            </a: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 </a:t>
            </a:r>
            <a:r>
              <a:rPr lang="cs-CZ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Jahnsdorf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Erzgeb</a:t>
            </a: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Obec 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</a:t>
            </a: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Hamry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Svazek obcí Bystřice, Město Nová Role, MAS </a:t>
            </a:r>
            <a:r>
              <a:rPr lang="cs-C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Sokolovsko 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o.p.s., Město Nejdek </a:t>
            </a:r>
            <a:endParaRPr lang="cs-CZ" sz="11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7865"/>
            <a:ext cx="302997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Brána do nitra Země</a:t>
            </a:r>
            <a:endParaRPr lang="cs-CZ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 smtClean="0"/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32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03547" y="4619746"/>
            <a:ext cx="8136904" cy="20987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b="1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Finanční podpora EU (EFRR</a:t>
            </a:r>
            <a:r>
              <a:rPr lang="cs-CZ" sz="1200" b="1" dirty="0" smtClean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r>
              <a:rPr lang="cs-CZ" sz="1200" b="1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200" b="1" dirty="0" smtClean="0">
              <a:solidFill>
                <a:srgbClr val="33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dirty="0" smtClean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2 278 752,04 EUR </a:t>
            </a:r>
            <a:r>
              <a:rPr lang="cs-CZ" sz="1200" dirty="0" err="1" smtClean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</a:t>
            </a:r>
            <a:endParaRPr lang="cs-CZ" sz="1200" dirty="0" smtClean="0">
              <a:solidFill>
                <a:srgbClr val="33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b="1" dirty="0" smtClean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Doba </a:t>
            </a:r>
            <a:r>
              <a:rPr lang="cs-CZ" sz="1200" b="1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realizace projektu: </a:t>
            </a:r>
            <a:r>
              <a:rPr lang="cs-CZ" sz="1200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200" dirty="0" smtClean="0">
              <a:solidFill>
                <a:srgbClr val="33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dirty="0" smtClean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1.10.2017 </a:t>
            </a:r>
            <a:r>
              <a:rPr lang="cs-CZ" sz="1200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- 30.9.2020</a:t>
            </a:r>
          </a:p>
          <a:p>
            <a:pPr>
              <a:lnSpc>
                <a:spcPct val="107000"/>
              </a:lnSpc>
              <a:spcAft>
                <a:spcPts val="825"/>
              </a:spcAft>
            </a:pPr>
            <a:endParaRPr lang="cs-CZ" sz="1200" dirty="0" smtClean="0">
              <a:solidFill>
                <a:srgbClr val="33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endParaRPr lang="cs-CZ" sz="1200" dirty="0">
              <a:solidFill>
                <a:srgbClr val="33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endParaRPr lang="cs-CZ" sz="1200" dirty="0" smtClean="0">
              <a:solidFill>
                <a:srgbClr val="33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b="1" dirty="0" smtClean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Kooperační </a:t>
            </a:r>
            <a:r>
              <a:rPr lang="cs-CZ" sz="1200" b="1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partneři: </a:t>
            </a:r>
            <a:endParaRPr lang="cs-CZ" sz="1200" b="1" dirty="0" smtClean="0">
              <a:solidFill>
                <a:srgbClr val="33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Montan-</a:t>
            </a:r>
            <a:r>
              <a:rPr lang="cs-CZ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Stiftung</a:t>
            </a:r>
            <a:r>
              <a:rPr lang="cs-CZ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Nordostbayern</a:t>
            </a:r>
            <a:r>
              <a:rPr lang="cs-CZ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cs-CZ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-partner</a:t>
            </a:r>
            <a:r>
              <a:rPr lang="cs-CZ" sz="1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1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Cheb, Město Františkovy </a:t>
            </a:r>
            <a:r>
              <a:rPr lang="cs-CZ" sz="1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Lázně</a:t>
            </a:r>
            <a:endParaRPr lang="cs-CZ" sz="12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6278438" cy="1405053"/>
          </a:xfrm>
          <a:prstGeom prst="rect">
            <a:avLst/>
          </a:prstGeom>
        </p:spPr>
      </p:pic>
      <p:pic>
        <p:nvPicPr>
          <p:cNvPr id="13" name="obrázek 2" descr="Zobrazit zdrojový obráze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1794841"/>
            <a:ext cx="3869520" cy="250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tic.cheb.cz/wp-content/uploads/2021/05/10.-prehrada-skalka-pravek1-768x5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576"/>
            <a:ext cx="3816424" cy="2530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8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smtClean="0"/>
              <a:t>KONTAKTY</a:t>
            </a:r>
            <a:endParaRPr lang="cs-CZ" sz="3200" dirty="0"/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2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INTERREG </a:t>
            </a:r>
            <a:r>
              <a:rPr lang="cs-CZ" sz="1800" b="1" dirty="0">
                <a:solidFill>
                  <a:srgbClr val="00B050"/>
                </a:solidFill>
              </a:rPr>
              <a:t>ČESKO – SASKO 2021-2027</a:t>
            </a:r>
          </a:p>
          <a:p>
            <a:pPr marL="0" indent="0">
              <a:buNone/>
            </a:pPr>
            <a:endParaRPr lang="cs-CZ" sz="2400" b="1" dirty="0">
              <a:solidFill>
                <a:srgbClr val="00B050"/>
              </a:solidFill>
            </a:endParaRPr>
          </a:p>
          <a:p>
            <a:pPr algn="just"/>
            <a:r>
              <a:rPr lang="cs-CZ" sz="1600" dirty="0" smtClean="0">
                <a:solidFill>
                  <a:srgbClr val="00B050"/>
                </a:solidFill>
                <a:cs typeface="Calibri" panose="020F0502020204030204" pitchFamily="34" charset="0"/>
              </a:rPr>
              <a:t>Ing. Monika Brtková: </a:t>
            </a:r>
            <a:r>
              <a:rPr lang="cs-CZ" sz="1600" dirty="0" smtClean="0">
                <a:solidFill>
                  <a:srgbClr val="00B050"/>
                </a:solidFill>
                <a:cs typeface="Calibri" panose="020F0502020204030204" pitchFamily="34" charset="0"/>
                <a:hlinkClick r:id="rId3"/>
              </a:rPr>
              <a:t>monika.brtkova@kr-karlovarsky.cz</a:t>
            </a:r>
            <a:r>
              <a:rPr lang="cs-CZ" sz="1600" dirty="0" smtClean="0">
                <a:solidFill>
                  <a:srgbClr val="00B050"/>
                </a:solidFill>
                <a:cs typeface="Calibri" panose="020F0502020204030204" pitchFamily="34" charset="0"/>
              </a:rPr>
              <a:t>, 607 046 647</a:t>
            </a:r>
          </a:p>
          <a:p>
            <a:pPr algn="just"/>
            <a:r>
              <a:rPr lang="cs-CZ" sz="1600" dirty="0" smtClean="0">
                <a:solidFill>
                  <a:srgbClr val="00B050"/>
                </a:solidFill>
                <a:cs typeface="Calibri" panose="020F0502020204030204" pitchFamily="34" charset="0"/>
              </a:rPr>
              <a:t>Mgr. Petra Banzetová: </a:t>
            </a:r>
            <a:r>
              <a:rPr lang="cs-CZ" sz="1600" dirty="0" smtClean="0">
                <a:solidFill>
                  <a:srgbClr val="00B050"/>
                </a:solidFill>
                <a:cs typeface="Calibri" panose="020F0502020204030204" pitchFamily="34" charset="0"/>
                <a:hlinkClick r:id="rId4"/>
              </a:rPr>
              <a:t>petra.banzetova@kr-karlovarsky.cz</a:t>
            </a:r>
            <a:r>
              <a:rPr lang="cs-CZ" sz="1600" dirty="0" smtClean="0">
                <a:solidFill>
                  <a:srgbClr val="00B050"/>
                </a:solidFill>
                <a:cs typeface="Calibri" panose="020F0502020204030204" pitchFamily="34" charset="0"/>
              </a:rPr>
              <a:t>, 731 670 000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333333"/>
                </a:solidFill>
                <a:cs typeface="Calibri" panose="020F0502020204030204" pitchFamily="34" charset="0"/>
              </a:rPr>
              <a:t>		</a:t>
            </a:r>
            <a:endParaRPr lang="cs-CZ" sz="18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600" b="1" dirty="0"/>
          </a:p>
          <a:p>
            <a:pPr marL="0" indent="0" algn="ctr">
              <a:buNone/>
            </a:pPr>
            <a:r>
              <a:rPr lang="cs-CZ" sz="1800" b="1" dirty="0"/>
              <a:t>INTERREG BAVORSKO – ČESKO 2021-2027</a:t>
            </a:r>
          </a:p>
          <a:p>
            <a:pPr marL="0" indent="0">
              <a:buNone/>
            </a:pPr>
            <a:endParaRPr lang="cs-CZ" sz="1600" dirty="0"/>
          </a:p>
          <a:p>
            <a:pPr algn="just"/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PhDr. Kamila Voštová: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5"/>
              </a:rPr>
              <a:t>kamila.vostova@kr-karlovarsky.cz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, 736 650 152</a:t>
            </a:r>
          </a:p>
          <a:p>
            <a:pPr algn="just"/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Mgr. Petra Banzetová: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  <a:hlinkClick r:id="rId4"/>
              </a:rPr>
              <a:t>petra.banzetova@kr-karlovarsky.cz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, 731 670 000</a:t>
            </a:r>
            <a:endParaRPr lang="cs-CZ" sz="16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5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A851E-E99B-4750-BBF6-19A8C996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7912"/>
            <a:ext cx="7886700" cy="620428"/>
          </a:xfrm>
        </p:spPr>
        <p:txBody>
          <a:bodyPr>
            <a:normAutofit/>
          </a:bodyPr>
          <a:lstStyle/>
          <a:p>
            <a:pPr algn="ctr"/>
            <a:r>
              <a:rPr lang="cs-CZ" sz="2700" b="1" dirty="0"/>
              <a:t>Děkuji za pozornost.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C9E3BC-7C89-42EB-ADDB-98346F6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266672C3-5C9C-4D0E-8DE0-717366E62832}"/>
              </a:ext>
            </a:extLst>
          </p:cNvPr>
          <p:cNvSpPr txBox="1">
            <a:spLocks/>
          </p:cNvSpPr>
          <p:nvPr/>
        </p:nvSpPr>
        <p:spPr>
          <a:xfrm>
            <a:off x="628651" y="4288517"/>
            <a:ext cx="4444760" cy="10458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5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Petra Banzetová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200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</a:t>
            </a:r>
            <a:r>
              <a:rPr lang="cs-CZ" sz="12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přeshraničních </a:t>
            </a:r>
            <a:r>
              <a:rPr lang="cs-CZ" sz="1200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projektů, KÚKK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200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petra.banzetova@kr-karlovarsky.cz</a:t>
            </a:r>
            <a:endParaRPr lang="cs-CZ" sz="1200" dirty="0" smtClean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200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cs-CZ" sz="12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354 222 </a:t>
            </a:r>
            <a:r>
              <a:rPr lang="cs-CZ" sz="1200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376, </a:t>
            </a:r>
            <a:r>
              <a:rPr lang="cs-CZ" sz="12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731 670 000</a:t>
            </a:r>
          </a:p>
        </p:txBody>
      </p:sp>
    </p:spTree>
    <p:extLst>
      <p:ext uri="{BB962C8B-B14F-4D97-AF65-F5344CB8AC3E}">
        <p14:creationId xmlns:p14="http://schemas.microsoft.com/office/powerpoint/2010/main" val="199500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0199"/>
            <a:ext cx="7886700" cy="4616764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5443"/>
            <a:ext cx="3872696" cy="124674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2186"/>
            <a:ext cx="7126224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INTERREG </a:t>
            </a:r>
            <a:r>
              <a:rPr lang="cs-CZ" sz="1800" b="1" dirty="0">
                <a:solidFill>
                  <a:srgbClr val="00B050"/>
                </a:solidFill>
              </a:rPr>
              <a:t>ČESKO – SASKO 2021-2027</a:t>
            </a:r>
          </a:p>
          <a:p>
            <a:pPr marL="357188" indent="-357188" algn="ctr">
              <a:buFont typeface="Wingdings" panose="05000000000000000000" pitchFamily="2" charset="2"/>
              <a:buChar char="Ø"/>
            </a:pPr>
            <a:endParaRPr lang="cs-CZ" sz="1800" b="1" dirty="0">
              <a:solidFill>
                <a:srgbClr val="00B050"/>
              </a:solidFill>
            </a:endParaRP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B050"/>
                </a:solidFill>
              </a:rPr>
              <a:t>Řídicí </a:t>
            </a:r>
            <a:r>
              <a:rPr lang="cs-CZ" sz="1600" b="1" dirty="0">
                <a:solidFill>
                  <a:srgbClr val="00B050"/>
                </a:solidFill>
              </a:rPr>
              <a:t>orgán: </a:t>
            </a:r>
            <a:r>
              <a:rPr lang="cs-CZ" sz="1600" dirty="0">
                <a:solidFill>
                  <a:srgbClr val="00B050"/>
                </a:solidFill>
              </a:rPr>
              <a:t>Saské státní ministerstvo pro místní rozvoj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B050"/>
                </a:solidFill>
              </a:rPr>
              <a:t>Národní </a:t>
            </a:r>
            <a:r>
              <a:rPr lang="cs-CZ" sz="1600" b="1" dirty="0">
                <a:solidFill>
                  <a:srgbClr val="00B050"/>
                </a:solidFill>
              </a:rPr>
              <a:t>orgán: </a:t>
            </a:r>
            <a:r>
              <a:rPr lang="cs-CZ" sz="1600" dirty="0">
                <a:solidFill>
                  <a:srgbClr val="00B050"/>
                </a:solidFill>
              </a:rPr>
              <a:t>Ministerstvo pro místní rozvoj ČR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B050"/>
                </a:solidFill>
              </a:rPr>
              <a:t>Rozpočet</a:t>
            </a:r>
            <a:r>
              <a:rPr lang="cs-CZ" sz="1600" b="1" dirty="0">
                <a:solidFill>
                  <a:srgbClr val="00B050"/>
                </a:solidFill>
              </a:rPr>
              <a:t>: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smtClean="0">
                <a:solidFill>
                  <a:srgbClr val="00B050"/>
                </a:solidFill>
              </a:rPr>
              <a:t>152.364.000 </a:t>
            </a:r>
            <a:r>
              <a:rPr lang="cs-CZ" sz="1600" dirty="0">
                <a:solidFill>
                  <a:srgbClr val="00B050"/>
                </a:solidFill>
              </a:rPr>
              <a:t>EUR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cs-CZ" sz="1800" b="1" dirty="0"/>
          </a:p>
          <a:p>
            <a:pPr marL="0" indent="0" algn="ctr">
              <a:buNone/>
            </a:pPr>
            <a:r>
              <a:rPr lang="cs-CZ" sz="1800" b="1" dirty="0"/>
              <a:t>INTERREG BAVORSKO – ČESKO 2021-2027</a:t>
            </a:r>
          </a:p>
          <a:p>
            <a:pPr marL="0" indent="0">
              <a:buNone/>
            </a:pPr>
            <a:endParaRPr lang="cs-CZ" sz="2400" dirty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cs-CZ" sz="1600" b="1" dirty="0"/>
              <a:t>Řídicí orgán: </a:t>
            </a:r>
            <a:r>
              <a:rPr lang="cs-CZ" sz="1600" dirty="0"/>
              <a:t>Bavorské státní ministerstvo hospodářství,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		     regionálního </a:t>
            </a:r>
            <a:r>
              <a:rPr lang="cs-CZ" sz="1600" dirty="0"/>
              <a:t>rozvoje </a:t>
            </a:r>
            <a:r>
              <a:rPr lang="cs-CZ" sz="1600" dirty="0" smtClean="0"/>
              <a:t>a </a:t>
            </a:r>
            <a:r>
              <a:rPr lang="cs-CZ" sz="1600" dirty="0"/>
              <a:t>energetiky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cs-CZ" sz="1600" b="1" dirty="0"/>
              <a:t>Národní orgán: </a:t>
            </a:r>
            <a:r>
              <a:rPr lang="cs-CZ" sz="1600" dirty="0"/>
              <a:t>Ministerstvo pro místní rozvoj ČR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cs-CZ" sz="1600" b="1" dirty="0"/>
              <a:t>Rozpočet:</a:t>
            </a:r>
            <a:r>
              <a:rPr lang="cs-CZ" sz="1600" dirty="0"/>
              <a:t> 99.064.772 EUR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4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Max. výše dotace: </a:t>
            </a:r>
            <a:r>
              <a:rPr lang="cs-CZ" sz="1600" dirty="0">
                <a:solidFill>
                  <a:schemeClr val="tx1"/>
                </a:solidFill>
              </a:rPr>
              <a:t>80 %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Státní rozpočet na CZ straně: 10 %, 5 % </a:t>
            </a:r>
            <a:r>
              <a:rPr lang="cs-CZ" sz="1600" dirty="0">
                <a:solidFill>
                  <a:schemeClr val="tx1"/>
                </a:solidFill>
              </a:rPr>
              <a:t>(v případě obcí, krajů a jejich PO)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algn="just"/>
            <a:r>
              <a:rPr lang="cs-CZ" sz="1600" dirty="0" smtClean="0">
                <a:solidFill>
                  <a:schemeClr val="tx1"/>
                </a:solidFill>
              </a:rPr>
              <a:t>administrace </a:t>
            </a:r>
            <a:r>
              <a:rPr lang="cs-CZ" sz="1600" dirty="0">
                <a:solidFill>
                  <a:schemeClr val="tx1"/>
                </a:solidFill>
              </a:rPr>
              <a:t>programu bude v podstatě stejná jako ve stávajícím </a:t>
            </a:r>
            <a:r>
              <a:rPr lang="cs-CZ" sz="1600" dirty="0" smtClean="0">
                <a:solidFill>
                  <a:schemeClr val="tx1"/>
                </a:solidFill>
              </a:rPr>
              <a:t>programovém období 2014-2020</a:t>
            </a:r>
          </a:p>
          <a:p>
            <a:pPr algn="just"/>
            <a:r>
              <a:rPr lang="cs-CZ" sz="1600" dirty="0" smtClean="0">
                <a:solidFill>
                  <a:schemeClr val="tx1"/>
                </a:solidFill>
              </a:rPr>
              <a:t>Řídící orgán nese celkovou zodpovědnost za řádnou realizaci programu</a:t>
            </a:r>
          </a:p>
          <a:p>
            <a:pPr algn="just"/>
            <a:r>
              <a:rPr lang="cs-CZ" sz="1600" dirty="0" smtClean="0">
                <a:solidFill>
                  <a:schemeClr val="tx1"/>
                </a:solidFill>
              </a:rPr>
              <a:t>Národní orgán (MMR) je přímým partnerem ŘO v otázkách realizace programu na českém území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</a:rPr>
              <a:t>k</a:t>
            </a:r>
            <a:r>
              <a:rPr lang="cs-CZ" sz="1600" dirty="0" smtClean="0">
                <a:solidFill>
                  <a:schemeClr val="tx1"/>
                </a:solidFill>
              </a:rPr>
              <a:t>rajské úřady provádějí konzultace s potencionálními žadateli, monitorují projekty, přijímají žádosti (elektronicky), jsou zapojeny do odborného hodnocení projektových žádostí, připravují podklady pro monitorovací výbory, které následně rozhodují o schválení poskytnutí dotace</a:t>
            </a:r>
          </a:p>
          <a:p>
            <a:pPr algn="just"/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z</a:t>
            </a:r>
            <a:r>
              <a:rPr lang="cs-CZ" sz="1600" dirty="0" smtClean="0">
                <a:solidFill>
                  <a:schemeClr val="tx1"/>
                </a:solidFill>
              </a:rPr>
              <a:t>achován </a:t>
            </a:r>
            <a:r>
              <a:rPr lang="cs-CZ" sz="1600" dirty="0">
                <a:solidFill>
                  <a:schemeClr val="tx1"/>
                </a:solidFill>
              </a:rPr>
              <a:t>princip vedoucího partnera (tzv. </a:t>
            </a:r>
            <a:r>
              <a:rPr lang="cs-CZ" sz="1600" dirty="0" err="1">
                <a:solidFill>
                  <a:schemeClr val="tx1"/>
                </a:solidFill>
              </a:rPr>
              <a:t>Lead</a:t>
            </a:r>
            <a:r>
              <a:rPr lang="cs-CZ" sz="1600" dirty="0">
                <a:solidFill>
                  <a:schemeClr val="tx1"/>
                </a:solidFill>
              </a:rPr>
              <a:t> partner princip), který má min. jednoho </a:t>
            </a:r>
            <a:r>
              <a:rPr lang="cs-CZ" sz="1600" dirty="0" smtClean="0">
                <a:solidFill>
                  <a:schemeClr val="tx1"/>
                </a:solidFill>
              </a:rPr>
              <a:t>dalšího partnera </a:t>
            </a:r>
            <a:r>
              <a:rPr lang="cs-CZ" sz="1600" dirty="0">
                <a:solidFill>
                  <a:schemeClr val="tx1"/>
                </a:solidFill>
              </a:rPr>
              <a:t>ze sousední země</a:t>
            </a:r>
          </a:p>
          <a:p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odpora </a:t>
            </a:r>
            <a:r>
              <a:rPr lang="cs-CZ" sz="1600" dirty="0">
                <a:solidFill>
                  <a:schemeClr val="tx1"/>
                </a:solidFill>
              </a:rPr>
              <a:t>projektů s regionálním a místním významem</a:t>
            </a:r>
          </a:p>
          <a:p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odmínky </a:t>
            </a:r>
            <a:r>
              <a:rPr lang="cs-CZ" sz="1600" dirty="0">
                <a:solidFill>
                  <a:schemeClr val="tx1"/>
                </a:solidFill>
              </a:rPr>
              <a:t>financování upraveny v programové dokumentaci</a:t>
            </a:r>
          </a:p>
          <a:p>
            <a:pPr marL="0" indent="0" algn="just">
              <a:buNone/>
            </a:pPr>
            <a:endParaRPr lang="cs-CZ" sz="1400" dirty="0" smtClean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algn="just"/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endParaRPr lang="cs-CZ" sz="3200" b="1" dirty="0" smtClean="0"/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4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10"/>
            <a:ext cx="7886700" cy="4873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smtClean="0"/>
              <a:t>TEMATICKÉ ZAMĚŘENÍ</a:t>
            </a:r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r>
              <a:rPr lang="cs-CZ" sz="3200" b="1" dirty="0" smtClean="0">
                <a:solidFill>
                  <a:srgbClr val="00B050"/>
                </a:solidFill>
              </a:rPr>
              <a:t>ČESKO </a:t>
            </a:r>
            <a:r>
              <a:rPr lang="cs-CZ" sz="3200" b="1" dirty="0">
                <a:solidFill>
                  <a:srgbClr val="00B050"/>
                </a:solidFill>
              </a:rPr>
              <a:t>– </a:t>
            </a:r>
            <a:r>
              <a:rPr lang="cs-CZ" sz="3200" b="1" dirty="0" smtClean="0">
                <a:solidFill>
                  <a:srgbClr val="00B050"/>
                </a:solidFill>
              </a:rPr>
              <a:t>SASKO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9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18" y="657150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578"/>
            <a:ext cx="7886700" cy="4733385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8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207"/>
            <a:ext cx="3029975" cy="975445"/>
          </a:xfrm>
          <a:prstGeom prst="rect">
            <a:avLst/>
          </a:prstGeom>
        </p:spPr>
      </p:pic>
      <p:pic>
        <p:nvPicPr>
          <p:cNvPr id="10" name="Picture 2" descr="smart">
            <a:extLst>
              <a:ext uri="{FF2B5EF4-FFF2-40B4-BE49-F238E27FC236}">
                <a16:creationId xmlns:a16="http://schemas.microsoft.com/office/drawing/2014/main" id="{5BCDF075-61A2-4B96-8283-BBCAF176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3578"/>
            <a:ext cx="1035496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169068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Věda, výzkum, inovace a podpora malých a středních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podniků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green">
            <a:extLst>
              <a:ext uri="{FF2B5EF4-FFF2-40B4-BE49-F238E27FC236}">
                <a16:creationId xmlns:a16="http://schemas.microsoft.com/office/drawing/2014/main" id="{993A2EE6-A401-44D9-9F18-30B8AD3F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56241"/>
            <a:ext cx="1035496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767254" y="2899517"/>
            <a:ext cx="626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Životní prostředí a přizpůsobení se změně klimatu</a:t>
            </a:r>
          </a:p>
        </p:txBody>
      </p:sp>
      <p:pic>
        <p:nvPicPr>
          <p:cNvPr id="15" name="Picture 6" descr="social">
            <a:extLst>
              <a:ext uri="{FF2B5EF4-FFF2-40B4-BE49-F238E27FC236}">
                <a16:creationId xmlns:a16="http://schemas.microsoft.com/office/drawing/2014/main" id="{C6A29C0C-4441-4EF3-A878-1BD2CF46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5" y="3726453"/>
            <a:ext cx="1035496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793630" y="3933056"/>
            <a:ext cx="628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Vzdělávání, kultura a cestovní ruch</a:t>
            </a:r>
          </a:p>
        </p:txBody>
      </p:sp>
      <p:pic>
        <p:nvPicPr>
          <p:cNvPr id="16" name="Picture 8" descr="closer to citizens">
            <a:extLst>
              <a:ext uri="{FF2B5EF4-FFF2-40B4-BE49-F238E27FC236}">
                <a16:creationId xmlns:a16="http://schemas.microsoft.com/office/drawing/2014/main" id="{A181D9CA-B1BC-4CFC-8797-226EF6A1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5" y="4842899"/>
            <a:ext cx="1035496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793630" y="4976445"/>
            <a:ext cx="624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Spolupráce a vytváření důvěry (včetně FMP)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301" y="550217"/>
            <a:ext cx="432048" cy="646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/>
          <a:lstStyle/>
          <a:p>
            <a:pPr defTabSz="584200">
              <a:lnSpc>
                <a:spcPct val="10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578"/>
            <a:ext cx="7886700" cy="4733385"/>
          </a:xfrm>
        </p:spPr>
        <p:txBody>
          <a:bodyPr/>
          <a:lstStyle/>
          <a:p>
            <a:pPr marL="285750" lvl="2" indent="-285750" algn="just">
              <a:spcBef>
                <a:spcPts val="75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04ABAE3-56FF-436C-81D5-2781A4687AB2}" type="slidenum">
              <a:rPr lang="cs-CZ"/>
              <a:pPr defTabSz="685800"/>
              <a:t>9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9207"/>
            <a:ext cx="3029975" cy="9754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8649" y="1595335"/>
            <a:ext cx="76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Věda, výzkum, inovace a podpora malých a středních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podniků</a:t>
            </a:r>
            <a:endParaRPr lang="cs-CZ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8649" y="2205350"/>
            <a:ext cx="72557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Zapojení malých a středních podniků do výzkumu a inovací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Spolupráce mezi vědeckou sférou a malými a středními podniky za účelem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přenosu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know-how a technologií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Digitalizace a vývoj inovativních produktů a procesů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Spolupráce mezi MSP za účelem přenosu know-how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Vytváření a rozvoj síťových aktivit a služeb pro MSP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Propojení MSP mezi sebou, výzkumnými institucemi a dalšími partnery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Tvorba a rozvoj znalostních platforem a klastrů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MSP při uvádění, resp. rozšiřování jejich aktivit na trhu sousední země</a:t>
            </a:r>
          </a:p>
        </p:txBody>
      </p:sp>
    </p:spTree>
    <p:extLst>
      <p:ext uri="{BB962C8B-B14F-4D97-AF65-F5344CB8AC3E}">
        <p14:creationId xmlns:p14="http://schemas.microsoft.com/office/powerpoint/2010/main" val="22658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EB8E1A7E967A4684626F3560EF698D" ma:contentTypeVersion="1" ma:contentTypeDescription="Vytvoří nový dokument" ma:contentTypeScope="" ma:versionID="384ca3e590d892d38f87820dc0b3a58d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d6dffcb5f17567d95a640228510ae17c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9e48692-194e-417d-af40-42e3d4ef737b" xsi:nil="true"/>
    <PublishingExpirationDate xmlns="http://schemas.microsoft.com/sharepoint/v3" xsi:nil="true"/>
    <PublishingStartDate xmlns="http://schemas.microsoft.com/sharepoint/v3" xsi:nil="true"/>
    <RoutingEnabled xmlns="http://schemas.microsoft.com/sharepoint/v3">false</RoutingEnabled>
  </documentManagement>
</p:properties>
</file>

<file path=customXml/itemProps1.xml><?xml version="1.0" encoding="utf-8"?>
<ds:datastoreItem xmlns:ds="http://schemas.openxmlformats.org/officeDocument/2006/customXml" ds:itemID="{DBDDD622-627E-48D7-8EAE-FDDAFFBEDE03}"/>
</file>

<file path=customXml/itemProps2.xml><?xml version="1.0" encoding="utf-8"?>
<ds:datastoreItem xmlns:ds="http://schemas.openxmlformats.org/officeDocument/2006/customXml" ds:itemID="{49487091-F2C8-4EB3-876A-D4E54E89A408}"/>
</file>

<file path=customXml/itemProps3.xml><?xml version="1.0" encoding="utf-8"?>
<ds:datastoreItem xmlns:ds="http://schemas.openxmlformats.org/officeDocument/2006/customXml" ds:itemID="{CECADC17-50DC-48F9-8675-D2F35AF802AB}"/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2150</Words>
  <Application>Microsoft Office PowerPoint</Application>
  <PresentationFormat>Předvádění na obrazovce (4:3)</PresentationFormat>
  <Paragraphs>325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1_Motiv Office</vt:lpstr>
      <vt:lpstr>Programy přeshraniční spolupráce  2021 - 2027 </vt:lpstr>
      <vt:lpstr>   </vt:lpstr>
      <vt:lpstr> 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</vt:lpstr>
      <vt:lpstr>   </vt:lpstr>
      <vt:lpstr>   </vt:lpstr>
      <vt:lpstr>   </vt:lpstr>
      <vt:lpstr>   </vt:lpstr>
      <vt:lpstr>   </vt:lpstr>
      <vt:lpstr>   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KÚKK - Oddělení přeshraničních projektů - prezentace </dc:title>
  <dc:creator>Otta Michael</dc:creator>
  <cp:lastModifiedBy>Banzetová Petra</cp:lastModifiedBy>
  <cp:revision>155</cp:revision>
  <dcterms:created xsi:type="dcterms:W3CDTF">2021-05-13T14:43:28Z</dcterms:created>
  <dcterms:modified xsi:type="dcterms:W3CDTF">2022-07-15T08:51:16Z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0x010100B6EB8E1A7E967A4684626F3560EF698D</vt:lpwstr>
  </property>
</Properties>
</file>