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9" r:id="rId5"/>
    <p:sldId id="673" r:id="rId6"/>
    <p:sldId id="599" r:id="rId7"/>
    <p:sldId id="611" r:id="rId8"/>
    <p:sldId id="524" r:id="rId9"/>
    <p:sldId id="669" r:id="rId10"/>
    <p:sldId id="670" r:id="rId11"/>
    <p:sldId id="671" r:id="rId12"/>
    <p:sldId id="672" r:id="rId13"/>
    <p:sldId id="284" r:id="rId14"/>
    <p:sldId id="273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 userDrawn="1">
          <p15:clr>
            <a:srgbClr val="A4A3A4"/>
          </p15:clr>
        </p15:guide>
        <p15:guide id="2" pos="4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0B55A2"/>
    <a:srgbClr val="0C56A4"/>
    <a:srgbClr val="0C56A6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73A43-1682-4013-8F82-B1C411002488}" v="2" dt="2022-04-26T11:31:10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1" autoAdjust="0"/>
    <p:restoredTop sz="86433" autoAdjust="0"/>
  </p:normalViewPr>
  <p:slideViewPr>
    <p:cSldViewPr snapToGrid="0" snapToObjects="1">
      <p:cViewPr varScale="1">
        <p:scale>
          <a:sx n="84" d="100"/>
          <a:sy n="84" d="100"/>
        </p:scale>
        <p:origin x="1230" y="60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4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Řezníček Jakub" userId="S::reznicekj@crr.cz::13c51c9a-7096-4075-b273-db5c24348554" providerId="AD" clId="Web-{3CF73A43-1682-4013-8F82-B1C411002488}"/>
    <pc:docChg chg="delSld sldOrd">
      <pc:chgData name="Řezníček Jakub" userId="S::reznicekj@crr.cz::13c51c9a-7096-4075-b273-db5c24348554" providerId="AD" clId="Web-{3CF73A43-1682-4013-8F82-B1C411002488}" dt="2022-04-26T11:31:10.533" v="1"/>
      <pc:docMkLst>
        <pc:docMk/>
      </pc:docMkLst>
      <pc:sldChg chg="ord">
        <pc:chgData name="Řezníček Jakub" userId="S::reznicekj@crr.cz::13c51c9a-7096-4075-b273-db5c24348554" providerId="AD" clId="Web-{3CF73A43-1682-4013-8F82-B1C411002488}" dt="2022-04-26T11:31:06.361" v="0"/>
        <pc:sldMkLst>
          <pc:docMk/>
          <pc:sldMk cId="211686396" sldId="273"/>
        </pc:sldMkLst>
      </pc:sldChg>
      <pc:sldChg chg="del">
        <pc:chgData name="Řezníček Jakub" userId="S::reznicekj@crr.cz::13c51c9a-7096-4075-b273-db5c24348554" providerId="AD" clId="Web-{3CF73A43-1682-4013-8F82-B1C411002488}" dt="2022-04-26T11:31:10.533" v="1"/>
        <pc:sldMkLst>
          <pc:docMk/>
          <pc:sldMk cId="1846299812" sldId="6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online.cz/arl-ces/cs/index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5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Výzvy – první půjdou individuální výzvy a s odstupem 1-2 měsíců ITI či MAS </a:t>
            </a:r>
          </a:p>
          <a:p>
            <a:pPr marL="228600" indent="-228600">
              <a:buAutoNum type="arabicPeriod"/>
            </a:pPr>
            <a:r>
              <a:rPr lang="cs-CZ" dirty="0"/>
              <a:t>Červenec – Knihovny</a:t>
            </a:r>
          </a:p>
          <a:p>
            <a:pPr marL="228600" indent="-228600">
              <a:buAutoNum type="arabicPeriod"/>
            </a:pPr>
            <a:r>
              <a:rPr lang="cs-CZ" dirty="0"/>
              <a:t>Srpen – Kyberbezpečnost, E-government, Záchranky (IZS), Mateřské školy</a:t>
            </a:r>
          </a:p>
          <a:p>
            <a:pPr marL="228600" indent="-228600">
              <a:buAutoNum type="arabicPeriod"/>
            </a:pPr>
            <a:r>
              <a:rPr lang="cs-CZ" dirty="0"/>
              <a:t>Září – Policie/hasiči (IZS), sociální služby, silnice, ZŠ, sociální bydlení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7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IROP 2 obsahuje několik témat: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 1.1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 </a:t>
            </a:r>
            <a:r>
              <a:rPr lang="cs-CZ" sz="12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eGovernment a kyberbezpečnost, SC 2.1 IZS, SC 2.2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 </a:t>
            </a:r>
            <a:r>
              <a:rPr lang="cs-CZ" sz="12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Zelená infrastruktura, </a:t>
            </a:r>
            <a:r>
              <a:rPr lang="cs-CZ" sz="1200" b="1" i="0" u="none" strike="noStrike" kern="1200" dirty="0">
                <a:solidFill>
                  <a:srgbClr val="102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 3.1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 </a:t>
            </a:r>
            <a:r>
              <a:rPr lang="cs-CZ" sz="1200" b="1" i="0" u="none" strike="noStrike" kern="1200" dirty="0">
                <a:solidFill>
                  <a:srgbClr val="102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Silnice II. Třídy, SC 4.1 Vzdělávání, SC 4.2 Sociální infrastruktura, SC 4.3 Zdravotnictví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, </a:t>
            </a:r>
            <a:r>
              <a:rPr lang="cs-CZ" sz="1200" b="1" i="0" u="none" strike="noStrike" kern="1200" dirty="0">
                <a:solidFill>
                  <a:srgbClr val="102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 4.4 Kultura a cestovní ruch, SC 5.1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 </a:t>
            </a:r>
            <a:r>
              <a:rPr lang="cs-CZ" sz="1200" b="1" i="0" u="none" strike="noStrike" kern="1200" dirty="0">
                <a:solidFill>
                  <a:srgbClr val="102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CLLD, </a:t>
            </a:r>
            <a:r>
              <a:rPr lang="cs-CZ" sz="12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 6.1 Čistá a aktivní mobilita</a:t>
            </a:r>
            <a:endParaRPr lang="cs-CZ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  <a:p>
            <a:r>
              <a:rPr lang="cs-CZ" sz="1200" b="1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témata v IROP</a:t>
            </a:r>
          </a:p>
          <a:p>
            <a:r>
              <a:rPr lang="cs-CZ" sz="12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Regenerace veřejných prostranství obcí a měst</a:t>
            </a:r>
          </a:p>
          <a:p>
            <a:r>
              <a:rPr lang="cs-CZ" sz="12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Veřejná infrastruktura pro cestovní ruch</a:t>
            </a:r>
          </a:p>
          <a:p>
            <a:r>
              <a:rPr lang="cs-CZ" sz="12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Jiné dílčí aktivity např. ve zdravotnictví (paliativní péče)</a:t>
            </a:r>
          </a:p>
          <a:p>
            <a:r>
              <a:rPr lang="cs-CZ" sz="12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Širší možnosti pro CLLD</a:t>
            </a:r>
          </a:p>
          <a:p>
            <a:endParaRPr lang="cs-CZ" sz="120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 IROP nebude, z důvodu duplicity</a:t>
            </a:r>
          </a:p>
          <a:p>
            <a:r>
              <a:rPr lang="cs-CZ" sz="12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Zateplování bytových domů (MŽP – Nová Zelená úsporám)</a:t>
            </a:r>
          </a:p>
          <a:p>
            <a:r>
              <a:rPr lang="cs-CZ" sz="12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Územní plánování (národní dotace, OPŽP)</a:t>
            </a:r>
          </a:p>
          <a:p>
            <a:r>
              <a:rPr lang="cs-CZ" sz="12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Komunitní centra (Společná zemědělská politika)</a:t>
            </a:r>
          </a:p>
          <a:p>
            <a:r>
              <a:rPr lang="cs-CZ" sz="12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Sociální podnikání (OPZ+)</a:t>
            </a:r>
          </a:p>
          <a:p>
            <a:r>
              <a:rPr lang="cs-CZ" sz="12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Režijní a animační výdaje MAS (OPTP)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2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7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Předpoklad vyhlášení výzev: 1.knihovny 07/2022, 2.muzea 09/10, 3.památky 11, 4.cestovní ruch 01/02/2023</a:t>
            </a:r>
            <a:endParaRPr lang="cs-CZ" dirty="0"/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Doplňkovost s OPŽP (ZCHÚ, Natura 2000) a NPO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Důraz na bezbariérovost, kde to je technicky možné a není v rozporu s památkovou ochranou – výdaje způsobilé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Ubytovací kapacity, volnočasová zařízení, stravovací a lázeňské provozy nelze podpořit.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6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Změna oproti IROP: nebudou podporovány památky z Indikativního seznamu NKP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Památka musí být zapsaná na některém seznamu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Vazba projektu na Státní kulturní politiku 2021-2025+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Pouze u této aktivity BB dobrovolná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Zřejmě budou pouze přímé výdaje, nebude umožněn paušál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Vycházíme z výzev 13 a 52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SC 5.1 KULTURNÍ DĚDICTVÍ A CESTOVNÍ RUCH – Aktivity a odlišnosti od individuálních výzev: 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PAMÁTKY: Podpora kulturních památek, nebudou podporovány parky u KP (OPŽP)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U ITI a MAS – informovat se, zda budou mít památky ve svých strategiích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U ITI a MAS – nelze podpořit zeleň, cesty a mobiliář v parcích u kulturních památek (podporuje OPŽP), lze pouze altány, zídky, památníky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6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Změna oproti IROP: nebude omezeno návštěvností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Zřejmě budou pouze přímé výdaje, nebude umožněn paušál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Vycházíme z výzev 21 a 76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Nelze podpořit sbírku, která je pouze zapůjčena. 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Centrální evidence sbírek - </a:t>
            </a:r>
            <a:r>
              <a:rPr lang="cs-CZ" b="0" i="0" u="sng" dirty="0">
                <a:solidFill>
                  <a:srgbClr val="23527C"/>
                </a:solidFill>
                <a:effectLst/>
                <a:latin typeface="Conv_SourceSansPro-Regular"/>
                <a:hlinkClick r:id="rId3"/>
              </a:rPr>
              <a:t>http://ces.mkcr.cz/</a:t>
            </a:r>
            <a:r>
              <a:rPr lang="cs-CZ" b="0" i="0" u="sng" dirty="0">
                <a:solidFill>
                  <a:srgbClr val="23527C"/>
                </a:solidFill>
                <a:effectLst/>
                <a:latin typeface="Conv_SourceSansPro-Regular"/>
              </a:rPr>
              <a:t>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Vazba projektu na Státní kulturní politiku 2021-2025+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SC 5.1 KULTURNÍ DĚDICTVÍ A CESTOVNÍ RUCH – Aktivity a odlišnosti od individuálních výzev: 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MUZEA: Nebude podporována výstavba, podpora pouze obecních muzeí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81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https://ipk.nkp.cz/programy-podpory/irop-2021-2027 – na uvedeném odkazu lze stáhnout excelovské soubory, kde lze poznat, kam vaše knihovna spadá i Koncepci knihoven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Vycházíme z výzvy 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Nebudou podporovány parkoviště ani parky u knihoven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Změna oproti IROP: </a:t>
            </a:r>
            <a:r>
              <a:rPr lang="cs-CZ" sz="1200" b="0" i="0" dirty="0">
                <a:effectLst/>
                <a:latin typeface="Arial" panose="020B0604020202020204" pitchFamily="34" charset="0"/>
              </a:rPr>
              <a:t>Nebudou podporovány krajské knihovny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SC 5.1 KULTURNÍ DĚDICTVÍ A CESTOVNÍ RUCH – Aktivity a odlišnosti od individuálních výzev: 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KNIHOVNY: Základní knihovny, které mají počet obyvatel pod 10 tis. tzv. „profesionální knihovny“ (základní knihovna provozovaná obcí s pracovním úvazkem knihovníka nad 15 hod/týdně)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45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Vazba projektu na Strategii rozvoje cestovního ruchu ČR 2021-2030 – schvaluje vláda a vazba na rozvojový dokument cestovního ruchu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Nelze podpořit projekty v chráněném území, nelze podpořit specifika (cedule s květinami, co rostou jen zde…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Přívozy jako atraktivitu lze, nelze jako dopravní obslužnost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Nelze rozhledy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Vodácké stezky – mola, tábořiště, vstupy do vody ano, loďky 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TIC – bezbariérová, min. třída C, dle klasifikace v udržitelnosti </a:t>
            </a:r>
            <a:r>
              <a:rPr lang="cs-CZ" sz="1400" b="0" i="0" dirty="0">
                <a:effectLst/>
                <a:latin typeface="Arial" panose="020B0604020202020204" pitchFamily="34" charset="0"/>
              </a:rPr>
              <a:t>– celoroční, 5 dní v týdnu otevřeno, bezplatně </a:t>
            </a:r>
            <a:r>
              <a:rPr lang="cs-CZ" sz="1400" b="0" i="0" dirty="0" err="1">
                <a:effectLst/>
                <a:latin typeface="Arial" panose="020B0604020202020204" pitchFamily="34" charset="0"/>
              </a:rPr>
              <a:t>info</a:t>
            </a:r>
            <a:r>
              <a:rPr lang="cs-CZ" sz="1400" b="0" i="0" dirty="0">
                <a:effectLst/>
                <a:latin typeface="Arial" panose="020B0604020202020204" pitchFamily="34" charset="0"/>
              </a:rPr>
              <a:t> v 1 světovém jazyku, ZV - mobiliář, PC, promítací prostor, sčítač, prostor pro půjčovnu,/úschovnu kol, zavazadel, stojan, mapa, dobíjecí stanice pro elektrokola a musí být součástí výstavby, rekonstrukce a modernizace.</a:t>
            </a:r>
            <a:endParaRPr lang="cs-CZ" b="0" i="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Parkoviště – v obci do 40 tis. Obyvatel v návaznosti na již existující nebo novou trasu (do 1000 m) k atraktivitě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Dětská hřiště v nepřímých nákladech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dirty="0">
                <a:effectLst/>
                <a:latin typeface="Arial" panose="020B0604020202020204" pitchFamily="34" charset="0"/>
              </a:rPr>
              <a:t>SC 5.1 KULTURNÍ DĚDICTVÍ A CESTOVNÍ RUCH – Aktivity a odlišnosti od individuálních výzev: 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CESTOVNÍRUCH: Nebudou podporovány naučné stezky (OPŽP), není stanovena podmínka minimálního požadavku zaměření na 2 oblasti (možnost podpory malých projektů)</a:t>
            </a:r>
          </a:p>
          <a:p>
            <a:endParaRPr lang="cs-CZ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8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8" y="6356351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8" y="6356351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http://www.ks.crr.cz/" TargetMode="External"/><Relationship Id="rId4" Type="http://schemas.openxmlformats.org/officeDocument/2006/relationships/hyperlink" Target="http://www.irop.mmr.cz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927335"/>
            <a:ext cx="6400800" cy="32083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2 </a:t>
            </a:r>
          </a:p>
          <a:p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 4.4 </a:t>
            </a:r>
            <a:b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Kulturní dědictví a cestovní ruch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4345360"/>
            <a:ext cx="6741712" cy="123176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pro regionální rozvoj České republiky</a:t>
            </a:r>
          </a:p>
          <a:p>
            <a:pPr>
              <a:lnSpc>
                <a:spcPct val="120000"/>
              </a:lnSpc>
            </a:pPr>
            <a:r>
              <a:rPr lang="cs-CZ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odbor IROP pro Karlovarský kraj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779228" y="5577122"/>
            <a:ext cx="6524625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18.7.2022 Karlovy Vary, Ing. Vladimíra Nečekalová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4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získat relevantní informace</a:t>
            </a:r>
          </a:p>
          <a:p>
            <a:pPr algn="ctr"/>
            <a:r>
              <a:rPr lang="cs-CZ" sz="32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IROP 2021-2027 </a:t>
            </a:r>
            <a:endParaRPr lang="cs-CZ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863118" y="1538110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Stránky Centra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www.crr.cz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Stránky IROP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www.irop.mmr.cz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Konzultační servis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www.ks.crr.cz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Individuální konzultace na pracovišti Centra </a:t>
            </a:r>
          </a:p>
          <a:p>
            <a:r>
              <a:rPr lang="cs-CZ" sz="24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Karlových Varech – Závodní 391/96C (1. patro budovy La </a:t>
            </a:r>
            <a:r>
              <a:rPr lang="cs-CZ" sz="2400" dirty="0" err="1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Fresca</a:t>
            </a:r>
            <a:r>
              <a:rPr lang="cs-CZ" sz="24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Cantina</a:t>
            </a:r>
            <a:r>
              <a:rPr lang="cs-CZ" sz="24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/>
            <a:endParaRPr lang="cs-CZ" sz="240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exteriér, budova, silnice, ulice&#10;&#10;Popis byl vytvořen automaticky">
            <a:extLst>
              <a:ext uri="{FF2B5EF4-FFF2-40B4-BE49-F238E27FC236}">
                <a16:creationId xmlns:a16="http://schemas.microsoft.com/office/drawing/2014/main" id="{1B75F2AD-CE8E-4DF2-AE3D-8254DAA85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791" y="4013032"/>
            <a:ext cx="2794068" cy="192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 cap="flat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627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933821-A5DA-7140-8831-7E4D84AA8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2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CD06E-30C7-0F4B-9F7B-A86A3F339833}"/>
              </a:ext>
            </a:extLst>
          </p:cNvPr>
          <p:cNvSpPr txBox="1">
            <a:spLocks/>
          </p:cNvSpPr>
          <p:nvPr/>
        </p:nvSpPr>
        <p:spPr>
          <a:xfrm>
            <a:off x="100670" y="2733596"/>
            <a:ext cx="9143999" cy="28078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8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992780" y="1542443"/>
            <a:ext cx="7158440" cy="412958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117,6 mld. Kč </a:t>
            </a:r>
          </a:p>
          <a:p>
            <a:r>
              <a:rPr lang="cs-CZ" sz="20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(individuální projekty 93,2 mld. Kč, ITI 24,5 mld. Kč, MAS 8 mld. Kč) </a:t>
            </a:r>
          </a:p>
          <a:p>
            <a:endParaRPr lang="cs-CZ" sz="200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Implementační struktura: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Řídicí orgán IROP = Ministerstvo pro místní rozvoj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Zprostředkující subjekt = Centrum pro regionální rozvoj České republiky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Nositelé integrovaných strategií pro ITI a CLLD</a:t>
            </a:r>
          </a:p>
          <a:p>
            <a:endParaRPr lang="cs-CZ" sz="200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 příprav: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Programový dokument schválen vládou (listopad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Programový dokument pro IROP – 1.7.2022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Zasedání Monitorovacího výboru – 12.7.2022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výzvy lze očekávat na konci července 2022</a:t>
            </a:r>
          </a:p>
          <a:p>
            <a:endParaRPr lang="cs-CZ" sz="160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Vydána Obecná pravidla pro žadatele a příjemce 2021-2027 (1.4.2022, aktualizace)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Vydán metodický pokyn pro oblast zadávání zakázek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IROP 2021-2027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4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992780" y="154244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IROP 2021-2027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C8CFA5-34F1-487F-B145-8B488CD06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" y="67337"/>
            <a:ext cx="8492490" cy="60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6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Návrh rozdělení financí v IROP 2021-2027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5B66260-1E37-48DD-83DC-C25D7BDC0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75036"/>
              </p:ext>
            </p:extLst>
          </p:nvPr>
        </p:nvGraphicFramePr>
        <p:xfrm>
          <a:off x="770528" y="1167795"/>
          <a:ext cx="7602944" cy="474779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09838">
                  <a:extLst>
                    <a:ext uri="{9D8B030D-6E8A-4147-A177-3AD203B41FA5}">
                      <a16:colId xmlns:a16="http://schemas.microsoft.com/office/drawing/2014/main" val="1867840939"/>
                    </a:ext>
                  </a:extLst>
                </a:gridCol>
                <a:gridCol w="1581925">
                  <a:extLst>
                    <a:ext uri="{9D8B030D-6E8A-4147-A177-3AD203B41FA5}">
                      <a16:colId xmlns:a16="http://schemas.microsoft.com/office/drawing/2014/main" val="662236333"/>
                    </a:ext>
                  </a:extLst>
                </a:gridCol>
                <a:gridCol w="1859669">
                  <a:extLst>
                    <a:ext uri="{9D8B030D-6E8A-4147-A177-3AD203B41FA5}">
                      <a16:colId xmlns:a16="http://schemas.microsoft.com/office/drawing/2014/main" val="3530945834"/>
                    </a:ext>
                  </a:extLst>
                </a:gridCol>
                <a:gridCol w="602561">
                  <a:extLst>
                    <a:ext uri="{9D8B030D-6E8A-4147-A177-3AD203B41FA5}">
                      <a16:colId xmlns:a16="http://schemas.microsoft.com/office/drawing/2014/main" val="1760559365"/>
                    </a:ext>
                  </a:extLst>
                </a:gridCol>
                <a:gridCol w="1848951">
                  <a:extLst>
                    <a:ext uri="{9D8B030D-6E8A-4147-A177-3AD203B41FA5}">
                      <a16:colId xmlns:a16="http://schemas.microsoft.com/office/drawing/2014/main" val="362767184"/>
                    </a:ext>
                  </a:extLst>
                </a:gridCol>
              </a:tblGrid>
              <a:tr h="11246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Cíl politiky/priorita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Specifický cíl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Téma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Fond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Alokace specifického cíle (Kč)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69198"/>
                  </a:ext>
                </a:extLst>
              </a:tr>
              <a:tr h="4405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1 – priorita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eGovernment a kyberbezpečnost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12 424 093 301  </a:t>
                      </a:r>
                      <a:endParaRPr lang="cs-CZ" sz="1200" b="1" i="0" u="none" strike="noStrike" kern="1200" cap="none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38471"/>
                  </a:ext>
                </a:extLst>
              </a:tr>
              <a:tr h="327617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2 – priorita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9 333 305 380  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90925"/>
                  </a:ext>
                </a:extLst>
              </a:tr>
              <a:tr h="3332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Zelená infrastruktura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13 795 964 504  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48700"/>
                  </a:ext>
                </a:extLst>
              </a:tr>
              <a:tr h="3432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3 – priorita 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3.1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Silnice II. třídy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10 166 689 736 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73311"/>
                  </a:ext>
                </a:extLst>
              </a:tr>
              <a:tr h="327617">
                <a:tc rowSpan="4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4 – priorita 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4.1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Vzdělávání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14 070 685 797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10007"/>
                  </a:ext>
                </a:extLst>
              </a:tr>
              <a:tr h="5292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4.2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Sociální</a:t>
                      </a: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infrastruktura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9 049 128 827 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94826"/>
                  </a:ext>
                </a:extLst>
              </a:tr>
              <a:tr h="3276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4.3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Zdravotnictví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9 565 642 065 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53687"/>
                  </a:ext>
                </a:extLst>
              </a:tr>
              <a:tr h="32761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SC 4.4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Kultura a cestovní ruch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8 834 462 816  </a:t>
                      </a:r>
                      <a:endParaRPr lang="cs-CZ" sz="1200" b="1" i="0" u="none" strike="noStrike" kern="1200" cap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533572"/>
                  </a:ext>
                </a:extLst>
              </a:tr>
              <a:tr h="2613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5 – priorita 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5.1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CLLD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7 968 639 382 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84815"/>
                  </a:ext>
                </a:extLst>
              </a:tr>
              <a:tr h="2072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2 – priorita 6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6.1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Čistá a aktivní mobilita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20 371 428 707  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33698"/>
                  </a:ext>
                </a:extLst>
              </a:tr>
              <a:tr h="1979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cs-CZ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117 670 936 835  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55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36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420F8FD-768A-4636-9469-BE93B6ED21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93" r="5593"/>
          <a:stretch/>
        </p:blipFill>
        <p:spPr>
          <a:xfrm>
            <a:off x="0" y="0"/>
            <a:ext cx="9143980" cy="685799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B8297CB-A462-4266-8EDD-EDB8E8126634}"/>
              </a:ext>
            </a:extLst>
          </p:cNvPr>
          <p:cNvSpPr txBox="1">
            <a:spLocks/>
          </p:cNvSpPr>
          <p:nvPr/>
        </p:nvSpPr>
        <p:spPr>
          <a:xfrm>
            <a:off x="335560" y="5474987"/>
            <a:ext cx="8505986" cy="744836"/>
          </a:xfrm>
          <a:prstGeom prst="rect">
            <a:avLst/>
          </a:prstGeom>
          <a:solidFill>
            <a:srgbClr val="0B55A2">
              <a:alpha val="74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solidFill>
                  <a:schemeClr val="bg1"/>
                </a:solidFill>
              </a:rPr>
              <a:t>Specifický cíl  4.4 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Kulturní dědictví a cestovní ruch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7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134B4F-DAFD-48F6-9606-84077C0D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1CA11D-9642-43AD-B23F-6280C95FB3D6}"/>
              </a:ext>
            </a:extLst>
          </p:cNvPr>
          <p:cNvSpPr txBox="1"/>
          <p:nvPr/>
        </p:nvSpPr>
        <p:spPr>
          <a:xfrm>
            <a:off x="287323" y="333315"/>
            <a:ext cx="85693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rgbClr val="005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Posilování úlohy kultury a udržitelného cestovního ruchu v hospodářském rozvoji, sociálním začleňování a sociálních inovacích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55D596-D533-435D-8E9E-8D8D69B77A21}"/>
              </a:ext>
            </a:extLst>
          </p:cNvPr>
          <p:cNvSpPr txBox="1"/>
          <p:nvPr/>
        </p:nvSpPr>
        <p:spPr>
          <a:xfrm>
            <a:off x="694122" y="1171290"/>
            <a:ext cx="775575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C56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AKTIVITA PAMÁTKY (alokace 3,56 mld. Kč):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sng" strike="noStrike" kern="1200" cap="none" spc="0" normalizeH="0" baseline="0" noProof="0" dirty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C56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Revitalizace a vybavení přispívající k ochraně kulturního dědictví: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Individuální projekty: Národní kulturní památky + UNESCO památky + památky z Indikativního seznamu UNESCO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ITI projekty: Národní kulturní památky + kulturní památky + UNESCO památky + památky z Indikativního seznamu UNESCO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Počítá se s podporou v oblasti revitalizace památek, nových i stávajících expozic, návštěvnických center, edukačních center, depozitáře, restaurování, vybavení pro konzervaci a restaurování, digitalizace, ochrany a zabezpečení památek, parky u NKP a památek UNESCO nebo parků u památek z Indikativního seznamu UNESCO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C56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Doprovodná část projektu: parkoviště u památek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Zásada pro výběr: památka bude zpřístupněna veřejnosti </a:t>
            </a:r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Žadatelé: vlastníci památek a subjekty s právem hospodaření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Min. 5 mil. a max. finanční hranice 100 mil. na projekt (CZV) </a:t>
            </a:r>
          </a:p>
        </p:txBody>
      </p:sp>
    </p:spTree>
    <p:extLst>
      <p:ext uri="{BB962C8B-B14F-4D97-AF65-F5344CB8AC3E}">
        <p14:creationId xmlns:p14="http://schemas.microsoft.com/office/powerpoint/2010/main" val="390278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134B4F-DAFD-48F6-9606-84077C0D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1CA11D-9642-43AD-B23F-6280C95FB3D6}"/>
              </a:ext>
            </a:extLst>
          </p:cNvPr>
          <p:cNvSpPr txBox="1"/>
          <p:nvPr/>
        </p:nvSpPr>
        <p:spPr>
          <a:xfrm>
            <a:off x="287323" y="333315"/>
            <a:ext cx="85693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Posilování úlohy kultury a udržitelného cestovního ruchu v hospodářském rozvoji, sociálním začleňování a sociálních inovacích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55D596-D533-435D-8E9E-8D8D69B77A21}"/>
              </a:ext>
            </a:extLst>
          </p:cNvPr>
          <p:cNvSpPr txBox="1"/>
          <p:nvPr/>
        </p:nvSpPr>
        <p:spPr>
          <a:xfrm>
            <a:off x="694122" y="1171290"/>
            <a:ext cx="775575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C56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AKTIVITA MUZEA (alokace </a:t>
            </a:r>
            <a:r>
              <a:rPr lang="cs-CZ" sz="2000" b="1" u="sng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2,22</a:t>
            </a: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C56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mld. Kč):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sng" strike="noStrike" kern="1200" cap="none" spc="0" normalizeH="0" baseline="0" noProof="0" dirty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C56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Revitalizace, odborná infrastruktura a vybavení pro: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krajská, státní a obecní muzea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0" i="0" dirty="0">
                <a:effectLst/>
                <a:latin typeface="Arial" panose="020B0604020202020204" pitchFamily="34" charset="0"/>
              </a:rPr>
              <a:t>Počítá se s podporou v oblasti revitalizace muzeí, včetně nové výstavby, nových i stávajících expozic, depozitáře, návštěvnických center, edukačních center, restaurování sbírek muzejní povahy, vybavení pro konzervaci a  restaurování, digitalizace, ochrana muzejních sbírek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Zásada pro výběr: muzeum spravuje sbírku dle zákona č. 122/2000 Sb. o ochraně sbírek muzejní povahy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Min.--- a max. finanční hranice 80 mil. 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projekt (CZV)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Žadatelé: kraje a jimi zřizované a zakládané organizace, obce a jimi zřizované a zakládané organizace, organizační složky státu a jejich příspěvkové organizace </a:t>
            </a:r>
          </a:p>
        </p:txBody>
      </p:sp>
    </p:spTree>
    <p:extLst>
      <p:ext uri="{BB962C8B-B14F-4D97-AF65-F5344CB8AC3E}">
        <p14:creationId xmlns:p14="http://schemas.microsoft.com/office/powerpoint/2010/main" val="198764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134B4F-DAFD-48F6-9606-84077C0D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1CA11D-9642-43AD-B23F-6280C95FB3D6}"/>
              </a:ext>
            </a:extLst>
          </p:cNvPr>
          <p:cNvSpPr txBox="1"/>
          <p:nvPr/>
        </p:nvSpPr>
        <p:spPr>
          <a:xfrm>
            <a:off x="287323" y="333315"/>
            <a:ext cx="85693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Posilování úlohy kultury a udržitelného cestovního ruchu v hospodářském rozvoji, sociálním začleňování a sociálních inovacích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55D596-D533-435D-8E9E-8D8D69B77A21}"/>
              </a:ext>
            </a:extLst>
          </p:cNvPr>
          <p:cNvSpPr txBox="1"/>
          <p:nvPr/>
        </p:nvSpPr>
        <p:spPr>
          <a:xfrm>
            <a:off x="694122" y="1171290"/>
            <a:ext cx="7755756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C56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AKTIVITA KNIHOVNA (alokace 1,78 mld. Kč):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sng" strike="noStrike" kern="1200" cap="none" spc="0" normalizeH="0" baseline="0" noProof="0" dirty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C56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Revitalizace, odborná infrastruktura a vybavení pro: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knihovny vykonávající a zajišťující regionální funkce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základní knihovny provozované obcí od 10 tis. obyvatel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základní knihovny se specializovaným knihovním fondem (ústavní, církevní, nemocniční…)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Počítá se s podporou v oblasti revitalizace knihoven, včetně nové výstavby, nových i stávajících expozic, depozitáře, návštěvnických center, edukačních center, restaurování knihovních fondů, vybavení pro konzervaci a restaurování, digitalizace, ochrana knihovních fondů</a:t>
            </a:r>
            <a:endParaRPr lang="cs-CZ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0" i="0" dirty="0">
                <a:effectLst/>
                <a:latin typeface="Arial" panose="020B0604020202020204" pitchFamily="34" charset="0"/>
              </a:rPr>
              <a:t>Zásada pro výběr: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0" i="0" dirty="0">
                <a:effectLst/>
                <a:latin typeface="Arial" panose="020B0604020202020204" pitchFamily="34" charset="0"/>
              </a:rPr>
              <a:t>• projekt musí být v souladu s Koncepcí rozvoje knihoven v ČR na léta 2021 - 2027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0" i="0" dirty="0">
                <a:effectLst/>
                <a:latin typeface="Arial" panose="020B0604020202020204" pitchFamily="34" charset="0"/>
              </a:rPr>
              <a:t>• ze Specifických kritérií přijatelnosti povinná BEZBARIÉROVOST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0" i="0" dirty="0">
                <a:effectLst/>
                <a:latin typeface="Arial" panose="020B0604020202020204" pitchFamily="34" charset="0"/>
              </a:rPr>
              <a:t>Knihovny se specializovaným fondem min. 1 a max. finanční hranice 10 mil. na projekt (CZV)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0" i="0" dirty="0">
                <a:effectLst/>
                <a:latin typeface="Arial" panose="020B0604020202020204" pitchFamily="34" charset="0"/>
              </a:rPr>
              <a:t>Základní knihovny min. 5 a max. finanční hranice 80 mil. na projekt (CZV)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0" i="0" dirty="0">
                <a:effectLst/>
                <a:latin typeface="Arial" panose="020B0604020202020204" pitchFamily="34" charset="0"/>
              </a:rPr>
              <a:t>Žadatelé: obce a jimi zřizované a zakládané organizace, zřizovatelé základních knihoven se specializovaným knihovním fondem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https://ipk.nkp.cz/programy-podpory/irop-2021-2027</a:t>
            </a:r>
          </a:p>
        </p:txBody>
      </p:sp>
    </p:spTree>
    <p:extLst>
      <p:ext uri="{BB962C8B-B14F-4D97-AF65-F5344CB8AC3E}">
        <p14:creationId xmlns:p14="http://schemas.microsoft.com/office/powerpoint/2010/main" val="329658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134B4F-DAFD-48F6-9606-84077C0D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1CA11D-9642-43AD-B23F-6280C95FB3D6}"/>
              </a:ext>
            </a:extLst>
          </p:cNvPr>
          <p:cNvSpPr txBox="1"/>
          <p:nvPr/>
        </p:nvSpPr>
        <p:spPr>
          <a:xfrm>
            <a:off x="287323" y="333315"/>
            <a:ext cx="85693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Posilování úlohy kultury a udržitelného cestovního ruchu v hospodářském rozvoji, sociálním začleňování a sociálních inovacích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55D596-D533-435D-8E9E-8D8D69B77A21}"/>
              </a:ext>
            </a:extLst>
          </p:cNvPr>
          <p:cNvSpPr txBox="1"/>
          <p:nvPr/>
        </p:nvSpPr>
        <p:spPr>
          <a:xfrm>
            <a:off x="694122" y="1171290"/>
            <a:ext cx="7755756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C56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AKTIVITA CESTOVNÍ RUCH (alokace 1,34 mld. Kč):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sng" strike="noStrike" kern="1200" cap="none" spc="0" normalizeH="0" baseline="0" noProof="0" dirty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infrastruktura udržitelného cestovního ruchu: </a:t>
            </a:r>
          </a:p>
          <a:p>
            <a:pPr algn="just"/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cs-CZ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nepodnikatelská / nezisková infrastruktura sloužící návštěvníkům a rezidentům</a:t>
            </a:r>
          </a:p>
          <a:p>
            <a:pPr algn="just"/>
            <a:endParaRPr lang="cs-CZ" sz="140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</a:rPr>
              <a:t>Počítá se s podporou doprovodné infrastruktury cestovního ruchu: záchytná parkoviště, odpočívadla, sociální zařízení, veřejná infrastruktura pro vodáckou a vodní turistiku/ rekreační plavbu); turistická informační centra; budování turistických tras a revitalizace sítě značení; naučné stezky, navigační systémy města obcí</a:t>
            </a:r>
          </a:p>
          <a:p>
            <a:pPr algn="just"/>
            <a:endParaRPr lang="cs-CZ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</a:rPr>
              <a:t>Podpora komplexních projektů, které mají smysl (odpočívadlo + naučná stezka, záchytné parkoviště + odpočívadlo), zaměření na min. dvě oblasti </a:t>
            </a:r>
          </a:p>
          <a:p>
            <a:pPr algn="just"/>
            <a:endParaRPr lang="cs-CZ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</a:rPr>
              <a:t>Podrobný výčet infrastruktury (oblastí) bude uveden ve Specifických pravidlech </a:t>
            </a:r>
          </a:p>
          <a:p>
            <a:pPr algn="just"/>
            <a:endParaRPr lang="cs-CZ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</a:rPr>
              <a:t>Návaznost na Národní program podpory CR v regionech</a:t>
            </a:r>
          </a:p>
          <a:p>
            <a:pPr algn="just"/>
            <a:endParaRPr lang="cs-CZ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Min. předpoklad 1 mil. 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max. finanční hranice 10 mil. </a:t>
            </a:r>
            <a:r>
              <a:rPr lang="cs-CZ" sz="1400" dirty="0">
                <a:solidFill>
                  <a:prstClr val="black"/>
                </a:solidFill>
                <a:latin typeface="Arial" panose="020B0604020202020204" pitchFamily="34" charset="0"/>
              </a:rPr>
              <a:t>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projekt (CZV)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Žadatelé: obce, kraje, dobrovolné svazky obcí, církve, církevní organizace, organizace zřizované/zakládané obcemi/kraji, OSS a jeho příspěvkové organizace, NNO činné v oblasti cestovního ruchu min. 2 roky, státní podnik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33287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EB8E1A7E967A4684626F3560EF698D" ma:contentTypeVersion="1" ma:contentTypeDescription="Vytvoří nový dokument" ma:contentTypeScope="" ma:versionID="384ca3e590d892d38f87820dc0b3a58d">
  <xsd:schema xmlns:xsd="http://www.w3.org/2001/XMLSchema" xmlns:xs="http://www.w3.org/2001/XMLSchema" xmlns:p="http://schemas.microsoft.com/office/2006/metadata/properties" xmlns:ns1="http://schemas.microsoft.com/sharepoint/v3" xmlns:ns2="c9e48692-194e-417d-af40-42e3d4ef737b" targetNamespace="http://schemas.microsoft.com/office/2006/metadata/properties" ma:root="true" ma:fieldsID="d6dffcb5f17567d95a640228510ae17c" ns1:_="" ns2:_="">
    <xsd:import namespace="http://schemas.microsoft.com/sharepoint/v3"/>
    <xsd:import namespace="c9e48692-194e-417d-af40-42e3d4ef73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  <xsd:element ref="ns1:RoutingEnabl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" ma:internalName="PublishingExpirationDate">
      <xsd:simpleType>
        <xsd:restriction base="dms:Unknown"/>
      </xsd:simpleType>
    </xsd:element>
    <xsd:element name="RoutingEnabled" ma:index="11" ma:displayName="Aktivní" ma:internalName="RoutingEnabl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8692-194e-417d-af40-42e3d4ef737b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c9e48692-194e-417d-af40-42e3d4ef737b" xsi:nil="true"/>
    <RoutingEnabled xmlns="http://schemas.microsoft.com/sharepoint/v3">false</RoutingEnabled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A68FA4-2F68-4F29-9F9A-4CC82C466FAB}"/>
</file>

<file path=customXml/itemProps2.xml><?xml version="1.0" encoding="utf-8"?>
<ds:datastoreItem xmlns:ds="http://schemas.openxmlformats.org/officeDocument/2006/customXml" ds:itemID="{834382ED-9270-4762-BD62-CE9DD2E8A8B1}"/>
</file>

<file path=customXml/itemProps3.xml><?xml version="1.0" encoding="utf-8"?>
<ds:datastoreItem xmlns:ds="http://schemas.openxmlformats.org/officeDocument/2006/customXml" ds:itemID="{8CF4C4D2-D57F-44FF-97A2-6A087BFC7F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</TotalTime>
  <Words>1820</Words>
  <Application>Microsoft Office PowerPoint</Application>
  <PresentationFormat>Předvádění na obrazovce (4:3)</PresentationFormat>
  <Paragraphs>230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Conv_SourceSansPro-Regular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IROP prezentace</dc:title>
  <dc:subject/>
  <dc:creator>Microsoft Office User</dc:creator>
  <cp:keywords/>
  <dc:description/>
  <cp:lastModifiedBy>Nečekalová Vladimíra</cp:lastModifiedBy>
  <cp:revision>223</cp:revision>
  <cp:lastPrinted>2022-07-12T15:11:05Z</cp:lastPrinted>
  <dcterms:created xsi:type="dcterms:W3CDTF">2021-01-13T14:58:16Z</dcterms:created>
  <dcterms:modified xsi:type="dcterms:W3CDTF">2022-07-20T06:16:48Z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0x010100B6EB8E1A7E967A4684626F3560EF698D</vt:lpwstr>
  </property>
</Properties>
</file>