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66" r:id="rId7"/>
    <p:sldId id="268" r:id="rId8"/>
    <p:sldId id="265" r:id="rId9"/>
    <p:sldId id="269" r:id="rId10"/>
    <p:sldId id="270" r:id="rId11"/>
    <p:sldId id="271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5D67B2-A005-4D81-979F-31D1350A4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BC181B-C4DC-497D-BFA1-A839683E2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707747-7C46-4C35-BE13-2BE09251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D08480-DD1F-4847-A1E7-4B593C66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7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529B5-A466-4E65-83BB-FFF23C3B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622D4C-EA08-49ED-BE73-869C3F66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808BE9-08EF-4B19-A41D-877929871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EBA0C6-6D47-48B3-9EDB-1F4E43A1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3DAC4-6AAE-4C2F-90E7-08871443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5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59C0C6-DB87-4414-B0FA-1713B221DD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88CAF9-4374-4374-BDD7-B66C67902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606E14-5E23-433B-9637-810973E9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449DC9-7B48-4F86-BDFE-730B17A83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4C26B-9C92-4EB1-8A25-E9C2CC65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5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42B23-0458-4301-992C-85021EF4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D4A144-EF84-4150-841A-A0FB9C9E1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2158A-4E16-414E-8C2B-FCDE003A5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1FC317-0040-4043-8344-F190D488C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0D2965-173F-401D-BCDB-274C0D553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9A8E9-53D0-48AB-9096-873A44E0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ACE178-D187-40A3-811E-5AEC9049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3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ADE59-F56B-4920-A0B3-3F79D99D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4F182B-1BEC-4FF7-82A6-4434D0B7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1101BE-E062-410D-8A16-DE2C6C5CA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E45723-6B32-4B88-AD91-0B5D9B95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60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BF451-B75F-4DDE-AD11-A76F3AEE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A732A6-EDB8-4AA6-ADF2-2D5D09718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E0EE6D-F996-443D-9C1C-F0786B389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164AC09-4D3F-4E8D-87BD-945E1F5EC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4BA8D7-638A-4DFF-B35F-43D79B396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0FF720-E680-4F46-96FD-4504573B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E4F4B0-637A-4FF1-81A9-D3931C30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56C024-ACA2-4670-BD92-0E601E3A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3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75792-F922-47C1-B64D-FA1CD31FA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2E96ED-5147-4279-90E9-F6FD4E6B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E312D6-381F-4B93-94D5-959482DA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D3A194-6F03-49E1-860D-6FD13A15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09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1897C6-96D9-4154-9237-9ADA5010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5FA892-A79D-4D63-82EB-1C16D2DF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D56726-8C4F-452C-9177-C4704546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3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0226B-9667-4136-A29F-7B385993D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38EDC4-3B9E-44E9-8CBB-263687527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81436C-68B5-443D-8058-C830C5751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E43BED-64B4-4CE1-8B69-4420D41A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DB7E7F-90B1-4AB1-BEBB-B7173548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0AC8D6-BDD7-46FE-AEBF-C5F11D9A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09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5B59E-5C62-4772-9234-BDC24B959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0ABE95E-D561-4F4C-A23F-995729B1A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3E6B9FD-1A78-48B9-A3CC-62554ACCA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0D18BC-D49C-4EDB-92CD-641F4C64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83FE9E-D056-4E9C-84B4-D7809EDE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06CB6-8459-454F-B169-B1A44792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53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D04E54-E6B5-473F-B232-9EFD7B4C7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A23FA50-D50E-451D-847D-1CA227CCB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FDA71-C1C3-4DF3-A9F0-DD59419D3020}" type="datetimeFigureOut">
              <a:rPr lang="cs-CZ" smtClean="0"/>
              <a:t>2. 2. 2022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16F8-3B11-417D-A979-BC23144D5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TEMP\marcela.saxova\110\ASPI'&amp;link='297\2016%20Sb.%25235'&amp;ucin-k-dni='30.12.999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F1A9A602-A865-40DF-AFE4-5DB91D61DE4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2327F7A9-4999-48AD-BA98-CC177ED87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7057" y="694763"/>
            <a:ext cx="2527364" cy="1147992"/>
          </a:xfrm>
          <a:prstGeom prst="rect">
            <a:avLst/>
          </a:prstGeom>
        </p:spPr>
      </p:pic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738646" y="2798058"/>
            <a:ext cx="71641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1"/>
                </a:solidFill>
                <a:latin typeface="Raleway" pitchFamily="2" charset="-18"/>
              </a:rPr>
              <a:t>Elektronické podepisování</a:t>
            </a:r>
            <a:endParaRPr lang="cs-CZ" sz="4400" b="1" dirty="0">
              <a:solidFill>
                <a:schemeClr val="bg1"/>
              </a:solidFill>
              <a:latin typeface="Raleway" pitchFamily="2" charset="-18"/>
            </a:endParaRPr>
          </a:p>
          <a:p>
            <a:pPr algn="ctr"/>
            <a:endParaRPr lang="cs-CZ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7902787" y="5742134"/>
            <a:ext cx="365997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1800" b="1" dirty="0">
                <a:solidFill>
                  <a:schemeClr val="bg1"/>
                </a:solidFill>
                <a:latin typeface="Raleway" pitchFamily="2" charset="-18"/>
              </a:rPr>
              <a:t>Mgr. </a:t>
            </a:r>
            <a:r>
              <a:rPr lang="cs-CZ" sz="1800" b="1" dirty="0" smtClean="0">
                <a:solidFill>
                  <a:schemeClr val="bg1"/>
                </a:solidFill>
                <a:latin typeface="Raleway" pitchFamily="2" charset="-18"/>
              </a:rPr>
              <a:t>Marcela Saxová</a:t>
            </a:r>
            <a:endParaRPr lang="cs-CZ" sz="1800" b="1" dirty="0">
              <a:solidFill>
                <a:schemeClr val="bg1"/>
              </a:solidFill>
              <a:latin typeface="Raleway" pitchFamily="2" charset="-18"/>
            </a:endParaRPr>
          </a:p>
          <a:p>
            <a:pPr algn="r"/>
            <a:r>
              <a:rPr lang="cs-CZ" sz="1600" b="1" dirty="0">
                <a:solidFill>
                  <a:schemeClr val="bg1"/>
                </a:solidFill>
                <a:latin typeface="Raleway" pitchFamily="2" charset="-18"/>
              </a:rPr>
              <a:t>v</a:t>
            </a:r>
            <a:r>
              <a:rPr lang="cs-CZ" sz="1600" b="1" dirty="0" smtClean="0">
                <a:solidFill>
                  <a:schemeClr val="bg1"/>
                </a:solidFill>
                <a:latin typeface="Raleway" pitchFamily="2" charset="-18"/>
              </a:rPr>
              <a:t>edoucí </a:t>
            </a:r>
            <a:r>
              <a:rPr lang="cs-CZ" sz="1600" b="1" dirty="0">
                <a:solidFill>
                  <a:schemeClr val="bg1"/>
                </a:solidFill>
                <a:latin typeface="Raleway" pitchFamily="2" charset="-18"/>
              </a:rPr>
              <a:t>odboru </a:t>
            </a:r>
            <a:r>
              <a:rPr lang="cs-CZ" sz="1600" b="1" dirty="0" smtClean="0">
                <a:solidFill>
                  <a:schemeClr val="bg1"/>
                </a:solidFill>
                <a:latin typeface="Raleway" pitchFamily="2" charset="-18"/>
              </a:rPr>
              <a:t>vnitřních záležitostí</a:t>
            </a:r>
            <a:endParaRPr lang="cs-CZ" sz="1600" b="1" dirty="0">
              <a:solidFill>
                <a:schemeClr val="bg1"/>
              </a:solidFill>
              <a:latin typeface="Raleway" pitchFamily="2" charset="-18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632334" y="1908613"/>
            <a:ext cx="64809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Zákon č. 297/2016 Sb., o službách vytvářejících důvěru pro elektronické transakce, plus změnový zákon č. 298/2016 Sb.</a:t>
            </a:r>
          </a:p>
          <a:p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Nařízení Evropského parlamentu a Rady (EU) č. 910/2014 ze dne 23. července 2014 o elektronické identifikace a službách vytvářejících důvěru pro elektronické transakce na vnitřním trhu a o zrušení směrnice 1999/93/ES. </a:t>
            </a:r>
          </a:p>
          <a:p>
            <a:pPr algn="just"/>
            <a:endParaRPr lang="cs-CZ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 </a:t>
            </a:r>
          </a:p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05CCFF-2583-4F7F-9F58-41BEB2918D78}"/>
              </a:ext>
            </a:extLst>
          </p:cNvPr>
          <p:cNvSpPr txBox="1"/>
          <p:nvPr/>
        </p:nvSpPr>
        <p:spPr>
          <a:xfrm>
            <a:off x="3252276" y="434958"/>
            <a:ext cx="72410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3200" b="1" dirty="0">
                <a:solidFill>
                  <a:srgbClr val="312783"/>
                </a:solidFill>
                <a:latin typeface="Raleway" pitchFamily="2" charset="-18"/>
              </a:rPr>
              <a:t>Legislativní ukotvení elektronických </a:t>
            </a:r>
            <a:endParaRPr lang="cs-CZ" sz="32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just"/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podpisů</a:t>
            </a:r>
            <a:r>
              <a:rPr lang="cs-CZ" sz="3200" b="1" dirty="0">
                <a:solidFill>
                  <a:srgbClr val="312783"/>
                </a:solidFill>
                <a:latin typeface="Raleway" pitchFamily="2" charset="-18"/>
              </a:rPr>
              <a:t>, </a:t>
            </a:r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pečetí </a:t>
            </a:r>
            <a:r>
              <a:rPr lang="cs-CZ" sz="3200" b="1" dirty="0">
                <a:solidFill>
                  <a:srgbClr val="312783"/>
                </a:solidFill>
                <a:latin typeface="Raleway" pitchFamily="2" charset="-18"/>
              </a:rPr>
              <a:t>a časových </a:t>
            </a:r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razítek</a:t>
            </a:r>
            <a:endParaRPr lang="cs-CZ" sz="3200" b="1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6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632345" y="3211670"/>
            <a:ext cx="6480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 </a:t>
            </a:r>
          </a:p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05CCFF-2583-4F7F-9F58-41BEB2918D78}"/>
              </a:ext>
            </a:extLst>
          </p:cNvPr>
          <p:cNvSpPr txBox="1"/>
          <p:nvPr/>
        </p:nvSpPr>
        <p:spPr>
          <a:xfrm>
            <a:off x="3382356" y="434958"/>
            <a:ext cx="80137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Elektronické podpisy pro komunikaci </a:t>
            </a:r>
          </a:p>
          <a:p>
            <a:pPr algn="just"/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s veřejnou zprávou – orgán veřejné moci</a:t>
            </a:r>
            <a:endParaRPr lang="cs-CZ" sz="3200" b="1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448594" y="1985555"/>
            <a:ext cx="78812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312783"/>
                </a:solidFill>
                <a:latin typeface="Raleway"/>
              </a:rPr>
              <a:t>Cit. § 5  zák. č. 297/1996 Sb. :</a:t>
            </a:r>
          </a:p>
          <a:p>
            <a:endParaRPr lang="cs-CZ" dirty="0">
              <a:solidFill>
                <a:srgbClr val="312783"/>
              </a:solidFill>
              <a:latin typeface="Raleway"/>
            </a:endParaRPr>
          </a:p>
          <a:p>
            <a:r>
              <a:rPr lang="cs-CZ" dirty="0" smtClean="0">
                <a:solidFill>
                  <a:srgbClr val="312783"/>
                </a:solidFill>
                <a:latin typeface="Raleway"/>
              </a:rPr>
              <a:t>K 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podepisování elektronickým podpisem </a:t>
            </a:r>
            <a:r>
              <a:rPr lang="cs-CZ" b="1" dirty="0">
                <a:solidFill>
                  <a:srgbClr val="312783"/>
                </a:solidFill>
                <a:latin typeface="Raleway"/>
              </a:rPr>
              <a:t>lze použít pouze kvalifikovaný elektronický podpis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, podepisuje-li elektronický dokument, kterým </a:t>
            </a:r>
          </a:p>
          <a:p>
            <a:r>
              <a:rPr lang="cs-CZ" dirty="0">
                <a:solidFill>
                  <a:srgbClr val="312783"/>
                </a:solidFill>
                <a:latin typeface="Raleway"/>
              </a:rPr>
              <a:t> </a:t>
            </a:r>
          </a:p>
          <a:p>
            <a:r>
              <a:rPr lang="cs-CZ" dirty="0">
                <a:solidFill>
                  <a:srgbClr val="312783"/>
                </a:solidFill>
                <a:latin typeface="Raleway"/>
              </a:rPr>
              <a:t>a) </a:t>
            </a:r>
            <a:r>
              <a:rPr lang="cs-CZ" u="sng" dirty="0">
                <a:solidFill>
                  <a:srgbClr val="312783"/>
                </a:solidFill>
                <a:latin typeface="Raleway"/>
              </a:rPr>
              <a:t>činí úkon nebo právně jedná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 stát, </a:t>
            </a:r>
            <a:r>
              <a:rPr lang="cs-CZ" b="1" dirty="0">
                <a:solidFill>
                  <a:srgbClr val="312783"/>
                </a:solidFill>
                <a:latin typeface="Raleway"/>
              </a:rPr>
              <a:t>územní samosprávný celek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, právnická osoba zřízená zákonem nebo </a:t>
            </a:r>
            <a:r>
              <a:rPr lang="cs-CZ" b="1" dirty="0">
                <a:solidFill>
                  <a:srgbClr val="312783"/>
                </a:solidFill>
                <a:latin typeface="Raleway"/>
              </a:rPr>
              <a:t>právnická osoba zřízená nebo založená státem, územním samosprávným celkem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 nebo právnickou osobou zřízenou zákonem nebo jejich orgán anebo jiná jejich součást (dále jen "veřejnoprávní podepisující"), nebo </a:t>
            </a:r>
          </a:p>
          <a:p>
            <a:r>
              <a:rPr lang="cs-CZ" dirty="0">
                <a:solidFill>
                  <a:srgbClr val="312783"/>
                </a:solidFill>
                <a:latin typeface="Raleway"/>
              </a:rPr>
              <a:t> </a:t>
            </a:r>
          </a:p>
          <a:p>
            <a:r>
              <a:rPr lang="cs-CZ" dirty="0">
                <a:solidFill>
                  <a:srgbClr val="312783"/>
                </a:solidFill>
                <a:latin typeface="Raleway"/>
              </a:rPr>
              <a:t>b) činí úkon osoba neuvedená v písmenu a) při výkonu své působnosti. </a:t>
            </a:r>
            <a:endParaRPr lang="cs-CZ" dirty="0" smtClean="0">
              <a:solidFill>
                <a:srgbClr val="312783"/>
              </a:solidFill>
              <a:latin typeface="Raleway"/>
            </a:endParaRPr>
          </a:p>
          <a:p>
            <a:endParaRPr lang="cs-CZ" dirty="0">
              <a:solidFill>
                <a:srgbClr val="312783"/>
              </a:solidFill>
              <a:latin typeface="Raleway"/>
            </a:endParaRPr>
          </a:p>
          <a:p>
            <a:endParaRPr lang="cs-CZ" dirty="0">
              <a:solidFill>
                <a:srgbClr val="312783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45501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632345" y="3211670"/>
            <a:ext cx="6480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 </a:t>
            </a:r>
          </a:p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05CCFF-2583-4F7F-9F58-41BEB2918D78}"/>
              </a:ext>
            </a:extLst>
          </p:cNvPr>
          <p:cNvSpPr txBox="1"/>
          <p:nvPr/>
        </p:nvSpPr>
        <p:spPr>
          <a:xfrm>
            <a:off x="3523203" y="434958"/>
            <a:ext cx="5408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Kvalifikované elektronické </a:t>
            </a:r>
          </a:p>
          <a:p>
            <a:pPr algn="just"/>
            <a:r>
              <a:rPr lang="cs-CZ" sz="3200" b="1" dirty="0" smtClean="0">
                <a:solidFill>
                  <a:srgbClr val="312783"/>
                </a:solidFill>
                <a:latin typeface="Raleway" pitchFamily="2" charset="-18"/>
              </a:rPr>
              <a:t>časové razítko</a:t>
            </a:r>
            <a:endParaRPr lang="cs-CZ" sz="3200" b="1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439886" y="1985555"/>
            <a:ext cx="78812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312783"/>
                </a:solidFill>
                <a:latin typeface="Raleway"/>
              </a:rPr>
              <a:t>Cit. § 11 odst. 1 zák. č. 297/1996 Sb. :</a:t>
            </a:r>
          </a:p>
          <a:p>
            <a:endParaRPr lang="cs-CZ" dirty="0">
              <a:solidFill>
                <a:srgbClr val="312783"/>
              </a:solidFill>
              <a:latin typeface="Raleway"/>
            </a:endParaRPr>
          </a:p>
          <a:p>
            <a:pPr algn="just"/>
            <a:r>
              <a:rPr lang="cs-CZ" b="1" dirty="0" smtClean="0">
                <a:solidFill>
                  <a:srgbClr val="312783"/>
                </a:solidFill>
              </a:rPr>
              <a:t>Veřejnoprávní </a:t>
            </a:r>
            <a:r>
              <a:rPr lang="cs-CZ" b="1" dirty="0">
                <a:solidFill>
                  <a:srgbClr val="312783"/>
                </a:solidFill>
              </a:rPr>
              <a:t>podepisující, který podepsal elektronický dokument, kterým činí úkon nebo právně jedná</a:t>
            </a:r>
            <a:r>
              <a:rPr lang="cs-CZ" dirty="0">
                <a:solidFill>
                  <a:srgbClr val="312783"/>
                </a:solidFill>
              </a:rPr>
              <a:t>, způsobem podle </a:t>
            </a:r>
            <a:r>
              <a:rPr lang="cs-CZ" u="sng" dirty="0">
                <a:solidFill>
                  <a:srgbClr val="312783"/>
                </a:solidFill>
                <a:hlinkClick r:id="rId4" action="ppaction://hlinkfile"/>
              </a:rPr>
              <a:t>§ 5</a:t>
            </a:r>
            <a:r>
              <a:rPr lang="cs-CZ" dirty="0">
                <a:solidFill>
                  <a:srgbClr val="312783"/>
                </a:solidFill>
              </a:rPr>
              <a:t>, a osoba, která podepsala elektronický dokument, kterým činí úkon při výkonu své působnosti, způsobem podle </a:t>
            </a:r>
            <a:r>
              <a:rPr lang="cs-CZ" u="sng" dirty="0">
                <a:solidFill>
                  <a:srgbClr val="312783"/>
                </a:solidFill>
                <a:hlinkClick r:id="rId4" action="ppaction://hlinkfile"/>
              </a:rPr>
              <a:t>§ 5</a:t>
            </a:r>
            <a:r>
              <a:rPr lang="cs-CZ" dirty="0">
                <a:solidFill>
                  <a:srgbClr val="312783"/>
                </a:solidFill>
              </a:rPr>
              <a:t>, </a:t>
            </a:r>
            <a:r>
              <a:rPr lang="cs-CZ" b="1" dirty="0">
                <a:solidFill>
                  <a:srgbClr val="312783"/>
                </a:solidFill>
              </a:rPr>
              <a:t>opatří podepsaný elektronický dokument kvalifikovaným elektronickým časovým razítkem. </a:t>
            </a:r>
          </a:p>
          <a:p>
            <a:pPr algn="just"/>
            <a:r>
              <a:rPr lang="cs-CZ" dirty="0">
                <a:solidFill>
                  <a:srgbClr val="312783"/>
                </a:solidFill>
              </a:rPr>
              <a:t> </a:t>
            </a:r>
          </a:p>
          <a:p>
            <a:r>
              <a:rPr lang="cs-CZ" dirty="0">
                <a:solidFill>
                  <a:srgbClr val="312783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327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565968" y="1551562"/>
            <a:ext cx="6480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5050" y="365125"/>
            <a:ext cx="7948749" cy="132556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12783"/>
                </a:solidFill>
                <a:latin typeface="Raleway"/>
              </a:rPr>
              <a:t>Elektronický podpis - k čemu slouží</a:t>
            </a:r>
            <a:endParaRPr lang="cs-CZ" sz="3200" b="1" dirty="0">
              <a:solidFill>
                <a:srgbClr val="312783"/>
              </a:solidFill>
              <a:latin typeface="Raleway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5050" y="1825625"/>
            <a:ext cx="7948750" cy="4351338"/>
          </a:xfrm>
        </p:spPr>
        <p:txBody>
          <a:bodyPr/>
          <a:lstStyle/>
          <a:p>
            <a:r>
              <a:rPr lang="cs-CZ" dirty="0" smtClean="0">
                <a:solidFill>
                  <a:srgbClr val="312783"/>
                </a:solidFill>
              </a:rPr>
              <a:t>Podle nařízení </a:t>
            </a:r>
            <a:r>
              <a:rPr lang="cs-CZ" dirty="0" err="1" smtClean="0">
                <a:solidFill>
                  <a:srgbClr val="312783"/>
                </a:solidFill>
              </a:rPr>
              <a:t>eIDAS</a:t>
            </a:r>
            <a:r>
              <a:rPr lang="cs-CZ" dirty="0" smtClean="0">
                <a:solidFill>
                  <a:srgbClr val="312783"/>
                </a:solidFill>
              </a:rPr>
              <a:t> slouží k projevu vůle (souhlasu) podepisující osoby s dokumentem podobně jako v „listinném světě“. </a:t>
            </a:r>
            <a:endParaRPr lang="cs-CZ" dirty="0">
              <a:solidFill>
                <a:srgbClr val="312783"/>
              </a:solidFill>
            </a:endParaRPr>
          </a:p>
          <a:p>
            <a:r>
              <a:rPr lang="cs-CZ" dirty="0" smtClean="0">
                <a:solidFill>
                  <a:srgbClr val="312783"/>
                </a:solidFill>
              </a:rPr>
              <a:t>Je vyhrazen pouze fyzickým osobám,</a:t>
            </a:r>
          </a:p>
          <a:p>
            <a:r>
              <a:rPr lang="cs-CZ" dirty="0" smtClean="0">
                <a:solidFill>
                  <a:srgbClr val="312783"/>
                </a:solidFill>
              </a:rPr>
              <a:t>Jsou to data, která jsou připojena k jiným datům v elektronické podobě nebo jsou s nimi logicky spojena a která podepisující osoba používá k podepisování.</a:t>
            </a:r>
            <a:endParaRPr lang="cs-CZ" dirty="0">
              <a:solidFill>
                <a:srgbClr val="312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26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565968" y="1551562"/>
            <a:ext cx="6480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5050" y="365125"/>
            <a:ext cx="7948749" cy="132556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12783"/>
                </a:solidFill>
                <a:latin typeface="Raleway"/>
              </a:rPr>
              <a:t>Elektronický podpis - druhy</a:t>
            </a:r>
            <a:endParaRPr lang="cs-CZ" sz="3200" b="1" dirty="0">
              <a:solidFill>
                <a:srgbClr val="312783"/>
              </a:solidFill>
              <a:latin typeface="Raleway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5050" y="1825625"/>
            <a:ext cx="7948750" cy="435133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312783"/>
                </a:solidFill>
              </a:rPr>
              <a:t>Kvalifikovaný elektronický podpis</a:t>
            </a:r>
            <a:r>
              <a:rPr lang="cs-CZ" dirty="0" smtClean="0">
                <a:solidFill>
                  <a:srgbClr val="312783"/>
                </a:solidFill>
              </a:rPr>
              <a:t> = zaručený elektronický podpis založený na kvalifikovaném certifikátu, který je vytvořen kvalifikovaným prostředkem pro vytváření elektronických podpisů</a:t>
            </a:r>
          </a:p>
          <a:p>
            <a:r>
              <a:rPr lang="cs-CZ" b="1" dirty="0" smtClean="0">
                <a:solidFill>
                  <a:srgbClr val="312783"/>
                </a:solidFill>
              </a:rPr>
              <a:t>Zaručený elektronický podpis </a:t>
            </a:r>
            <a:r>
              <a:rPr lang="cs-CZ" dirty="0" smtClean="0">
                <a:solidFill>
                  <a:srgbClr val="312783"/>
                </a:solidFill>
              </a:rPr>
              <a:t>založený na kvalifikovaném certifikátu</a:t>
            </a:r>
          </a:p>
          <a:p>
            <a:r>
              <a:rPr lang="cs-CZ" dirty="0" smtClean="0">
                <a:solidFill>
                  <a:srgbClr val="312783"/>
                </a:solidFill>
              </a:rPr>
              <a:t>Zaručený elektronický podpis</a:t>
            </a:r>
          </a:p>
          <a:p>
            <a:r>
              <a:rPr lang="cs-CZ" dirty="0" smtClean="0">
                <a:solidFill>
                  <a:srgbClr val="312783"/>
                </a:solidFill>
              </a:rPr>
              <a:t>„prostý“ elektronický podpis </a:t>
            </a:r>
            <a:endParaRPr lang="cs-CZ" dirty="0">
              <a:solidFill>
                <a:srgbClr val="312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8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-54864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565968" y="1551562"/>
            <a:ext cx="6480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5050" y="365125"/>
            <a:ext cx="7948749" cy="132556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12783"/>
                </a:solidFill>
                <a:latin typeface="Raleway"/>
              </a:rPr>
              <a:t>Praktická část I.</a:t>
            </a:r>
            <a:endParaRPr lang="cs-CZ" sz="3200" b="1" dirty="0">
              <a:solidFill>
                <a:srgbClr val="312783"/>
              </a:solidFill>
              <a:latin typeface="Raleway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5050" y="1825625"/>
            <a:ext cx="7948750" cy="4351338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312783"/>
                </a:solidFill>
                <a:latin typeface="Raleway"/>
              </a:rPr>
              <a:t>Neexistence elektronického podpisu nedostatečné povědomí o existenci a použití elektronického podpisu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Připojení el. podpisu k dokumentu ve formátu </a:t>
            </a:r>
            <a:r>
              <a:rPr lang="cs-CZ" dirty="0" err="1" smtClean="0">
                <a:solidFill>
                  <a:srgbClr val="312783"/>
                </a:solidFill>
                <a:latin typeface="Raleway"/>
              </a:rPr>
              <a:t>pdfA</a:t>
            </a:r>
            <a:r>
              <a:rPr lang="cs-CZ" dirty="0" smtClean="0">
                <a:solidFill>
                  <a:srgbClr val="312783"/>
                </a:solidFill>
                <a:latin typeface="Raleway"/>
              </a:rPr>
              <a:t> 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Nutná kontrola jeho </a:t>
            </a:r>
            <a:r>
              <a:rPr lang="cs-CZ" dirty="0" err="1" smtClean="0">
                <a:solidFill>
                  <a:srgbClr val="312783"/>
                </a:solidFill>
                <a:latin typeface="Raleway"/>
              </a:rPr>
              <a:t>expirace</a:t>
            </a:r>
            <a:r>
              <a:rPr lang="cs-CZ" dirty="0" smtClean="0">
                <a:solidFill>
                  <a:srgbClr val="312783"/>
                </a:solidFill>
                <a:latin typeface="Raleway"/>
              </a:rPr>
              <a:t> – běžně je vydáván na jeden rok – v </a:t>
            </a:r>
            <a:r>
              <a:rPr lang="cs-CZ" dirty="0" err="1" smtClean="0">
                <a:solidFill>
                  <a:srgbClr val="312783"/>
                </a:solidFill>
                <a:latin typeface="Raleway"/>
              </a:rPr>
              <a:t>pdf</a:t>
            </a:r>
            <a:r>
              <a:rPr lang="cs-CZ" dirty="0" smtClean="0">
                <a:solidFill>
                  <a:srgbClr val="312783"/>
                </a:solidFill>
                <a:latin typeface="Raleway"/>
              </a:rPr>
              <a:t> jsou informace o certifikátu uloženy pod symbolem pera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Připojení časového razítka je povinnost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Použití nesprávného podpisu neoprávněnou osobou (asistentka)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Podepsání obálky, nikoliv dokumentu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Zaměňování pečeti a </a:t>
            </a:r>
            <a:r>
              <a:rPr lang="cs-CZ" dirty="0">
                <a:solidFill>
                  <a:srgbClr val="312783"/>
                </a:solidFill>
                <a:latin typeface="Raleway"/>
              </a:rPr>
              <a:t>č</a:t>
            </a:r>
            <a:r>
              <a:rPr lang="cs-CZ" dirty="0" smtClean="0">
                <a:solidFill>
                  <a:srgbClr val="312783"/>
                </a:solidFill>
                <a:latin typeface="Raleway"/>
              </a:rPr>
              <a:t>asového razítka</a:t>
            </a:r>
          </a:p>
        </p:txBody>
      </p:sp>
    </p:spTree>
    <p:extLst>
      <p:ext uri="{BB962C8B-B14F-4D97-AF65-F5344CB8AC3E}">
        <p14:creationId xmlns:p14="http://schemas.microsoft.com/office/powerpoint/2010/main" val="65530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94EC36C-5C9B-4764-B4D1-E6C07757EFA5}"/>
              </a:ext>
            </a:extLst>
          </p:cNvPr>
          <p:cNvSpPr/>
          <p:nvPr/>
        </p:nvSpPr>
        <p:spPr>
          <a:xfrm>
            <a:off x="-548640" y="-1"/>
            <a:ext cx="3136490" cy="6858001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25648A-A377-4558-A76F-090F40F1605F}"/>
              </a:ext>
            </a:extLst>
          </p:cNvPr>
          <p:cNvSpPr/>
          <p:nvPr/>
        </p:nvSpPr>
        <p:spPr>
          <a:xfrm>
            <a:off x="3565968" y="1551562"/>
            <a:ext cx="6480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2A8AE9-9D13-473A-AFA3-DA47C81B9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713" y="434958"/>
            <a:ext cx="1970836" cy="8952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5050" y="365125"/>
            <a:ext cx="7948749" cy="132556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12783"/>
                </a:solidFill>
                <a:latin typeface="Raleway"/>
              </a:rPr>
              <a:t>Praktická část II.</a:t>
            </a:r>
            <a:endParaRPr lang="cs-CZ" sz="3200" b="1" dirty="0">
              <a:solidFill>
                <a:srgbClr val="312783"/>
              </a:solidFill>
              <a:latin typeface="Raleway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5050" y="1825625"/>
            <a:ext cx="79487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312783"/>
                </a:solidFill>
                <a:latin typeface="Raleway"/>
              </a:rPr>
              <a:t>V praxi se setkáváme s postupy:</a:t>
            </a:r>
          </a:p>
          <a:p>
            <a:pPr marL="0" indent="0">
              <a:buNone/>
            </a:pPr>
            <a:endParaRPr lang="cs-CZ" dirty="0" smtClean="0">
              <a:solidFill>
                <a:srgbClr val="312783"/>
              </a:solidFill>
              <a:latin typeface="Raleway"/>
            </a:endParaRP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Vytištění elektronicky zaslané smlouvy, podepsání analogového výtisku statutárním orgánem, následně je provedeno naskenování smlouvy a odeslání datovou schránkou – </a:t>
            </a:r>
            <a:r>
              <a:rPr lang="cs-CZ" dirty="0" smtClean="0">
                <a:solidFill>
                  <a:srgbClr val="FF0000"/>
                </a:solidFill>
                <a:latin typeface="Raleway"/>
              </a:rPr>
              <a:t>ŠPATNÝ POSTUP!</a:t>
            </a:r>
          </a:p>
          <a:p>
            <a:pPr lvl="1"/>
            <a:r>
              <a:rPr lang="cs-CZ" dirty="0" smtClean="0">
                <a:solidFill>
                  <a:srgbClr val="312783"/>
                </a:solidFill>
                <a:latin typeface="Raleway"/>
              </a:rPr>
              <a:t>Naskenování smlouvy a odeslání </a:t>
            </a:r>
            <a:r>
              <a:rPr lang="cs-CZ" dirty="0" err="1" smtClean="0">
                <a:solidFill>
                  <a:srgbClr val="312783"/>
                </a:solidFill>
                <a:latin typeface="Raleway"/>
              </a:rPr>
              <a:t>e.mailem</a:t>
            </a:r>
            <a:r>
              <a:rPr lang="cs-CZ" dirty="0" smtClean="0">
                <a:solidFill>
                  <a:srgbClr val="312783"/>
                </a:solidFill>
                <a:latin typeface="Raleway"/>
              </a:rPr>
              <a:t> – </a:t>
            </a:r>
            <a:r>
              <a:rPr lang="cs-CZ" dirty="0" smtClean="0">
                <a:solidFill>
                  <a:srgbClr val="FF0000"/>
                </a:solidFill>
                <a:latin typeface="Raleway"/>
              </a:rPr>
              <a:t>ŠPATNÝ POSTUP!</a:t>
            </a:r>
            <a:endParaRPr lang="cs-CZ" dirty="0">
              <a:solidFill>
                <a:srgbClr val="312783"/>
              </a:solidFill>
              <a:latin typeface="Raleway"/>
            </a:endParaRPr>
          </a:p>
          <a:p>
            <a:pPr marL="457200" lvl="1" indent="0">
              <a:buNone/>
            </a:pPr>
            <a:endParaRPr lang="cs-CZ" dirty="0" smtClean="0">
              <a:solidFill>
                <a:srgbClr val="312783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80660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D2407A6-6250-4F07-B16E-7FA4DC56069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BB6B55-FBC1-4B7F-AA1B-3E5999825A19}"/>
              </a:ext>
            </a:extLst>
          </p:cNvPr>
          <p:cNvSpPr txBox="1"/>
          <p:nvPr/>
        </p:nvSpPr>
        <p:spPr>
          <a:xfrm>
            <a:off x="875071" y="4907244"/>
            <a:ext cx="4397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Raleway" pitchFamily="2" charset="-18"/>
                <a:cs typeface="Arial" panose="020B0604020202020204" pitchFamily="34" charset="0"/>
              </a:rPr>
              <a:t>Mgr. </a:t>
            </a:r>
            <a:r>
              <a:rPr lang="cs-CZ" sz="1400" b="1" dirty="0" smtClean="0">
                <a:solidFill>
                  <a:schemeClr val="bg1"/>
                </a:solidFill>
                <a:latin typeface="Raleway" pitchFamily="2" charset="-18"/>
                <a:cs typeface="Arial" panose="020B0604020202020204" pitchFamily="34" charset="0"/>
              </a:rPr>
              <a:t>Marcela Saxová</a:t>
            </a:r>
            <a:endParaRPr lang="cs-CZ" sz="1400" b="1" dirty="0">
              <a:solidFill>
                <a:schemeClr val="bg1"/>
              </a:solidFill>
              <a:latin typeface="Raleway" pitchFamily="2" charset="-18"/>
              <a:cs typeface="Arial" panose="020B0604020202020204" pitchFamily="34" charset="0"/>
            </a:endParaRPr>
          </a:p>
          <a:p>
            <a:r>
              <a:rPr lang="cs-CZ" sz="1400" b="1" dirty="0" smtClean="0">
                <a:solidFill>
                  <a:schemeClr val="bg1"/>
                </a:solidFill>
                <a:latin typeface="Raleway" pitchFamily="2" charset="-18"/>
                <a:cs typeface="Arial" panose="020B0604020202020204" pitchFamily="34" charset="0"/>
              </a:rPr>
              <a:t>odbor vnitřních záležitostí</a:t>
            </a:r>
          </a:p>
          <a:p>
            <a:endParaRPr lang="cs-CZ" sz="1400" b="1" dirty="0">
              <a:solidFill>
                <a:schemeClr val="bg1"/>
              </a:solidFill>
              <a:latin typeface="Raleway" pitchFamily="2" charset="-18"/>
              <a:cs typeface="Arial" panose="020B0604020202020204" pitchFamily="34" charset="0"/>
            </a:endParaRPr>
          </a:p>
          <a:p>
            <a:r>
              <a:rPr lang="cs-CZ" sz="1400" b="1" dirty="0" smtClean="0">
                <a:solidFill>
                  <a:schemeClr val="bg1"/>
                </a:solidFill>
                <a:latin typeface="Raleway" pitchFamily="2" charset="-18"/>
                <a:cs typeface="Arial" panose="020B0604020202020204" pitchFamily="34" charset="0"/>
              </a:rPr>
              <a:t>14. ledna 2022</a:t>
            </a:r>
            <a:endParaRPr lang="cs-CZ" sz="1400" b="1" dirty="0">
              <a:solidFill>
                <a:schemeClr val="bg1"/>
              </a:solidFill>
              <a:latin typeface="Raleway" pitchFamily="2" charset="-18"/>
              <a:cs typeface="Arial" panose="020B0604020202020204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Raleway" pitchFamily="2" charset="-18"/>
              <a:cs typeface="Arial" panose="020B0604020202020204" pitchFamily="34" charset="0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73ADC14E-21CB-41B2-98E8-06017583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46093" y="5335479"/>
            <a:ext cx="1970836" cy="89520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0C8D19E-42C1-4CBC-A683-7F36A61AFBDD}"/>
              </a:ext>
            </a:extLst>
          </p:cNvPr>
          <p:cNvSpPr txBox="1"/>
          <p:nvPr/>
        </p:nvSpPr>
        <p:spPr>
          <a:xfrm>
            <a:off x="875071" y="2488506"/>
            <a:ext cx="564289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Raleway" pitchFamily="2" charset="-18"/>
              </a:rPr>
              <a:t>Děkuji za pozornost!</a:t>
            </a:r>
          </a:p>
          <a:p>
            <a:pPr algn="ctr"/>
            <a:endParaRPr lang="cs-CZ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5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A1D9E955D37A4AA37F2AC431BB900E" ma:contentTypeVersion="2" ma:contentTypeDescription="Vytvoří nový dokument" ma:contentTypeScope="" ma:versionID="cfa8ceab9e549415356bb83e29d5c778">
  <xsd:schema xmlns:xsd="http://www.w3.org/2001/XMLSchema" xmlns:xs="http://www.w3.org/2001/XMLSchema" xmlns:p="http://schemas.microsoft.com/office/2006/metadata/properties" xmlns:ns1="http://schemas.microsoft.com/sharepoint/v3" xmlns:ns2="e9da9b90-894c-45f4-aef0-f279fc0380ba" targetNamespace="http://schemas.microsoft.com/office/2006/metadata/properties" ma:root="true" ma:fieldsID="e9c0a9e021d4eb97c6d9bc66950ccf5c" ns1:_="" ns2:_="">
    <xsd:import namespace="http://schemas.microsoft.com/sharepoint/v3"/>
    <xsd:import namespace="e9da9b90-894c-45f4-aef0-f279fc0380b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da9b90-894c-45f4-aef0-f279fc0380ba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igrationSourceURL xmlns="e9da9b90-894c-45f4-aef0-f279fc0380ba" xsi:nil="true"/>
  </documentManagement>
</p:properties>
</file>

<file path=customXml/itemProps1.xml><?xml version="1.0" encoding="utf-8"?>
<ds:datastoreItem xmlns:ds="http://schemas.openxmlformats.org/officeDocument/2006/customXml" ds:itemID="{8D504524-5B88-4BCA-A3B4-ED955FCB1375}"/>
</file>

<file path=customXml/itemProps2.xml><?xml version="1.0" encoding="utf-8"?>
<ds:datastoreItem xmlns:ds="http://schemas.openxmlformats.org/officeDocument/2006/customXml" ds:itemID="{54DFCC65-6F69-45EA-A8A1-BEE6985BB051}"/>
</file>

<file path=customXml/itemProps3.xml><?xml version="1.0" encoding="utf-8"?>
<ds:datastoreItem xmlns:ds="http://schemas.openxmlformats.org/officeDocument/2006/customXml" ds:itemID="{35B9F8F5-C894-40B0-97C4-667E489C12FB}"/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483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Raleway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Elektronický podpis - k čemu slouží</vt:lpstr>
      <vt:lpstr>Elektronický podpis - druhy</vt:lpstr>
      <vt:lpstr>Praktická část I.</vt:lpstr>
      <vt:lpstr>Praktická část II.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Saxová Marcela</cp:lastModifiedBy>
  <cp:revision>42</cp:revision>
  <dcterms:created xsi:type="dcterms:W3CDTF">2021-09-06T10:29:11Z</dcterms:created>
  <dcterms:modified xsi:type="dcterms:W3CDTF">2022-02-02T07:44:26Z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0x01010049A1D9E955D37A4AA37F2AC431BB900E</vt:lpwstr>
  </property>
</Properties>
</file>