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10" r:id="rId3"/>
    <p:sldId id="316" r:id="rId4"/>
    <p:sldId id="318" r:id="rId5"/>
    <p:sldId id="317" r:id="rId6"/>
    <p:sldId id="319" r:id="rId7"/>
    <p:sldId id="320" r:id="rId8"/>
    <p:sldId id="324" r:id="rId9"/>
    <p:sldId id="321" r:id="rId10"/>
    <p:sldId id="322" r:id="rId11"/>
    <p:sldId id="323" r:id="rId12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 varScale="1">
        <p:scale>
          <a:sx n="103" d="100"/>
          <a:sy n="103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8548281-E376-4BCB-8543-929CD907144B}" type="datetime4">
              <a:rPr lang="cs-CZ"/>
              <a:pPr>
                <a:defRPr/>
              </a:pPr>
              <a:t>29. listopadu 2016</a:t>
            </a:fld>
            <a:endParaRPr lang="cs-CZ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81152F7-004D-4014-804E-B20A198AEB9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060227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5EA4BAD-1A2B-4259-9F15-DD74734DB209}" type="datetime4">
              <a:rPr lang="cs-CZ"/>
              <a:pPr>
                <a:defRPr/>
              </a:pPr>
              <a:t>29. listopadu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45A9E59-A559-40E9-B204-3F6B9C2D70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9989620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65EA4BAD-1A2B-4259-9F15-DD74734DB209}" type="datetime4">
              <a:rPr lang="cs-CZ" smtClean="0"/>
              <a:pPr>
                <a:defRPr/>
              </a:pPr>
              <a:t>29. listopadu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A9E59-A559-40E9-B204-3F6B9C2D706B}" type="slidenum">
              <a:rPr lang="cs-CZ" altLang="cs-CZ" smtClean="0"/>
              <a:pPr>
                <a:defRPr/>
              </a:pPr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5109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BBA39-E6D3-479D-A55D-84C248B2111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2899853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352A7-8660-4D96-92C5-4F1A5A79DD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476520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CA267-4465-45D5-A524-30BC5DFE561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90260559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ACDF2-27BF-4CBF-8596-3F0DE4AA59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7500376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24182-C8FF-4685-8EF5-E14B736A26A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4889843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47B28-5271-4310-BFB3-C087ACF8A37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7055436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E4B3F-924E-490F-A73E-45F5E0867E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1265648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6537E-728F-405A-894E-AFF3C307DD1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1603579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5F6BA-BE18-4F88-AD1E-D00491723C3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0123470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2F638-ECA0-443E-8B44-9FA2403E836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41669117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A5276-879B-479C-8E45-B3B73EFFE1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3256838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E3CB016-B731-4765-9905-060CF4338B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NÁVRH PREZENT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3227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Obdélník 1"/>
          <p:cNvSpPr>
            <a:spLocks noChangeArrowheads="1"/>
          </p:cNvSpPr>
          <p:nvPr/>
        </p:nvSpPr>
        <p:spPr bwMode="auto">
          <a:xfrm>
            <a:off x="684213" y="2924175"/>
            <a:ext cx="74168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ea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900" b="1" dirty="0">
              <a:ea typeface="Times New Roman" panose="02020603050405020304" pitchFamily="18" charset="0"/>
            </a:endParaRPr>
          </a:p>
        </p:txBody>
      </p:sp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395288" y="5013325"/>
            <a:ext cx="8388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3" name="Obdélník 2"/>
          <p:cNvSpPr/>
          <p:nvPr/>
        </p:nvSpPr>
        <p:spPr>
          <a:xfrm>
            <a:off x="1331640" y="1906272"/>
            <a:ext cx="648071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solidFill>
                  <a:srgbClr val="003399"/>
                </a:solidFill>
                <a:latin typeface="+mn-lt"/>
              </a:rPr>
              <a:t>VII. krajská konference prevence kriminality a rizikového chování </a:t>
            </a:r>
          </a:p>
          <a:p>
            <a:endParaRPr lang="cs-CZ" b="1" dirty="0" smtClean="0">
              <a:solidFill>
                <a:srgbClr val="003399"/>
              </a:solidFill>
              <a:latin typeface="+mn-lt"/>
            </a:endParaRPr>
          </a:p>
          <a:p>
            <a:pPr algn="ctr"/>
            <a:r>
              <a:rPr lang="cs-CZ" b="1" dirty="0" smtClean="0">
                <a:solidFill>
                  <a:srgbClr val="003399"/>
                </a:solidFill>
                <a:latin typeface="+mn-lt"/>
              </a:rPr>
              <a:t>Problematika </a:t>
            </a:r>
            <a:r>
              <a:rPr lang="cs-CZ" b="1" dirty="0">
                <a:solidFill>
                  <a:srgbClr val="003399"/>
                </a:solidFill>
                <a:latin typeface="+mn-lt"/>
              </a:rPr>
              <a:t>menšin a sociálního vyloučení</a:t>
            </a:r>
          </a:p>
          <a:p>
            <a:pPr algn="ctr"/>
            <a:endParaRPr lang="cs-CZ" b="1" dirty="0" smtClean="0">
              <a:latin typeface="+mn-lt"/>
            </a:endParaRPr>
          </a:p>
          <a:p>
            <a:pPr algn="ctr"/>
            <a:r>
              <a:rPr lang="cs-CZ" b="1" dirty="0" smtClean="0">
                <a:solidFill>
                  <a:srgbClr val="003399"/>
                </a:solidFill>
                <a:latin typeface="+mn-lt"/>
              </a:rPr>
              <a:t>30.11.2016 </a:t>
            </a:r>
            <a:r>
              <a:rPr lang="cs-CZ" b="1" dirty="0">
                <a:solidFill>
                  <a:srgbClr val="003399"/>
                </a:solidFill>
                <a:latin typeface="+mn-lt"/>
              </a:rPr>
              <a:t>Karlovy Vary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9450" y="720725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400" b="1" dirty="0">
                <a:solidFill>
                  <a:srgbClr val="003399"/>
                </a:solidFill>
              </a:rPr>
              <a:t>Cíle pro nadcházející období 2017 - 2021</a:t>
            </a:r>
            <a:endParaRPr lang="cs-CZ" altLang="cs-CZ" sz="2400" b="1" dirty="0" smtClean="0">
              <a:solidFill>
                <a:srgbClr val="003399"/>
              </a:solidFill>
            </a:endParaRPr>
          </a:p>
        </p:txBody>
      </p:sp>
      <p:sp>
        <p:nvSpPr>
          <p:cNvPr id="15367" name="Zástupný symbol pro číslo snímku 8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z="1400" dirty="0" smtClean="0">
              <a:cs typeface="+mn-cs"/>
            </a:endParaRPr>
          </a:p>
          <a:p>
            <a:pPr eaLnBrk="1" hangingPunct="1">
              <a:defRPr/>
            </a:pPr>
            <a:endParaRPr lang="cs-CZ" altLang="cs-CZ" sz="1400" dirty="0" smtClean="0">
              <a:cs typeface="+mn-cs"/>
            </a:endParaRPr>
          </a:p>
        </p:txBody>
      </p:sp>
      <p:sp>
        <p:nvSpPr>
          <p:cNvPr id="14341" name="Obdélník 1"/>
          <p:cNvSpPr>
            <a:spLocks noChangeArrowheads="1"/>
          </p:cNvSpPr>
          <p:nvPr/>
        </p:nvSpPr>
        <p:spPr bwMode="auto">
          <a:xfrm>
            <a:off x="412895" y="1647248"/>
            <a:ext cx="8047537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b="1" dirty="0">
              <a:solidFill>
                <a:srgbClr val="003399"/>
              </a:solidFill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000" b="1" dirty="0" smtClean="0">
                <a:sym typeface="Wingdings" panose="05000000000000000000" pitchFamily="2" charset="2"/>
              </a:rPr>
              <a:t>	</a:t>
            </a:r>
            <a:endParaRPr lang="cs-CZ" altLang="cs-CZ" sz="4000" b="1" dirty="0"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sym typeface="Wingdings" panose="05000000000000000000" pitchFamily="2" charset="2"/>
              </a:rPr>
              <a:t/>
            </a:r>
            <a:br>
              <a:rPr lang="cs-CZ" altLang="cs-CZ" sz="2400" b="1" dirty="0">
                <a:sym typeface="Wingdings" panose="05000000000000000000" pitchFamily="2" charset="2"/>
              </a:rPr>
            </a:br>
            <a:endParaRPr lang="cs-CZ" altLang="cs-CZ" sz="2400" b="1" dirty="0">
              <a:sym typeface="Wingdings" panose="05000000000000000000" pitchFamily="2" charset="2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cs-CZ" altLang="cs-CZ" sz="2400" b="1" i="1" dirty="0"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 smtClean="0">
              <a:sym typeface="Wingdings" panose="05000000000000000000" pitchFamily="2" charset="2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2400" b="1" dirty="0"/>
              <a:t>CÍL 1</a:t>
            </a:r>
            <a:r>
              <a:rPr lang="cs-CZ" sz="2400" dirty="0"/>
              <a:t>: Zvýšení bezpečnosti práce s komunikačními prostředky</a:t>
            </a:r>
          </a:p>
          <a:p>
            <a:pPr marL="0" indent="0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b="1" dirty="0"/>
              <a:t>CÍL 2</a:t>
            </a:r>
            <a:r>
              <a:rPr lang="cs-CZ" sz="2400" dirty="0"/>
              <a:t>: Udržení stávající sítě služeb prevence, </a:t>
            </a:r>
            <a:r>
              <a:rPr lang="cs-CZ" sz="2400" dirty="0" smtClean="0"/>
              <a:t>podpora </a:t>
            </a:r>
            <a:r>
              <a:rPr lang="cs-CZ" sz="2400" dirty="0"/>
              <a:t>služeb prevence, zejména v sociálně vyloučených lokalitách</a:t>
            </a:r>
          </a:p>
          <a:p>
            <a:pPr marL="0" indent="0">
              <a:buNone/>
            </a:pPr>
            <a:r>
              <a:rPr lang="cs-CZ" sz="2400" dirty="0"/>
              <a:t>	</a:t>
            </a:r>
          </a:p>
          <a:p>
            <a:pPr marL="0" indent="0" algn="just">
              <a:spcBef>
                <a:spcPts val="576"/>
              </a:spcBef>
              <a:buNone/>
            </a:pPr>
            <a:r>
              <a:rPr lang="cs-CZ" sz="2400" b="1" dirty="0"/>
              <a:t>CÍL 3</a:t>
            </a:r>
            <a:r>
              <a:rPr lang="cs-CZ" sz="2400" dirty="0"/>
              <a:t>: Koordinace, spolupráce a zvyšování odbornosti subjektů v oblasti prevence, s ohledem na definované cílové skupiny na krajské a místní úrovni	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756504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9450" y="720725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z="2400" b="1" dirty="0" smtClean="0">
              <a:solidFill>
                <a:srgbClr val="003399"/>
              </a:solidFill>
            </a:endParaRPr>
          </a:p>
        </p:txBody>
      </p:sp>
      <p:sp>
        <p:nvSpPr>
          <p:cNvPr id="15367" name="Zástupný symbol pro číslo snímku 8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z="1400" dirty="0" smtClean="0">
              <a:cs typeface="+mn-cs"/>
            </a:endParaRPr>
          </a:p>
          <a:p>
            <a:pPr eaLnBrk="1" hangingPunct="1">
              <a:defRPr/>
            </a:pPr>
            <a:endParaRPr lang="cs-CZ" altLang="cs-CZ" sz="1400" dirty="0" smtClean="0">
              <a:cs typeface="+mn-cs"/>
            </a:endParaRPr>
          </a:p>
        </p:txBody>
      </p:sp>
      <p:sp>
        <p:nvSpPr>
          <p:cNvPr id="14341" name="Obdélník 1"/>
          <p:cNvSpPr>
            <a:spLocks noChangeArrowheads="1"/>
          </p:cNvSpPr>
          <p:nvPr/>
        </p:nvSpPr>
        <p:spPr bwMode="auto">
          <a:xfrm>
            <a:off x="412895" y="1647248"/>
            <a:ext cx="8047537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b="1" dirty="0">
              <a:solidFill>
                <a:srgbClr val="003399"/>
              </a:solidFill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000" b="1" dirty="0" smtClean="0">
                <a:sym typeface="Wingdings" panose="05000000000000000000" pitchFamily="2" charset="2"/>
              </a:rPr>
              <a:t>	</a:t>
            </a:r>
            <a:endParaRPr lang="cs-CZ" altLang="cs-CZ" sz="4000" b="1" dirty="0"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sym typeface="Wingdings" panose="05000000000000000000" pitchFamily="2" charset="2"/>
              </a:rPr>
              <a:t/>
            </a:r>
            <a:br>
              <a:rPr lang="cs-CZ" altLang="cs-CZ" sz="2400" b="1" dirty="0">
                <a:sym typeface="Wingdings" panose="05000000000000000000" pitchFamily="2" charset="2"/>
              </a:rPr>
            </a:br>
            <a:endParaRPr lang="cs-CZ" altLang="cs-CZ" sz="2400" b="1" dirty="0">
              <a:sym typeface="Wingdings" panose="05000000000000000000" pitchFamily="2" charset="2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cs-CZ" altLang="cs-CZ" sz="2400" b="1" i="1" dirty="0"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 smtClean="0">
              <a:sym typeface="Wingdings" panose="05000000000000000000" pitchFamily="2" charset="2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3600" b="1" dirty="0" smtClean="0"/>
              <a:t>Děkuji za </a:t>
            </a:r>
            <a:r>
              <a:rPr lang="cs-CZ" sz="3600" b="1" dirty="0" smtClean="0"/>
              <a:t>pozornost.</a:t>
            </a:r>
            <a:endParaRPr lang="cs-CZ" sz="3600" b="1" dirty="0" smtClean="0"/>
          </a:p>
          <a:p>
            <a:pPr marL="0" indent="0" algn="ctr">
              <a:buNone/>
            </a:pPr>
            <a:endParaRPr lang="cs-CZ" sz="3600" dirty="0" smtClean="0"/>
          </a:p>
          <a:p>
            <a:pPr marL="0" indent="0" algn="ctr">
              <a:buNone/>
            </a:pPr>
            <a:endParaRPr lang="cs-CZ" sz="3600" dirty="0" smtClean="0"/>
          </a:p>
          <a:p>
            <a:pPr marL="0" indent="0" algn="ctr">
              <a:buNone/>
            </a:pPr>
            <a:endParaRPr lang="cs-CZ" sz="3600" dirty="0"/>
          </a:p>
          <a:p>
            <a:pPr marL="0" indent="0" algn="ctr">
              <a:buNone/>
            </a:pPr>
            <a:r>
              <a:rPr lang="cs-CZ" dirty="0" smtClean="0"/>
              <a:t>Ing</a:t>
            </a:r>
            <a:r>
              <a:rPr lang="cs-CZ" dirty="0" smtClean="0"/>
              <a:t>. Šárka Benešová</a:t>
            </a:r>
          </a:p>
          <a:p>
            <a:pPr marL="0" indent="0" algn="ctr">
              <a:buNone/>
            </a:pPr>
            <a:r>
              <a:rPr lang="cs-CZ" dirty="0" smtClean="0"/>
              <a:t>kontakt: 354 222 575</a:t>
            </a:r>
          </a:p>
          <a:p>
            <a:pPr marL="0" indent="0" algn="ctr">
              <a:buNone/>
            </a:pPr>
            <a:r>
              <a:rPr lang="cs-CZ" dirty="0" smtClean="0"/>
              <a:t>sarka.benesova@kr-karlovarsky.cz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178" y="2360723"/>
            <a:ext cx="2448272" cy="1836204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97954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9450" y="720725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 smtClean="0">
                <a:solidFill>
                  <a:srgbClr val="003399"/>
                </a:solidFill>
              </a:rPr>
              <a:t/>
            </a:r>
            <a:br>
              <a:rPr lang="cs-CZ" altLang="cs-CZ" sz="2800" b="1" dirty="0" smtClean="0">
                <a:solidFill>
                  <a:srgbClr val="003399"/>
                </a:solidFill>
              </a:rPr>
            </a:br>
            <a:r>
              <a:rPr lang="cs-CZ" altLang="cs-CZ" sz="2800" b="1" dirty="0" smtClean="0">
                <a:solidFill>
                  <a:srgbClr val="003399"/>
                </a:solidFill>
              </a:rPr>
              <a:t>Prevence kriminality v kraji</a:t>
            </a:r>
            <a:br>
              <a:rPr lang="cs-CZ" altLang="cs-CZ" sz="2800" b="1" dirty="0" smtClean="0">
                <a:solidFill>
                  <a:srgbClr val="003399"/>
                </a:solidFill>
              </a:rPr>
            </a:br>
            <a:r>
              <a:rPr lang="cs-CZ" altLang="cs-CZ" sz="2800" b="1" dirty="0" smtClean="0">
                <a:solidFill>
                  <a:srgbClr val="003399"/>
                </a:solidFill>
              </a:rPr>
              <a:t>koncepce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000" dirty="0" smtClean="0"/>
              <a:t>Koncepce prevence kriminality Karlovarského kraje a krajská protidrogová strategie na léta 2013-2016</a:t>
            </a:r>
          </a:p>
          <a:p>
            <a:pPr marL="0" indent="0">
              <a:buNone/>
            </a:pPr>
            <a:r>
              <a:rPr lang="cs-CZ" sz="2000" dirty="0" smtClean="0"/>
              <a:t>CÍLE:</a:t>
            </a:r>
          </a:p>
          <a:p>
            <a:r>
              <a:rPr lang="cs-CZ" sz="2000" dirty="0" smtClean="0"/>
              <a:t>Snižování </a:t>
            </a:r>
            <a:r>
              <a:rPr lang="cs-CZ" sz="2000" dirty="0"/>
              <a:t>míry a závažnosti trestné činnosti, zvyšování pocitu bezpečí občanů</a:t>
            </a:r>
          </a:p>
          <a:p>
            <a:r>
              <a:rPr lang="cs-CZ" sz="2000" dirty="0"/>
              <a:t>Eliminace výskytu rizikových jevů v kraji</a:t>
            </a:r>
          </a:p>
          <a:p>
            <a:r>
              <a:rPr lang="cs-CZ" sz="2000" dirty="0"/>
              <a:t>Kvalitní a koordinovaný systém prevence kriminality na krajské a místní úrovni</a:t>
            </a:r>
          </a:p>
          <a:p>
            <a:r>
              <a:rPr lang="cs-CZ" sz="2000" dirty="0"/>
              <a:t>Podpora systému kvalitních a efektivních programů prevence kriminality </a:t>
            </a:r>
          </a:p>
          <a:p>
            <a:r>
              <a:rPr lang="cs-CZ" sz="2000" dirty="0"/>
              <a:t>Posilování odpovědnosti a působnosti obcí kraje v oblasti prevence kriminality a sociální prevence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5367" name="Zástupný symbol pro číslo snímku 8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z="1400" dirty="0" smtClean="0">
              <a:cs typeface="+mn-cs"/>
            </a:endParaRPr>
          </a:p>
          <a:p>
            <a:pPr eaLnBrk="1" hangingPunct="1">
              <a:defRPr/>
            </a:pPr>
            <a:endParaRPr lang="cs-CZ" altLang="cs-CZ" sz="1400" dirty="0" smtClean="0">
              <a:cs typeface="+mn-cs"/>
            </a:endParaRPr>
          </a:p>
        </p:txBody>
      </p:sp>
      <p:sp>
        <p:nvSpPr>
          <p:cNvPr id="14341" name="Obdélník 1"/>
          <p:cNvSpPr>
            <a:spLocks noChangeArrowheads="1"/>
          </p:cNvSpPr>
          <p:nvPr/>
        </p:nvSpPr>
        <p:spPr bwMode="auto">
          <a:xfrm>
            <a:off x="468313" y="1628775"/>
            <a:ext cx="777609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b="1" dirty="0">
              <a:solidFill>
                <a:srgbClr val="003399"/>
              </a:solidFill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4000" b="1" dirty="0"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sym typeface="Wingdings" panose="05000000000000000000" pitchFamily="2" charset="2"/>
              </a:rPr>
              <a:t/>
            </a:r>
            <a:br>
              <a:rPr lang="cs-CZ" altLang="cs-CZ" sz="2400" b="1" dirty="0">
                <a:sym typeface="Wingdings" panose="05000000000000000000" pitchFamily="2" charset="2"/>
              </a:rPr>
            </a:br>
            <a:endParaRPr lang="cs-CZ" altLang="cs-CZ" sz="2400" b="1" dirty="0">
              <a:sym typeface="Wingdings" panose="05000000000000000000" pitchFamily="2" charset="2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cs-CZ" altLang="cs-CZ" sz="2400" b="1" i="1" dirty="0">
              <a:sym typeface="Wingdings" panose="05000000000000000000" pitchFamily="2" charset="2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cs-CZ" altLang="cs-CZ" sz="2400" b="1" dirty="0">
              <a:sym typeface="Wingdings" panose="05000000000000000000" pitchFamily="2" charset="2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9450" y="720725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 smtClean="0">
                <a:solidFill>
                  <a:srgbClr val="003399"/>
                </a:solidFill>
              </a:rPr>
              <a:t/>
            </a:r>
            <a:br>
              <a:rPr lang="cs-CZ" altLang="cs-CZ" sz="2800" b="1" dirty="0" smtClean="0">
                <a:solidFill>
                  <a:srgbClr val="003399"/>
                </a:solidFill>
              </a:rPr>
            </a:br>
            <a:r>
              <a:rPr lang="cs-CZ" altLang="cs-CZ" sz="2800" b="1" dirty="0" smtClean="0">
                <a:solidFill>
                  <a:srgbClr val="003399"/>
                </a:solidFill>
              </a:rPr>
              <a:t> 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b="1" dirty="0">
                <a:solidFill>
                  <a:srgbClr val="003399"/>
                </a:solidFill>
              </a:rPr>
              <a:t>Č</a:t>
            </a:r>
            <a:r>
              <a:rPr lang="cs-CZ" sz="2800" b="1" dirty="0" smtClean="0">
                <a:solidFill>
                  <a:srgbClr val="003399"/>
                </a:solidFill>
              </a:rPr>
              <a:t>eho jsme dosáhli?</a:t>
            </a:r>
            <a:br>
              <a:rPr lang="cs-CZ" sz="2800" b="1" dirty="0" smtClean="0">
                <a:solidFill>
                  <a:srgbClr val="003399"/>
                </a:solidFill>
              </a:rPr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Pokles </a:t>
            </a:r>
            <a:r>
              <a:rPr lang="cs-CZ" sz="2800" dirty="0"/>
              <a:t>nápadu trestné činnosti</a:t>
            </a:r>
            <a:br>
              <a:rPr lang="cs-CZ" sz="2800" dirty="0"/>
            </a:br>
            <a:endParaRPr lang="cs-CZ" altLang="cs-CZ" sz="2800" b="1" dirty="0" smtClean="0">
              <a:solidFill>
                <a:srgbClr val="003399"/>
              </a:solidFill>
            </a:endParaRPr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4054991"/>
              </p:ext>
            </p:extLst>
          </p:nvPr>
        </p:nvGraphicFramePr>
        <p:xfrm>
          <a:off x="971599" y="2852935"/>
          <a:ext cx="7670896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5448"/>
                <a:gridCol w="3835448"/>
              </a:tblGrid>
              <a:tr h="177565">
                <a:tc>
                  <a:txBody>
                    <a:bodyPr/>
                    <a:lstStyle/>
                    <a:p>
                      <a:r>
                        <a:rPr lang="cs-CZ" dirty="0" smtClean="0"/>
                        <a:t>Nápad trestné</a:t>
                      </a:r>
                      <a:r>
                        <a:rPr lang="cs-CZ" baseline="0" dirty="0" smtClean="0"/>
                        <a:t> činnosti v KK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177565">
                <a:tc>
                  <a:txBody>
                    <a:bodyPr/>
                    <a:lstStyle/>
                    <a:p>
                      <a:r>
                        <a:rPr lang="cs-CZ" dirty="0" smtClean="0"/>
                        <a:t>2013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8 198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77565">
                <a:tc>
                  <a:txBody>
                    <a:bodyPr/>
                    <a:lstStyle/>
                    <a:p>
                      <a:r>
                        <a:rPr lang="cs-CZ" dirty="0" smtClean="0"/>
                        <a:t>2014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6 726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77565">
                <a:tc>
                  <a:txBody>
                    <a:bodyPr/>
                    <a:lstStyle/>
                    <a:p>
                      <a:r>
                        <a:rPr lang="cs-CZ" dirty="0" smtClean="0"/>
                        <a:t>2015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5 737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77565">
                <a:tc>
                  <a:txBody>
                    <a:bodyPr/>
                    <a:lstStyle/>
                    <a:p>
                      <a:r>
                        <a:rPr lang="cs-CZ" dirty="0" smtClean="0"/>
                        <a:t>2016 (k 30.10.2016)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4 139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367" name="Zástupný symbol pro číslo snímku 8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z="1400" dirty="0" smtClean="0">
              <a:cs typeface="+mn-cs"/>
            </a:endParaRPr>
          </a:p>
          <a:p>
            <a:pPr eaLnBrk="1" hangingPunct="1">
              <a:defRPr/>
            </a:pPr>
            <a:endParaRPr lang="cs-CZ" altLang="cs-CZ" sz="1400" dirty="0" smtClean="0">
              <a:cs typeface="+mn-cs"/>
            </a:endParaRPr>
          </a:p>
        </p:txBody>
      </p:sp>
      <p:sp>
        <p:nvSpPr>
          <p:cNvPr id="14341" name="Obdélník 1"/>
          <p:cNvSpPr>
            <a:spLocks noChangeArrowheads="1"/>
          </p:cNvSpPr>
          <p:nvPr/>
        </p:nvSpPr>
        <p:spPr bwMode="auto">
          <a:xfrm>
            <a:off x="443346" y="2290618"/>
            <a:ext cx="6720942" cy="46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200000"/>
              </a:lnSpc>
              <a:spcBef>
                <a:spcPct val="0"/>
              </a:spcBef>
              <a:buFontTx/>
              <a:buNone/>
            </a:pPr>
            <a:endParaRPr lang="cs-CZ" altLang="cs-CZ" sz="2400" b="1" dirty="0">
              <a:sym typeface="Wingdings" panose="05000000000000000000" pitchFamily="2" charset="2"/>
            </a:endParaRPr>
          </a:p>
          <a:p>
            <a:pPr algn="ctr" eaLnBrk="1" hangingPunct="1"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cs-CZ" altLang="cs-CZ" sz="4000" b="1" dirty="0" smtClean="0">
                <a:sym typeface="Wingdings" panose="05000000000000000000" pitchFamily="2" charset="2"/>
              </a:rPr>
              <a:t>	</a:t>
            </a:r>
            <a:endParaRPr lang="cs-CZ" altLang="cs-CZ" sz="4000" b="1" dirty="0">
              <a:sym typeface="Wingdings" panose="05000000000000000000" pitchFamily="2" charset="2"/>
            </a:endParaRPr>
          </a:p>
          <a:p>
            <a:pPr algn="ctr" eaLnBrk="1" hangingPunct="1"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cs-CZ" altLang="cs-CZ" sz="2400" b="1" dirty="0">
                <a:sym typeface="Wingdings" panose="05000000000000000000" pitchFamily="2" charset="2"/>
              </a:rPr>
              <a:t/>
            </a:r>
            <a:br>
              <a:rPr lang="cs-CZ" altLang="cs-CZ" sz="2400" b="1" dirty="0">
                <a:sym typeface="Wingdings" panose="05000000000000000000" pitchFamily="2" charset="2"/>
              </a:rPr>
            </a:br>
            <a:endParaRPr lang="cs-CZ" altLang="cs-CZ" sz="2400" b="1" dirty="0"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b="1" i="1" dirty="0"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b="1" i="1" dirty="0"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797252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9450" y="720725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 smtClean="0">
                <a:solidFill>
                  <a:srgbClr val="003399"/>
                </a:solidFill>
              </a:rPr>
              <a:t/>
            </a:r>
            <a:br>
              <a:rPr lang="cs-CZ" altLang="cs-CZ" sz="2800" b="1" dirty="0" smtClean="0">
                <a:solidFill>
                  <a:srgbClr val="003399"/>
                </a:solidFill>
              </a:rPr>
            </a:br>
            <a:r>
              <a:rPr lang="cs-CZ" altLang="cs-CZ" sz="2800" b="1" dirty="0" smtClean="0">
                <a:solidFill>
                  <a:srgbClr val="003399"/>
                </a:solidFill>
              </a:rPr>
              <a:t>Realizované projekty obcí v KK </a:t>
            </a:r>
            <a:br>
              <a:rPr lang="cs-CZ" altLang="cs-CZ" sz="2800" b="1" dirty="0" smtClean="0">
                <a:solidFill>
                  <a:srgbClr val="003399"/>
                </a:solidFill>
              </a:rPr>
            </a:br>
            <a:r>
              <a:rPr lang="cs-CZ" altLang="cs-CZ" sz="2800" b="1" dirty="0" smtClean="0">
                <a:solidFill>
                  <a:srgbClr val="003399"/>
                </a:solidFill>
              </a:rPr>
              <a:t>v letech 2013 - 2016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cs-CZ" altLang="cs-CZ" sz="1800" b="1" dirty="0" smtClean="0"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r>
              <a:rPr lang="cs-CZ" altLang="cs-CZ" sz="1800" b="1" dirty="0" smtClean="0">
                <a:sym typeface="Wingdings" panose="05000000000000000000" pitchFamily="2" charset="2"/>
              </a:rPr>
              <a:t>Projekty obcí z dotačního titulu MV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1800" dirty="0" smtClean="0">
                <a:sym typeface="Wingdings" panose="05000000000000000000" pitchFamily="2" charset="2"/>
              </a:rPr>
              <a:t>městské kamerové dohlížecí systémy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1800" dirty="0" smtClean="0">
                <a:sym typeface="Wingdings" panose="05000000000000000000" pitchFamily="2" charset="2"/>
              </a:rPr>
              <a:t>nízkoprahová zařízení pro děti a mládeže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1800" dirty="0" smtClean="0">
                <a:sym typeface="Wingdings" panose="05000000000000000000" pitchFamily="2" charset="2"/>
              </a:rPr>
              <a:t>vybudování hřišť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1800" dirty="0" smtClean="0">
                <a:sym typeface="Wingdings" panose="05000000000000000000" pitchFamily="2" charset="2"/>
              </a:rPr>
              <a:t>průzkum pocitu bezpečí občanů a veřejná setkání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1800" dirty="0" smtClean="0">
                <a:sym typeface="Wingdings" panose="05000000000000000000" pitchFamily="2" charset="2"/>
              </a:rPr>
              <a:t>domovník – asistent</a:t>
            </a:r>
          </a:p>
          <a:p>
            <a:pPr marL="0" indent="0" eaLnBrk="1" hangingPunct="1">
              <a:buNone/>
            </a:pPr>
            <a:endParaRPr lang="cs-CZ" sz="1800" dirty="0" smtClean="0"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r>
              <a:rPr lang="cs-CZ" sz="1800" b="1" dirty="0" smtClean="0">
                <a:sym typeface="Wingdings" panose="05000000000000000000" pitchFamily="2" charset="2"/>
              </a:rPr>
              <a:t>Projekty neziskových organizací z dotačního titulu kraje</a:t>
            </a:r>
            <a:endParaRPr lang="cs-CZ" sz="1800" b="1" dirty="0" smtClean="0"/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15367" name="Zástupný symbol pro číslo snímku 8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z="1400" dirty="0" smtClean="0">
              <a:cs typeface="+mn-cs"/>
            </a:endParaRPr>
          </a:p>
          <a:p>
            <a:pPr eaLnBrk="1" hangingPunct="1">
              <a:defRPr/>
            </a:pPr>
            <a:endParaRPr lang="cs-CZ" altLang="cs-CZ" sz="1400" dirty="0" smtClean="0">
              <a:cs typeface="+mn-cs"/>
            </a:endParaRPr>
          </a:p>
        </p:txBody>
      </p:sp>
      <p:sp>
        <p:nvSpPr>
          <p:cNvPr id="14341" name="Obdélník 1"/>
          <p:cNvSpPr>
            <a:spLocks noChangeArrowheads="1"/>
          </p:cNvSpPr>
          <p:nvPr/>
        </p:nvSpPr>
        <p:spPr bwMode="auto">
          <a:xfrm>
            <a:off x="468313" y="1628775"/>
            <a:ext cx="8064127" cy="421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b="1" dirty="0">
              <a:solidFill>
                <a:srgbClr val="003399"/>
              </a:solidFill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4000" b="1" dirty="0"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sym typeface="Wingdings" panose="05000000000000000000" pitchFamily="2" charset="2"/>
              </a:rPr>
              <a:t/>
            </a:r>
            <a:br>
              <a:rPr lang="cs-CZ" altLang="cs-CZ" sz="2400" b="1" dirty="0">
                <a:sym typeface="Wingdings" panose="05000000000000000000" pitchFamily="2" charset="2"/>
              </a:rPr>
            </a:br>
            <a:endParaRPr lang="cs-CZ" altLang="cs-CZ" sz="2400" b="1" dirty="0" smtClean="0">
              <a:sym typeface="Wingdings" panose="05000000000000000000" pitchFamily="2" charset="2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cs-CZ" altLang="cs-CZ" sz="2400" b="1" i="1" dirty="0" smtClean="0">
              <a:sym typeface="Wingdings" panose="05000000000000000000" pitchFamily="2" charset="2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cs-CZ" altLang="cs-CZ" sz="2400" b="1" dirty="0" smtClean="0">
              <a:sym typeface="Wingdings" panose="05000000000000000000" pitchFamily="2" charset="2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cs-CZ" altLang="cs-CZ" sz="2400" b="1" dirty="0" smtClean="0">
              <a:sym typeface="Wingdings" panose="05000000000000000000" pitchFamily="2" charset="2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cs-CZ" altLang="cs-CZ" sz="2400" b="1" dirty="0" smtClean="0">
              <a:sym typeface="Wingdings" panose="05000000000000000000" pitchFamily="2" charset="2"/>
            </a:endParaRP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sz="1800" dirty="0" smtClean="0">
                <a:sym typeface="Wingdings" panose="05000000000000000000" pitchFamily="2" charset="2"/>
              </a:rPr>
              <a:t>Zájmové činnosti v sociálně vyloučených lokalitách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sz="1800" dirty="0" smtClean="0">
                <a:sym typeface="Wingdings" panose="05000000000000000000" pitchFamily="2" charset="2"/>
              </a:rPr>
              <a:t>Víkendové pobyty pro děti z nepříznivého sociálního prostředí</a:t>
            </a:r>
          </a:p>
          <a:p>
            <a:pPr eaLnBrk="1" hangingPunct="1">
              <a:spcBef>
                <a:spcPct val="0"/>
              </a:spcBef>
              <a:buNone/>
            </a:pPr>
            <a:endParaRPr lang="cs-CZ" altLang="cs-CZ" sz="2400" b="1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562057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9450" y="720725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 smtClean="0">
                <a:solidFill>
                  <a:srgbClr val="003399"/>
                </a:solidFill>
              </a:rPr>
              <a:t/>
            </a:r>
            <a:br>
              <a:rPr lang="cs-CZ" altLang="cs-CZ" sz="2800" b="1" dirty="0" smtClean="0">
                <a:solidFill>
                  <a:srgbClr val="003399"/>
                </a:solidFill>
              </a:rPr>
            </a:br>
            <a:r>
              <a:rPr lang="cs-CZ" altLang="cs-CZ" sz="2800" b="1" dirty="0" smtClean="0">
                <a:solidFill>
                  <a:srgbClr val="003399"/>
                </a:solidFill>
              </a:rPr>
              <a:t> 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b="1" dirty="0" smtClean="0">
                <a:solidFill>
                  <a:srgbClr val="003399"/>
                </a:solidFill>
              </a:rPr>
              <a:t>Finanční prostředky neboli za kolik se v letech 2013-2016 realizovalo ?</a:t>
            </a:r>
            <a:r>
              <a:rPr lang="cs-CZ" sz="2800" b="1" dirty="0">
                <a:solidFill>
                  <a:srgbClr val="003399"/>
                </a:solidFill>
              </a:rPr>
              <a:t/>
            </a:r>
            <a:br>
              <a:rPr lang="cs-CZ" sz="2800" b="1" dirty="0">
                <a:solidFill>
                  <a:srgbClr val="003399"/>
                </a:solidFill>
              </a:rPr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altLang="cs-CZ" sz="2800" b="1" dirty="0" smtClean="0">
              <a:solidFill>
                <a:srgbClr val="003399"/>
              </a:solidFill>
            </a:endParaRPr>
          </a:p>
        </p:txBody>
      </p:sp>
      <p:sp>
        <p:nvSpPr>
          <p:cNvPr id="15367" name="Zástupný symbol pro číslo snímku 8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z="1400" dirty="0" smtClean="0">
              <a:cs typeface="+mn-cs"/>
            </a:endParaRPr>
          </a:p>
          <a:p>
            <a:pPr eaLnBrk="1" hangingPunct="1">
              <a:defRPr/>
            </a:pPr>
            <a:endParaRPr lang="cs-CZ" altLang="cs-CZ" sz="1400" dirty="0" smtClean="0">
              <a:cs typeface="+mn-cs"/>
            </a:endParaRPr>
          </a:p>
        </p:txBody>
      </p:sp>
      <p:sp>
        <p:nvSpPr>
          <p:cNvPr id="14341" name="Obdélník 1"/>
          <p:cNvSpPr>
            <a:spLocks noChangeArrowheads="1"/>
          </p:cNvSpPr>
          <p:nvPr/>
        </p:nvSpPr>
        <p:spPr bwMode="auto">
          <a:xfrm>
            <a:off x="412895" y="1647248"/>
            <a:ext cx="8047537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b="1" dirty="0">
              <a:solidFill>
                <a:srgbClr val="003399"/>
              </a:solidFill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000" b="1" dirty="0" smtClean="0">
                <a:sym typeface="Wingdings" panose="05000000000000000000" pitchFamily="2" charset="2"/>
              </a:rPr>
              <a:t>	</a:t>
            </a:r>
            <a:endParaRPr lang="cs-CZ" altLang="cs-CZ" sz="4000" b="1" dirty="0"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sym typeface="Wingdings" panose="05000000000000000000" pitchFamily="2" charset="2"/>
              </a:rPr>
              <a:t/>
            </a:r>
            <a:br>
              <a:rPr lang="cs-CZ" altLang="cs-CZ" sz="2400" b="1" dirty="0">
                <a:sym typeface="Wingdings" panose="05000000000000000000" pitchFamily="2" charset="2"/>
              </a:rPr>
            </a:br>
            <a:endParaRPr lang="cs-CZ" altLang="cs-CZ" sz="2400" b="1" dirty="0">
              <a:sym typeface="Wingdings" panose="05000000000000000000" pitchFamily="2" charset="2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cs-CZ" altLang="cs-CZ" sz="2400" b="1" i="1" dirty="0"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 smtClean="0">
              <a:sym typeface="Wingdings" panose="05000000000000000000" pitchFamily="2" charset="2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cs-CZ" sz="2400" dirty="0" smtClean="0"/>
          </a:p>
          <a:p>
            <a:pPr marL="0" indent="0" algn="just">
              <a:buNone/>
            </a:pPr>
            <a:r>
              <a:rPr lang="cs-CZ" sz="2400" dirty="0" smtClean="0"/>
              <a:t>Dotační titul MV -  Program prevence kriminality</a:t>
            </a:r>
          </a:p>
          <a:p>
            <a:r>
              <a:rPr lang="cs-CZ" sz="2400" b="1" dirty="0" smtClean="0"/>
              <a:t>12 609 000 Kč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 smtClean="0"/>
              <a:t>Dotační titul kraje -  </a:t>
            </a:r>
            <a:r>
              <a:rPr lang="cs-CZ" sz="2400" dirty="0"/>
              <a:t>Program pro poskytování dotací z rozpočtu Karlovarského kraje na podporu aktivit v oblasti prevence kriminality </a:t>
            </a:r>
            <a:endParaRPr lang="cs-CZ" sz="2400" dirty="0" smtClean="0"/>
          </a:p>
          <a:p>
            <a:r>
              <a:rPr lang="cs-CZ" sz="2400" b="1" dirty="0" smtClean="0"/>
              <a:t>661 200 Kč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1103781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9450" y="720725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7"/>
          <p:cNvSpPr>
            <a:spLocks noGrp="1" noChangeArrowheads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2800" b="1" dirty="0" smtClean="0">
                <a:solidFill>
                  <a:srgbClr val="003399"/>
                </a:solidFill>
              </a:rPr>
              <a:t/>
            </a:r>
            <a:br>
              <a:rPr lang="cs-CZ" altLang="cs-CZ" sz="2800" b="1" dirty="0" smtClean="0">
                <a:solidFill>
                  <a:srgbClr val="003399"/>
                </a:solidFill>
              </a:rPr>
            </a:br>
            <a:r>
              <a:rPr lang="cs-CZ" altLang="cs-CZ" sz="2800" b="1" dirty="0" smtClean="0">
                <a:solidFill>
                  <a:srgbClr val="003399"/>
                </a:solidFill>
              </a:rPr>
              <a:t> 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b="1" dirty="0" smtClean="0">
                <a:solidFill>
                  <a:srgbClr val="003399"/>
                </a:solidFill>
              </a:rPr>
              <a:t>Zatíženost Karlovarského kraje trestnou činností  - srovnání s ostatními kraji</a:t>
            </a:r>
            <a:br>
              <a:rPr lang="cs-CZ" sz="2800" b="1" dirty="0" smtClean="0">
                <a:solidFill>
                  <a:srgbClr val="003399"/>
                </a:solidFill>
              </a:rPr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1800" dirty="0"/>
              <a:t>Sestupně sestavené pořadí zatíženosti </a:t>
            </a:r>
            <a:r>
              <a:rPr lang="cs-CZ" sz="1800" dirty="0" smtClean="0"/>
              <a:t>krajů </a:t>
            </a:r>
            <a:r>
              <a:rPr lang="cs-CZ" sz="1800" dirty="0"/>
              <a:t>dle indexu nápadu  celkové TČ - rok 2015</a:t>
            </a:r>
            <a:endParaRPr lang="cs-CZ" altLang="cs-CZ" sz="1800" dirty="0" smtClean="0">
              <a:solidFill>
                <a:srgbClr val="003399"/>
              </a:solidFill>
            </a:endParaRPr>
          </a:p>
        </p:txBody>
      </p:sp>
      <p:sp>
        <p:nvSpPr>
          <p:cNvPr id="15367" name="Zástupný symbol pro číslo snímku 8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z="1400" dirty="0" smtClean="0">
              <a:cs typeface="+mn-cs"/>
            </a:endParaRPr>
          </a:p>
          <a:p>
            <a:pPr eaLnBrk="1" hangingPunct="1">
              <a:defRPr/>
            </a:pPr>
            <a:endParaRPr lang="cs-CZ" altLang="cs-CZ" sz="1400" dirty="0" smtClean="0">
              <a:cs typeface="+mn-cs"/>
            </a:endParaRPr>
          </a:p>
        </p:txBody>
      </p:sp>
      <p:sp>
        <p:nvSpPr>
          <p:cNvPr id="14341" name="Obdélník 1"/>
          <p:cNvSpPr>
            <a:spLocks noChangeArrowheads="1"/>
          </p:cNvSpPr>
          <p:nvPr/>
        </p:nvSpPr>
        <p:spPr bwMode="auto">
          <a:xfrm>
            <a:off x="412895" y="1647248"/>
            <a:ext cx="8047537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000" b="1" dirty="0" smtClean="0">
                <a:sym typeface="Wingdings" panose="05000000000000000000" pitchFamily="2" charset="2"/>
              </a:rPr>
              <a:t>	</a:t>
            </a:r>
            <a:endParaRPr lang="cs-CZ" altLang="cs-CZ" sz="4000" b="1" dirty="0"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sym typeface="Wingdings" panose="05000000000000000000" pitchFamily="2" charset="2"/>
              </a:rPr>
              <a:t/>
            </a:r>
            <a:br>
              <a:rPr lang="cs-CZ" altLang="cs-CZ" sz="2400" b="1" dirty="0">
                <a:sym typeface="Wingdings" panose="05000000000000000000" pitchFamily="2" charset="2"/>
              </a:rPr>
            </a:br>
            <a:endParaRPr lang="cs-CZ" altLang="cs-CZ" sz="2400" b="1" dirty="0">
              <a:sym typeface="Wingdings" panose="05000000000000000000" pitchFamily="2" charset="2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cs-CZ" altLang="cs-CZ" sz="2400" b="1" i="1" dirty="0"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 smtClean="0">
              <a:sym typeface="Wingdings" panose="05000000000000000000" pitchFamily="2" charset="2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5986627"/>
              </p:ext>
            </p:extLst>
          </p:nvPr>
        </p:nvGraphicFramePr>
        <p:xfrm>
          <a:off x="1187624" y="2348880"/>
          <a:ext cx="6696744" cy="381642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218275"/>
                <a:gridCol w="3478469"/>
              </a:tblGrid>
              <a:tr h="545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1. Praha   -  504,56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8. Karlovarský – 192,87 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545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2. Ústecký  -  256,11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9. Středočeský – 191,3 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5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3. Liberecký – 253,64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10. Plzeňský  - 182,16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5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4. Moravskoslezský – 250,48 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11. Královehradecký  - 155,58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5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5. Jihomoravský– 202,63 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12.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</a:rPr>
                        <a:t>Zlínský  - 136,32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5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6. Olomoucký  - 198,75 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13.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</a:rPr>
                        <a:t>Vysočina  - 135,10</a:t>
                      </a:r>
                      <a:endParaRPr lang="cs-CZ" sz="1100" dirty="0" smtClean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5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7. Jihočeský  -  197,36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14. Pardubický  - 131,96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5700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9450" y="720725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000" dirty="0"/>
              <a:t>Sestupně sestavené pořadí zatíženosti všech obvodních (místních) oddělení dle indexu nápadu celkové TČ za rok 2015 v kraji</a:t>
            </a:r>
            <a:endParaRPr lang="cs-CZ" altLang="cs-CZ" sz="2000" dirty="0" smtClean="0">
              <a:solidFill>
                <a:srgbClr val="003399"/>
              </a:solidFill>
            </a:endParaRPr>
          </a:p>
        </p:txBody>
      </p:sp>
      <p:sp>
        <p:nvSpPr>
          <p:cNvPr id="15367" name="Zástupný symbol pro číslo snímku 8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z="1400" dirty="0" smtClean="0">
              <a:cs typeface="+mn-cs"/>
            </a:endParaRPr>
          </a:p>
          <a:p>
            <a:pPr eaLnBrk="1" hangingPunct="1">
              <a:defRPr/>
            </a:pPr>
            <a:endParaRPr lang="cs-CZ" altLang="cs-CZ" sz="1400" dirty="0" smtClean="0">
              <a:cs typeface="+mn-cs"/>
            </a:endParaRPr>
          </a:p>
        </p:txBody>
      </p:sp>
      <p:sp>
        <p:nvSpPr>
          <p:cNvPr id="14341" name="Obdélník 1"/>
          <p:cNvSpPr>
            <a:spLocks noChangeArrowheads="1"/>
          </p:cNvSpPr>
          <p:nvPr/>
        </p:nvSpPr>
        <p:spPr bwMode="auto">
          <a:xfrm>
            <a:off x="412895" y="1647248"/>
            <a:ext cx="8047537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b="1" dirty="0">
              <a:solidFill>
                <a:srgbClr val="003399"/>
              </a:solidFill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000" b="1" dirty="0" smtClean="0">
                <a:sym typeface="Wingdings" panose="05000000000000000000" pitchFamily="2" charset="2"/>
              </a:rPr>
              <a:t>	</a:t>
            </a:r>
            <a:endParaRPr lang="cs-CZ" altLang="cs-CZ" sz="4000" b="1" dirty="0"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sym typeface="Wingdings" panose="05000000000000000000" pitchFamily="2" charset="2"/>
              </a:rPr>
              <a:t/>
            </a:r>
            <a:br>
              <a:rPr lang="cs-CZ" altLang="cs-CZ" sz="2400" b="1" dirty="0">
                <a:sym typeface="Wingdings" panose="05000000000000000000" pitchFamily="2" charset="2"/>
              </a:rPr>
            </a:br>
            <a:endParaRPr lang="cs-CZ" altLang="cs-CZ" sz="2400" b="1" dirty="0">
              <a:sym typeface="Wingdings" panose="05000000000000000000" pitchFamily="2" charset="2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cs-CZ" altLang="cs-CZ" sz="2400" b="1" i="1" dirty="0"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 smtClean="0">
              <a:sym typeface="Wingdings" panose="05000000000000000000" pitchFamily="2" charset="2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450758"/>
              </p:ext>
            </p:extLst>
          </p:nvPr>
        </p:nvGraphicFramePr>
        <p:xfrm>
          <a:off x="1907705" y="1196752"/>
          <a:ext cx="5040559" cy="51874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6224"/>
                <a:gridCol w="1656184"/>
                <a:gridCol w="1368151"/>
              </a:tblGrid>
              <a:tr h="1695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</a:rPr>
                        <a:t>POŘADÍ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</a:rPr>
                        <a:t>OBVODNÍ ODDĚLENÍ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</a:rPr>
                        <a:t>INDEX NÁPADU TČ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</a:tr>
              <a:tr h="186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Karlovy Vary</a:t>
                      </a:r>
                      <a:endParaRPr lang="cs-CZ" sz="9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cap="small">
                          <a:effectLst/>
                        </a:rPr>
                        <a:t>29,22</a:t>
                      </a:r>
                      <a:endParaRPr lang="cs-CZ" sz="900" b="1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</a:tr>
              <a:tr h="186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Karlovy Vary-Rybáře</a:t>
                      </a:r>
                      <a:endParaRPr lang="cs-CZ" sz="9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cap="small">
                          <a:effectLst/>
                        </a:rPr>
                        <a:t>23,88</a:t>
                      </a:r>
                      <a:endParaRPr lang="cs-CZ" sz="900" b="1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</a:tr>
              <a:tr h="186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3.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Jáchymov</a:t>
                      </a:r>
                      <a:endParaRPr lang="cs-CZ" sz="9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cap="small">
                          <a:effectLst/>
                        </a:rPr>
                        <a:t>23,10</a:t>
                      </a:r>
                      <a:endParaRPr lang="cs-CZ" sz="900" b="1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</a:tr>
              <a:tr h="1689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4.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Mariánské Lázně</a:t>
                      </a:r>
                      <a:endParaRPr lang="cs-CZ" sz="900" b="1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cap="small">
                          <a:effectLst/>
                        </a:rPr>
                        <a:t>22,98</a:t>
                      </a:r>
                      <a:endParaRPr lang="cs-CZ" sz="900" b="1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</a:tr>
              <a:tr h="186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5.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Cheb-venkov</a:t>
                      </a:r>
                      <a:endParaRPr lang="cs-CZ" sz="9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cap="small">
                          <a:effectLst/>
                        </a:rPr>
                        <a:t>21,72</a:t>
                      </a:r>
                      <a:endParaRPr lang="cs-CZ" sz="900" b="1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</a:tr>
              <a:tr h="186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Sokolov-město</a:t>
                      </a:r>
                      <a:endParaRPr lang="cs-CZ" sz="900" b="1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cap="small">
                          <a:effectLst/>
                        </a:rPr>
                        <a:t>21,10</a:t>
                      </a:r>
                      <a:endParaRPr lang="cs-CZ" sz="900" b="1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</a:tr>
              <a:tr h="186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7.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Cheb</a:t>
                      </a:r>
                      <a:endParaRPr lang="cs-CZ" sz="900" b="1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cap="small">
                          <a:effectLst/>
                        </a:rPr>
                        <a:t>20,98</a:t>
                      </a:r>
                      <a:endParaRPr lang="cs-CZ" sz="900" b="1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</a:tr>
              <a:tr h="186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chemeClr val="tx1"/>
                          </a:solidFill>
                          <a:effectLst/>
                        </a:rPr>
                        <a:t>8.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Františkovy Lázně</a:t>
                      </a:r>
                      <a:endParaRPr lang="cs-CZ" sz="9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cap="small">
                          <a:effectLst/>
                        </a:rPr>
                        <a:t>20,38</a:t>
                      </a:r>
                      <a:endParaRPr lang="cs-CZ" sz="900" b="1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</a:tr>
              <a:tr h="186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9.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Toužim</a:t>
                      </a:r>
                      <a:endParaRPr lang="cs-CZ" sz="900" b="1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cap="small">
                          <a:effectLst/>
                        </a:rPr>
                        <a:t>19,53</a:t>
                      </a:r>
                      <a:endParaRPr lang="cs-CZ" sz="900" b="1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</a:tr>
              <a:tr h="186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chemeClr val="tx1"/>
                          </a:solidFill>
                          <a:effectLst/>
                        </a:rPr>
                        <a:t>10.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Kraslice</a:t>
                      </a:r>
                      <a:endParaRPr lang="cs-CZ" sz="9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cap="small" dirty="0">
                          <a:effectLst/>
                        </a:rPr>
                        <a:t>19,40</a:t>
                      </a:r>
                      <a:endParaRPr lang="cs-CZ" sz="9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</a:tr>
              <a:tr h="186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11.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Bochov</a:t>
                      </a:r>
                      <a:endParaRPr lang="cs-CZ" sz="9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cap="small">
                          <a:effectLst/>
                        </a:rPr>
                        <a:t>18,90</a:t>
                      </a:r>
                      <a:endParaRPr lang="cs-CZ" sz="900" b="1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</a:tr>
              <a:tr h="186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12.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Aš</a:t>
                      </a:r>
                      <a:endParaRPr lang="cs-CZ" sz="900" b="1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cap="small">
                          <a:effectLst/>
                        </a:rPr>
                        <a:t>18,65</a:t>
                      </a:r>
                      <a:endParaRPr lang="cs-CZ" sz="900" b="1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</a:tr>
              <a:tr h="186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13.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Ostrov</a:t>
                      </a:r>
                      <a:endParaRPr lang="cs-CZ" sz="9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cap="small" dirty="0">
                          <a:effectLst/>
                        </a:rPr>
                        <a:t>18,34</a:t>
                      </a:r>
                      <a:endParaRPr lang="cs-CZ" sz="9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</a:tr>
              <a:tr h="186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14.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Žlutice</a:t>
                      </a:r>
                      <a:endParaRPr lang="cs-CZ" sz="900" b="1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cap="small">
                          <a:effectLst/>
                        </a:rPr>
                        <a:t>17,85</a:t>
                      </a:r>
                      <a:endParaRPr lang="cs-CZ" sz="900" b="1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</a:tr>
              <a:tr h="186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15.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Rotava</a:t>
                      </a:r>
                      <a:endParaRPr lang="cs-CZ" sz="9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cap="small">
                          <a:effectLst/>
                        </a:rPr>
                        <a:t>17,15</a:t>
                      </a:r>
                      <a:endParaRPr lang="cs-CZ" sz="900" b="1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</a:tr>
              <a:tr h="186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16.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Teplá</a:t>
                      </a:r>
                      <a:endParaRPr lang="cs-CZ" sz="9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cap="small">
                          <a:effectLst/>
                        </a:rPr>
                        <a:t>16,94</a:t>
                      </a:r>
                      <a:endParaRPr lang="cs-CZ" sz="900" b="1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</a:tr>
              <a:tr h="186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17.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Chodov</a:t>
                      </a:r>
                      <a:endParaRPr lang="cs-CZ" sz="9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cap="small">
                          <a:effectLst/>
                        </a:rPr>
                        <a:t>16,60</a:t>
                      </a:r>
                      <a:endParaRPr lang="cs-CZ" sz="900" b="1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</a:tr>
              <a:tr h="186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18.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Habartov</a:t>
                      </a:r>
                      <a:endParaRPr lang="cs-CZ" sz="9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cap="small">
                          <a:effectLst/>
                        </a:rPr>
                        <a:t>15,77</a:t>
                      </a:r>
                      <a:endParaRPr lang="cs-CZ" sz="900" b="1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</a:tr>
              <a:tr h="186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19.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Loket nad Ohří</a:t>
                      </a:r>
                      <a:endParaRPr lang="cs-CZ" sz="9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cap="small">
                          <a:effectLst/>
                        </a:rPr>
                        <a:t>14,96</a:t>
                      </a:r>
                      <a:endParaRPr lang="cs-CZ" sz="900" b="1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</a:tr>
              <a:tr h="186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20.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Pernink</a:t>
                      </a:r>
                      <a:endParaRPr lang="cs-CZ" sz="9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cap="small">
                          <a:effectLst/>
                        </a:rPr>
                        <a:t>14,23</a:t>
                      </a:r>
                      <a:endParaRPr lang="cs-CZ" sz="900" b="1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</a:tr>
              <a:tr h="186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21.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Horní Slavkov</a:t>
                      </a:r>
                      <a:endParaRPr lang="cs-CZ" sz="9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cap="small">
                          <a:effectLst/>
                        </a:rPr>
                        <a:t>13,36</a:t>
                      </a:r>
                      <a:endParaRPr lang="cs-CZ" sz="900" b="1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</a:tr>
              <a:tr h="186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22.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Kynšperk nad Ohří</a:t>
                      </a:r>
                      <a:endParaRPr lang="cs-CZ" sz="9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cap="small">
                          <a:effectLst/>
                        </a:rPr>
                        <a:t>13,26</a:t>
                      </a:r>
                      <a:endParaRPr lang="cs-CZ" sz="900" b="1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</a:tr>
              <a:tr h="186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23.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Nová Role</a:t>
                      </a:r>
                      <a:endParaRPr lang="cs-CZ" sz="9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cap="small">
                          <a:effectLst/>
                        </a:rPr>
                        <a:t>11,00</a:t>
                      </a:r>
                      <a:endParaRPr lang="cs-CZ" sz="900" b="1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</a:tr>
              <a:tr h="186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24.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Sokolov-venkov</a:t>
                      </a:r>
                      <a:endParaRPr lang="cs-CZ" sz="9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cap="small">
                          <a:effectLst/>
                        </a:rPr>
                        <a:t>10,74</a:t>
                      </a:r>
                      <a:endParaRPr lang="cs-CZ" sz="900" b="1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</a:tr>
              <a:tr h="186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25.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Bečov</a:t>
                      </a:r>
                      <a:endParaRPr lang="cs-CZ" sz="9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cap="small">
                          <a:effectLst/>
                        </a:rPr>
                        <a:t>10,54</a:t>
                      </a:r>
                      <a:endParaRPr lang="cs-CZ" sz="900" b="1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</a:tr>
              <a:tr h="186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26.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Nejdek</a:t>
                      </a:r>
                      <a:endParaRPr lang="cs-CZ" sz="9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cap="small" dirty="0">
                          <a:effectLst/>
                        </a:rPr>
                        <a:t>9,69</a:t>
                      </a:r>
                      <a:endParaRPr lang="cs-CZ" sz="9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</a:tr>
              <a:tr h="186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27.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900" b="1" dirty="0">
                          <a:effectLst/>
                        </a:rPr>
                        <a:t>Plesná</a:t>
                      </a:r>
                      <a:endParaRPr lang="cs-CZ" sz="9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cap="small" dirty="0">
                          <a:effectLst/>
                        </a:rPr>
                        <a:t>7,15</a:t>
                      </a:r>
                      <a:endParaRPr lang="cs-CZ" sz="900" b="1" dirty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7688" marR="5768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8662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9450" y="720725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 smtClean="0">
                <a:solidFill>
                  <a:srgbClr val="003399"/>
                </a:solidFill>
              </a:rPr>
              <a:t/>
            </a:r>
            <a:br>
              <a:rPr lang="cs-CZ" altLang="cs-CZ" sz="2800" b="1" dirty="0" smtClean="0">
                <a:solidFill>
                  <a:srgbClr val="003399"/>
                </a:solidFill>
              </a:rPr>
            </a:br>
            <a:r>
              <a:rPr lang="cs-CZ" sz="2800" b="1" dirty="0">
                <a:solidFill>
                  <a:srgbClr val="003399"/>
                </a:solidFill>
              </a:rPr>
              <a:t>Program prevence kriminality pro rok 2017 - novinky</a:t>
            </a:r>
            <a:r>
              <a:rPr lang="cs-CZ" altLang="cs-CZ" sz="2800" b="1" dirty="0" smtClean="0">
                <a:solidFill>
                  <a:srgbClr val="003399"/>
                </a:solidFill>
              </a:rPr>
              <a:t> </a:t>
            </a:r>
            <a:r>
              <a:rPr lang="cs-CZ" sz="2800" b="1" dirty="0">
                <a:solidFill>
                  <a:srgbClr val="003399"/>
                </a:solidFill>
              </a:rPr>
              <a:t/>
            </a:r>
            <a:br>
              <a:rPr lang="cs-CZ" sz="2800" b="1" dirty="0">
                <a:solidFill>
                  <a:srgbClr val="003399"/>
                </a:solidFill>
              </a:rPr>
            </a:br>
            <a:endParaRPr lang="cs-CZ" altLang="cs-CZ" sz="2800" b="1" dirty="0" smtClean="0">
              <a:solidFill>
                <a:srgbClr val="003399"/>
              </a:solidFill>
            </a:endParaRPr>
          </a:p>
        </p:txBody>
      </p:sp>
      <p:sp>
        <p:nvSpPr>
          <p:cNvPr id="15367" name="Zástupný symbol pro číslo snímku 8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z="1400" dirty="0" smtClean="0">
              <a:cs typeface="+mn-cs"/>
            </a:endParaRPr>
          </a:p>
          <a:p>
            <a:pPr eaLnBrk="1" hangingPunct="1">
              <a:defRPr/>
            </a:pPr>
            <a:endParaRPr lang="cs-CZ" altLang="cs-CZ" sz="1400" dirty="0" smtClean="0">
              <a:cs typeface="+mn-cs"/>
            </a:endParaRPr>
          </a:p>
        </p:txBody>
      </p:sp>
      <p:sp>
        <p:nvSpPr>
          <p:cNvPr id="14341" name="Obdélník 1"/>
          <p:cNvSpPr>
            <a:spLocks noChangeArrowheads="1"/>
          </p:cNvSpPr>
          <p:nvPr/>
        </p:nvSpPr>
        <p:spPr bwMode="auto">
          <a:xfrm>
            <a:off x="412895" y="1647248"/>
            <a:ext cx="8047537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b="1" dirty="0">
              <a:solidFill>
                <a:srgbClr val="003399"/>
              </a:solidFill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000" b="1" dirty="0" smtClean="0">
                <a:sym typeface="Wingdings" panose="05000000000000000000" pitchFamily="2" charset="2"/>
              </a:rPr>
              <a:t>	</a:t>
            </a:r>
            <a:endParaRPr lang="cs-CZ" altLang="cs-CZ" sz="4000" b="1" dirty="0"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sym typeface="Wingdings" panose="05000000000000000000" pitchFamily="2" charset="2"/>
              </a:rPr>
              <a:t/>
            </a:r>
            <a:br>
              <a:rPr lang="cs-CZ" altLang="cs-CZ" sz="2400" b="1" dirty="0">
                <a:sym typeface="Wingdings" panose="05000000000000000000" pitchFamily="2" charset="2"/>
              </a:rPr>
            </a:br>
            <a:endParaRPr lang="cs-CZ" altLang="cs-CZ" sz="2400" b="1" dirty="0">
              <a:sym typeface="Wingdings" panose="05000000000000000000" pitchFamily="2" charset="2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cs-CZ" altLang="cs-CZ" sz="2400" b="1" i="1" dirty="0"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 smtClean="0">
              <a:sym typeface="Wingdings" panose="05000000000000000000" pitchFamily="2" charset="2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Žádost </a:t>
            </a:r>
            <a:r>
              <a:rPr lang="cs-CZ" sz="2400" dirty="0"/>
              <a:t>o státní účelovou dotaci může předložit i dobrovolný svazek obcí</a:t>
            </a:r>
          </a:p>
          <a:p>
            <a:r>
              <a:rPr lang="cs-CZ" sz="2400" dirty="0"/>
              <a:t>Dotaci nelze použít na projekty primární prevence na školách a školských zařízeních</a:t>
            </a:r>
          </a:p>
          <a:p>
            <a:r>
              <a:rPr lang="cs-CZ" sz="2400" dirty="0"/>
              <a:t>Nelze poskytnout na </a:t>
            </a:r>
            <a:r>
              <a:rPr lang="cs-CZ" sz="2400" dirty="0" err="1"/>
              <a:t>workoutové</a:t>
            </a:r>
            <a:r>
              <a:rPr lang="cs-CZ" sz="2400" dirty="0"/>
              <a:t>, parkurové či posilovací prvky pro vybavení hřišť, lanová centra či lezecké stěny, skateparky</a:t>
            </a:r>
          </a:p>
          <a:p>
            <a:r>
              <a:rPr lang="cs-CZ" sz="2400" dirty="0"/>
              <a:t>Podávání žádostí </a:t>
            </a:r>
            <a:r>
              <a:rPr lang="cs-CZ" sz="2400" b="1" dirty="0"/>
              <a:t>do 31. ledna 2017 </a:t>
            </a:r>
            <a:r>
              <a:rPr lang="cs-CZ" sz="2400" dirty="0"/>
              <a:t>na KÚ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02143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NÁVRH PREZEN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9450" y="720725"/>
            <a:ext cx="32940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400" b="1" dirty="0">
                <a:solidFill>
                  <a:srgbClr val="003399"/>
                </a:solidFill>
              </a:rPr>
              <a:t>Dotační titul kraje </a:t>
            </a:r>
            <a:br>
              <a:rPr lang="cs-CZ" sz="2400" b="1" dirty="0">
                <a:solidFill>
                  <a:srgbClr val="003399"/>
                </a:solidFill>
              </a:rPr>
            </a:br>
            <a:r>
              <a:rPr lang="cs-CZ" sz="2400" b="1" dirty="0">
                <a:solidFill>
                  <a:srgbClr val="003399"/>
                </a:solidFill>
              </a:rPr>
              <a:t>Program pro poskytování dotací z rozpočtu Karlovarského kraje na podporu aktivit v oblasti prevence kriminality </a:t>
            </a:r>
            <a:r>
              <a:rPr lang="cs-CZ" sz="2400" b="1" dirty="0" smtClean="0">
                <a:solidFill>
                  <a:srgbClr val="003399"/>
                </a:solidFill>
              </a:rPr>
              <a:t>pro rok 2017</a:t>
            </a:r>
            <a:endParaRPr lang="cs-CZ" altLang="cs-CZ" sz="2400" b="1" dirty="0" smtClean="0">
              <a:solidFill>
                <a:srgbClr val="003399"/>
              </a:solidFill>
            </a:endParaRPr>
          </a:p>
        </p:txBody>
      </p:sp>
      <p:sp>
        <p:nvSpPr>
          <p:cNvPr id="15367" name="Zástupný symbol pro číslo snímku 8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z="1400" dirty="0" smtClean="0">
              <a:cs typeface="+mn-cs"/>
            </a:endParaRPr>
          </a:p>
          <a:p>
            <a:pPr eaLnBrk="1" hangingPunct="1">
              <a:defRPr/>
            </a:pPr>
            <a:endParaRPr lang="cs-CZ" altLang="cs-CZ" sz="1400" dirty="0" smtClean="0">
              <a:cs typeface="+mn-cs"/>
            </a:endParaRPr>
          </a:p>
        </p:txBody>
      </p:sp>
      <p:sp>
        <p:nvSpPr>
          <p:cNvPr id="14341" name="Obdélník 1"/>
          <p:cNvSpPr>
            <a:spLocks noChangeArrowheads="1"/>
          </p:cNvSpPr>
          <p:nvPr/>
        </p:nvSpPr>
        <p:spPr bwMode="auto">
          <a:xfrm>
            <a:off x="412895" y="1647248"/>
            <a:ext cx="8047537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b="1" dirty="0">
              <a:solidFill>
                <a:srgbClr val="003399"/>
              </a:solidFill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000" b="1" dirty="0" smtClean="0">
                <a:sym typeface="Wingdings" panose="05000000000000000000" pitchFamily="2" charset="2"/>
              </a:rPr>
              <a:t>	</a:t>
            </a:r>
            <a:endParaRPr lang="cs-CZ" altLang="cs-CZ" sz="4000" b="1" dirty="0"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sym typeface="Wingdings" panose="05000000000000000000" pitchFamily="2" charset="2"/>
              </a:rPr>
              <a:t/>
            </a:r>
            <a:br>
              <a:rPr lang="cs-CZ" altLang="cs-CZ" sz="2400" b="1" dirty="0">
                <a:sym typeface="Wingdings" panose="05000000000000000000" pitchFamily="2" charset="2"/>
              </a:rPr>
            </a:br>
            <a:endParaRPr lang="cs-CZ" altLang="cs-CZ" sz="2400" b="1" dirty="0">
              <a:sym typeface="Wingdings" panose="05000000000000000000" pitchFamily="2" charset="2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cs-CZ" altLang="cs-CZ" sz="2400" b="1" i="1" dirty="0"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 smtClean="0">
              <a:sym typeface="Wingdings" panose="05000000000000000000" pitchFamily="2" charset="2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Podání </a:t>
            </a:r>
            <a:r>
              <a:rPr lang="cs-CZ" sz="2400" dirty="0"/>
              <a:t>projektů </a:t>
            </a:r>
            <a:r>
              <a:rPr lang="cs-CZ" sz="2400" b="1" dirty="0"/>
              <a:t>do 9.12.2016</a:t>
            </a:r>
          </a:p>
          <a:p>
            <a:r>
              <a:rPr lang="cs-CZ" sz="2400" dirty="0"/>
              <a:t>Max. výše dotace na projekt:  </a:t>
            </a:r>
            <a:r>
              <a:rPr lang="cs-CZ" sz="2400" b="1" dirty="0"/>
              <a:t>50.000 Kč </a:t>
            </a:r>
            <a:r>
              <a:rPr lang="cs-CZ" sz="2400" dirty="0"/>
              <a:t>(v případě resocializačních pobytů 60.000 Kč)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Poskytuje se na: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400" dirty="0"/>
              <a:t>	podporu sociální prevence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400" dirty="0"/>
              <a:t> realizaci resocializačních pobytů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400" dirty="0"/>
              <a:t> podporu informování občanů v oblasti   prevence kriminality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07390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6B1464B2677514F9A8E31F5C2935CBF" ma:contentTypeVersion="3" ma:contentTypeDescription="Vytvoří nový dokument" ma:contentTypeScope="" ma:versionID="4057ea0a3d51bb219b501aae823e13fd">
  <xsd:schema xmlns:xsd="http://www.w3.org/2001/XMLSchema" xmlns:xs="http://www.w3.org/2001/XMLSchema" xmlns:p="http://schemas.microsoft.com/office/2006/metadata/properties" xmlns:ns1="http://schemas.microsoft.com/sharepoint/v3" xmlns:ns2="c9e48692-194e-417d-af40-42e3d4ef737b" targetNamespace="http://schemas.microsoft.com/office/2006/metadata/properties" ma:root="true" ma:fieldsID="3b8979c098eba6e84fb9628ad54d5c1b" ns1:_="" ns2:_="">
    <xsd:import namespace="http://schemas.microsoft.com/sharepoint/v3"/>
    <xsd:import namespace="c9e48692-194e-417d-af40-42e3d4ef737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igrationSourceURL" minOccurs="0"/>
                <xsd:element ref="ns1:RoutingEnabled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um zahájení plánování" ma:description="" ma:internalName="PublishingStartDate">
      <xsd:simpleType>
        <xsd:restriction base="dms:Unknown"/>
      </xsd:simpleType>
    </xsd:element>
    <xsd:element name="PublishingExpirationDate" ma:index="9" nillable="true" ma:displayName="Datum ukončení plánování" ma:description="" ma:internalName="PublishingExpirationDate">
      <xsd:simpleType>
        <xsd:restriction base="dms:Unknown"/>
      </xsd:simpleType>
    </xsd:element>
    <xsd:element name="RoutingEnabled" ma:index="11" ma:displayName="Aktivní" ma:internalName="RoutingEnabl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e48692-194e-417d-af40-42e3d4ef737b" elementFormDefault="qualified">
    <xsd:import namespace="http://schemas.microsoft.com/office/2006/documentManagement/types"/>
    <xsd:import namespace="http://schemas.microsoft.com/office/infopath/2007/PartnerControls"/>
    <xsd:element name="MigrationSourceURL" ma:index="10" nillable="true" ma:displayName="MigrationSourceURL" ma:internalName="MigrationSourceURL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MigrationSourceURL xmlns="c9e48692-194e-417d-af40-42e3d4ef737b" xsi:nil="true"/>
    <RoutingEnabled xmlns="http://schemas.microsoft.com/sharepoint/v3">false</RoutingEnabled>
  </documentManagement>
</p:properties>
</file>

<file path=customXml/itemProps1.xml><?xml version="1.0" encoding="utf-8"?>
<ds:datastoreItem xmlns:ds="http://schemas.openxmlformats.org/officeDocument/2006/customXml" ds:itemID="{F1025BE7-F5DA-4CC5-AE8F-DD30022F642C}"/>
</file>

<file path=customXml/itemProps2.xml><?xml version="1.0" encoding="utf-8"?>
<ds:datastoreItem xmlns:ds="http://schemas.openxmlformats.org/officeDocument/2006/customXml" ds:itemID="{DB1CEA72-1D9A-4DE0-A941-DA286D9C3970}"/>
</file>

<file path=customXml/itemProps3.xml><?xml version="1.0" encoding="utf-8"?>
<ds:datastoreItem xmlns:ds="http://schemas.openxmlformats.org/officeDocument/2006/customXml" ds:itemID="{F78055C0-0CAF-4E9D-B55D-E3BBE64F9B90}"/>
</file>

<file path=docProps/app.xml><?xml version="1.0" encoding="utf-8"?>
<Properties xmlns="http://schemas.openxmlformats.org/officeDocument/2006/extended-properties" xmlns:vt="http://schemas.openxmlformats.org/officeDocument/2006/docPropsVTypes">
  <TotalTime>5770</TotalTime>
  <Words>489</Words>
  <Application>Microsoft Office PowerPoint</Application>
  <PresentationFormat>Předvádění na obrazovce (4:3)</PresentationFormat>
  <Paragraphs>209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Výchozí návrh</vt:lpstr>
      <vt:lpstr>Prezentace aplikace PowerPoint</vt:lpstr>
      <vt:lpstr> Prevence kriminality v kraji koncepce </vt:lpstr>
      <vt:lpstr>    Čeho jsme dosáhli?  Pokles nápadu trestné činnosti </vt:lpstr>
      <vt:lpstr> Realizované projekty obcí v KK  v letech 2013 - 2016</vt:lpstr>
      <vt:lpstr>   Finanční prostředky neboli za kolik se v letech 2013-2016 realizovalo ?  </vt:lpstr>
      <vt:lpstr>   Zatíženost Karlovarského kraje trestnou činností  - srovnání s ostatními kraji  Sestupně sestavené pořadí zatíženosti krajů dle indexu nápadu  celkové TČ - rok 2015</vt:lpstr>
      <vt:lpstr>Sestupně sestavené pořadí zatíženosti všech obvodních (místních) oddělení dle indexu nápadu celkové TČ za rok 2015 v kraji</vt:lpstr>
      <vt:lpstr> Program prevence kriminality pro rok 2017 - novinky  </vt:lpstr>
      <vt:lpstr>Dotační titul kraje  Program pro poskytování dotací z rozpočtu Karlovarského kraje na podporu aktivit v oblasti prevence kriminality pro rok 2017</vt:lpstr>
      <vt:lpstr>Cíle pro nadcházející období 2017 - 2021</vt:lpstr>
      <vt:lpstr>Prezentace aplikace PowerPoint</vt:lpstr>
    </vt:vector>
  </TitlesOfParts>
  <Company>KUKK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Jánská Martina</dc:creator>
  <cp:lastModifiedBy>Benešová Šárka</cp:lastModifiedBy>
  <cp:revision>214</cp:revision>
  <cp:lastPrinted>2016-11-28T13:27:17Z</cp:lastPrinted>
  <dcterms:created xsi:type="dcterms:W3CDTF">2008-10-22T14:58:58Z</dcterms:created>
  <dcterms:modified xsi:type="dcterms:W3CDTF">2016-11-29T15:26:02Z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0x010100B6B1464B2677514F9A8E31F5C2935CBF</vt:lpwstr>
  </property>
  <property fmtid="{D5CDD505-2E9C-101B-9397-08002B2CF9AE}" pid="3" name="PublishingContact">
    <vt:lpwstr/>
  </property>
  <property fmtid="{D5CDD505-2E9C-101B-9397-08002B2CF9AE}" pid="4" name="Order">
    <vt:r8>1084100</vt:r8>
  </property>
  <property fmtid="{D5CDD505-2E9C-101B-9397-08002B2CF9AE}" pid="5" name="PublishingRollupImage">
    <vt:lpwstr/>
  </property>
  <property fmtid="{D5CDD505-2E9C-101B-9397-08002B2CF9AE}" pid="6" name="PublishingContactEmail">
    <vt:lpwstr/>
  </property>
  <property fmtid="{D5CDD505-2E9C-101B-9397-08002B2CF9AE}" pid="7" name="xd_Signature">
    <vt:bool>false</vt:bool>
  </property>
  <property fmtid="{D5CDD505-2E9C-101B-9397-08002B2CF9AE}" pid="8" name="xd_ProgID">
    <vt:lpwstr/>
  </property>
  <property fmtid="{D5CDD505-2E9C-101B-9397-08002B2CF9AE}" pid="9" name="PublishingContactPicture">
    <vt:lpwstr/>
  </property>
  <property fmtid="{D5CDD505-2E9C-101B-9397-08002B2CF9AE}" pid="10" name="PublishingVariationGroupID">
    <vt:lpwstr/>
  </property>
  <property fmtid="{D5CDD505-2E9C-101B-9397-08002B2CF9AE}" pid="11" name="ObsahClanku">
    <vt:lpwstr/>
  </property>
  <property fmtid="{D5CDD505-2E9C-101B-9397-08002B2CF9AE}" pid="12" name="PublishingContactName">
    <vt:lpwstr/>
  </property>
  <property fmtid="{D5CDD505-2E9C-101B-9397-08002B2CF9AE}" pid="13" name="PublishingVariationRelationshipLinkFieldID">
    <vt:lpwstr/>
  </property>
  <property fmtid="{D5CDD505-2E9C-101B-9397-08002B2CF9AE}" pid="14" name="_SourceUrl">
    <vt:lpwstr/>
  </property>
  <property fmtid="{D5CDD505-2E9C-101B-9397-08002B2CF9AE}" pid="15" name="_SharedFileIndex">
    <vt:lpwstr/>
  </property>
  <property fmtid="{D5CDD505-2E9C-101B-9397-08002B2CF9AE}" pid="16" name="Comments">
    <vt:lpwstr/>
  </property>
  <property fmtid="{D5CDD505-2E9C-101B-9397-08002B2CF9AE}" pid="17" name="PublishingPageLayout">
    <vt:lpwstr/>
  </property>
  <property fmtid="{D5CDD505-2E9C-101B-9397-08002B2CF9AE}" pid="18" name="TemplateUrl">
    <vt:lpwstr/>
  </property>
  <property fmtid="{D5CDD505-2E9C-101B-9397-08002B2CF9AE}" pid="19" name="Audience">
    <vt:lpwstr/>
  </property>
  <property fmtid="{D5CDD505-2E9C-101B-9397-08002B2CF9AE}" pid="21" name="RoutingEnabled">
    <vt:bool>false</vt:bool>
  </property>
</Properties>
</file>