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5.xml" ContentType="application/vnd.openxmlformats-officedocument.presentationml.slide+xml"/>
  <Override PartName="/ppt/slides/slide9.xml" ContentType="application/vnd.openxmlformats-officedocument.presentationml.slide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4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handoutMasters/handoutMaster1.xml" ContentType="application/vnd.openxmlformats-officedocument.presentationml.handoutMaster+xml"/>
  <Override PartName="/ppt/theme/theme3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256" r:id="rId2"/>
    <p:sldId id="311" r:id="rId3"/>
    <p:sldId id="318" r:id="rId4"/>
    <p:sldId id="314" r:id="rId5"/>
    <p:sldId id="312" r:id="rId6"/>
    <p:sldId id="313" r:id="rId7"/>
    <p:sldId id="315" r:id="rId8"/>
    <p:sldId id="316" r:id="rId9"/>
    <p:sldId id="317" r:id="rId10"/>
    <p:sldId id="319" r:id="rId11"/>
    <p:sldId id="320" r:id="rId12"/>
    <p:sldId id="321" r:id="rId13"/>
    <p:sldId id="322" r:id="rId14"/>
    <p:sldId id="323" r:id="rId15"/>
    <p:sldId id="324" r:id="rId16"/>
    <p:sldId id="325" r:id="rId17"/>
    <p:sldId id="326" r:id="rId18"/>
    <p:sldId id="327" r:id="rId19"/>
  </p:sldIdLst>
  <p:sldSz cx="9144000" cy="6858000" type="screen4x3"/>
  <p:notesSz cx="6797675" cy="9926638"/>
  <p:defaultTextStyle>
    <a:defPPr>
      <a:defRPr lang="cs-CZ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99"/>
    <a:srgbClr val="FF0000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21" autoAdjust="0"/>
    <p:restoredTop sz="94660"/>
  </p:normalViewPr>
  <p:slideViewPr>
    <p:cSldViewPr>
      <p:cViewPr varScale="1">
        <p:scale>
          <a:sx n="114" d="100"/>
          <a:sy n="114" d="100"/>
        </p:scale>
        <p:origin x="1548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customXml" Target="../customXml/item1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28" Type="http://schemas.openxmlformats.org/officeDocument/2006/relationships/customXml" Target="../customXml/item3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Relationship Id="rId27" Type="http://schemas.openxmlformats.org/officeDocument/2006/relationships/customXml" Target="../customXml/item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28548281-E376-4BCB-8543-929CD907144B}" type="datetime4">
              <a:rPr lang="cs-CZ"/>
              <a:pPr>
                <a:defRPr/>
              </a:pPr>
              <a:t>8. října 2019</a:t>
            </a:fld>
            <a:endParaRPr lang="cs-CZ"/>
          </a:p>
        </p:txBody>
      </p:sp>
      <p:sp>
        <p:nvSpPr>
          <p:cNvPr id="2458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458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F81152F7-004D-4014-804E-B20A198AEB96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42060227"/>
      </p:ext>
    </p:extLst>
  </p:cSld>
  <p:clrMap bg1="lt1" tx1="dk1" bg2="lt2" tx2="dk2" accent1="accent1" accent2="accent2" accent3="accent3" accent4="accent4" accent5="accent5" accent6="accent6" hlink="hlink" folHlink="folHlink"/>
  <p:hf hd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65EA4BAD-1A2B-4259-9F15-DD74734DB209}" type="datetime4">
              <a:rPr lang="cs-CZ"/>
              <a:pPr>
                <a:defRPr/>
              </a:pPr>
              <a:t>8. října 2019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 smtClean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945A9E59-A559-40E9-B204-3F6B9C2D706B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689989620"/>
      </p:ext>
    </p:extLst>
  </p:cSld>
  <p:clrMap bg1="lt1" tx1="dk1" bg2="lt2" tx2="dk2" accent1="accent1" accent2="accent2" accent3="accent3" accent4="accent4" accent5="accent5" accent6="accent6" hlink="hlink" folHlink="folHlink"/>
  <p:hf hdr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EBBA39-E6D3-479D-A55D-84C248B2111B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2428998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8352A7-8660-4D96-92C5-4F1A5A79DD74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5947652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7CA267-4465-45D5-A524-30BC5DFE5613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2902605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6ACDF2-27BF-4CBF-8596-3F0DE4AA5991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0775003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D24182-C8FF-4685-8EF5-E14B736A26A7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6648898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147B28-5271-4310-BFB3-C087ACF8A37A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9670554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BE4B3F-924E-490F-A73E-45F5E0867EDC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1112656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B6537E-728F-405A-894E-AFF3C307DD1D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2916035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B5F6BA-BE18-4F88-AD1E-D00491723C33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7501234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B2F638-ECA0-443E-8B44-9FA2403E836C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5416691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6A5276-879B-479C-8E45-B3B73EFFE176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532568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BE3CB016-B731-4765-9905-060CF4338B8A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kr-karlovarsky.cz/dotace/Stranky/dotaceKK/prispevky-socialni/soc_prispevky.aspx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5" descr="NÁVRH PREZENTAC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2120" y="620688"/>
            <a:ext cx="3294063" cy="6048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9" name="Obdélník 1"/>
          <p:cNvSpPr>
            <a:spLocks noChangeArrowheads="1"/>
          </p:cNvSpPr>
          <p:nvPr/>
        </p:nvSpPr>
        <p:spPr bwMode="auto">
          <a:xfrm>
            <a:off x="684213" y="2924175"/>
            <a:ext cx="7416800" cy="2308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2400" dirty="0">
              <a:ea typeface="Times New Roman" panose="02020603050405020304" pitchFamily="18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800" b="1" dirty="0" smtClean="0">
                <a:ea typeface="Times New Roman" panose="02020603050405020304" pitchFamily="18" charset="0"/>
              </a:rPr>
              <a:t>Program pro poskytování finančních prostředků na zajištění sociálních služeb v roce 2020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 dirty="0" smtClean="0">
              <a:ea typeface="Times New Roman" panose="02020603050405020304" pitchFamily="18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 dirty="0" smtClean="0">
                <a:ea typeface="Times New Roman" panose="02020603050405020304" pitchFamily="18" charset="0"/>
              </a:rPr>
              <a:t>Seminář 9. 10. 2019</a:t>
            </a:r>
            <a:endParaRPr lang="cs-CZ" altLang="cs-CZ" sz="1800" b="1" dirty="0">
              <a:ea typeface="Times New Roman" panose="02020603050405020304" pitchFamily="18" charset="0"/>
            </a:endParaRPr>
          </a:p>
        </p:txBody>
      </p:sp>
      <p:sp>
        <p:nvSpPr>
          <p:cNvPr id="4100" name="Obdélník 2"/>
          <p:cNvSpPr>
            <a:spLocks noChangeArrowheads="1"/>
          </p:cNvSpPr>
          <p:nvPr/>
        </p:nvSpPr>
        <p:spPr bwMode="auto">
          <a:xfrm>
            <a:off x="395288" y="5013325"/>
            <a:ext cx="838835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600" b="1" dirty="0"/>
              <a:t> </a:t>
            </a:r>
            <a:endParaRPr lang="cs-CZ" altLang="cs-CZ" sz="16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600" b="1" dirty="0"/>
              <a:t> </a:t>
            </a:r>
            <a:endParaRPr lang="cs-CZ" altLang="cs-CZ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 smtClean="0"/>
              <a:t>Příručka – mechanismus stanovení výše finanční podpory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 smtClean="0"/>
              <a:t>Finanční podpora se poskytuje formou vyrovnávací platby dle rozhodnutí SGEI</a:t>
            </a:r>
          </a:p>
          <a:p>
            <a:pPr lvl="1"/>
            <a:r>
              <a:rPr lang="cs-CZ" sz="2000" dirty="0" smtClean="0"/>
              <a:t>Podmínkou pro poskytnutí finanční podpory je pověření poskytovatele sociální služby k poskytování služeb obecného hospodářského zájmu</a:t>
            </a:r>
          </a:p>
          <a:p>
            <a:pPr lvl="1"/>
            <a:r>
              <a:rPr lang="cs-CZ" sz="2000" dirty="0" smtClean="0"/>
              <a:t>Finanční podpora z rozpočtu kraje tvoří pouze část celkového objemu vyrovnávací platby</a:t>
            </a:r>
          </a:p>
          <a:p>
            <a:pPr lvl="2"/>
            <a:r>
              <a:rPr lang="cs-CZ" sz="1800" dirty="0" smtClean="0"/>
              <a:t>Neposkytuje se na úhradu 100 % nákladů sociální služby</a:t>
            </a:r>
          </a:p>
          <a:p>
            <a:pPr lvl="2"/>
            <a:r>
              <a:rPr lang="cs-CZ" sz="1800" dirty="0" smtClean="0"/>
              <a:t>Je zachován vícezdrojový princip ve financování sociálních služeb, stanovený podíl spolufinancování sociální služby z jiných zdrojů</a:t>
            </a:r>
          </a:p>
          <a:p>
            <a:r>
              <a:rPr lang="cs-CZ" sz="2400" dirty="0"/>
              <a:t>Finanční podpora je stanovena na základní „výkonovou“ jednotku sociální služby: lůžka, úvazky</a:t>
            </a:r>
          </a:p>
          <a:p>
            <a:endParaRPr lang="cs-CZ" sz="280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16ACDF2-27BF-4CBF-8596-3F0DE4AA5991}" type="slidenum">
              <a:rPr lang="cs-CZ" altLang="cs-CZ" smtClean="0"/>
              <a:pPr>
                <a:defRPr/>
              </a:pPr>
              <a:t>10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1448245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/>
              <a:t>Příručka – mechanismus stanovení výše finanční </a:t>
            </a:r>
            <a:r>
              <a:rPr lang="cs-CZ" sz="3600" dirty="0" smtClean="0"/>
              <a:t>podpory (ND1, ND3)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0" smtClean="0"/>
              <a:t>Sociální služby rozděleny do 4 skupin:</a:t>
            </a:r>
          </a:p>
          <a:p>
            <a:pPr lvl="1"/>
            <a:r>
              <a:rPr lang="cs-CZ" sz="1800" dirty="0" smtClean="0"/>
              <a:t>Sociální prevence – ambulantní a terénní forma</a:t>
            </a:r>
          </a:p>
          <a:p>
            <a:pPr lvl="1"/>
            <a:r>
              <a:rPr lang="cs-CZ" sz="1800" dirty="0" smtClean="0"/>
              <a:t>Sociální péče – ambulantní a terénní forma</a:t>
            </a:r>
          </a:p>
          <a:p>
            <a:pPr lvl="2"/>
            <a:r>
              <a:rPr lang="cs-CZ" sz="1600" dirty="0" smtClean="0"/>
              <a:t>Samostatná podskupina – tísňová péče</a:t>
            </a:r>
          </a:p>
          <a:p>
            <a:pPr lvl="1"/>
            <a:r>
              <a:rPr lang="cs-CZ" sz="1800" dirty="0" smtClean="0"/>
              <a:t>Sociální prevence – pobytová forma</a:t>
            </a:r>
          </a:p>
          <a:p>
            <a:pPr lvl="1"/>
            <a:r>
              <a:rPr lang="cs-CZ" sz="1800" dirty="0" smtClean="0"/>
              <a:t>Sociální péče – pobytová forma</a:t>
            </a:r>
          </a:p>
          <a:p>
            <a:r>
              <a:rPr lang="cs-CZ" sz="2000" dirty="0" smtClean="0"/>
              <a:t>Výpočtové vzorce, referenční hodnoty (obvyklé průměrné náklady na lůžkoden/úvazek, úhrady od uživatelů, úhrady z veřejného zdravotního pojištění), podíl spolufinancování služby z jiných zdrojů </a:t>
            </a:r>
          </a:p>
          <a:p>
            <a:r>
              <a:rPr lang="cs-CZ" sz="2000" dirty="0" smtClean="0"/>
              <a:t>Změna oproti roku 2019: nový koeficient „</a:t>
            </a:r>
            <a:r>
              <a:rPr lang="cs-CZ" sz="2000" dirty="0" err="1" smtClean="0"/>
              <a:t>k</a:t>
            </a:r>
            <a:r>
              <a:rPr lang="cs-CZ" sz="2000" baseline="-25000" dirty="0" err="1" smtClean="0"/>
              <a:t>dozp</a:t>
            </a:r>
            <a:r>
              <a:rPr lang="cs-CZ" sz="2000" dirty="0" smtClean="0"/>
              <a:t>“ u domovů pro osoby se zdravotním postižením, zohlednění způsobu poskytování služby (počet zařízení, počet obcí)</a:t>
            </a:r>
          </a:p>
          <a:p>
            <a:r>
              <a:rPr lang="cs-CZ" sz="2000" dirty="0" smtClean="0"/>
              <a:t>Optimální výše návrhu ND1, ND3</a:t>
            </a:r>
            <a:endParaRPr lang="cs-CZ" sz="20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16ACDF2-27BF-4CBF-8596-3F0DE4AA5991}" type="slidenum">
              <a:rPr lang="cs-CZ" altLang="cs-CZ" smtClean="0"/>
              <a:pPr>
                <a:defRPr/>
              </a:pPr>
              <a:t>11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57865874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/>
              <a:t>Příručka – mechanismus stanovení výše finanční podpory (ND1, ND3)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Reálná výše návrhu ND1, ND3</a:t>
            </a:r>
          </a:p>
          <a:p>
            <a:pPr lvl="1"/>
            <a:r>
              <a:rPr lang="cs-CZ" dirty="0" smtClean="0"/>
              <a:t>V případě nedostatečného objemu finančních prostředků</a:t>
            </a:r>
          </a:p>
          <a:p>
            <a:pPr lvl="1"/>
            <a:r>
              <a:rPr lang="cs-CZ" dirty="0" smtClean="0"/>
              <a:t>Redukční koeficienty</a:t>
            </a:r>
          </a:p>
          <a:p>
            <a:pPr lvl="2"/>
            <a:r>
              <a:rPr lang="cs-CZ" dirty="0" smtClean="0"/>
              <a:t>Obecné redukční koeficienty – 3 skupiny sociálních služeb dle priority (Akční plán rozvoje sociálních služeb v Karlovarském kraji na rok 2020)</a:t>
            </a:r>
          </a:p>
          <a:p>
            <a:pPr lvl="2"/>
            <a:r>
              <a:rPr lang="cs-CZ" dirty="0" smtClean="0"/>
              <a:t>Specifické redukční koeficienty – péče x prevence, ambulantní, terénní x pobytové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16ACDF2-27BF-4CBF-8596-3F0DE4AA5991}" type="slidenum">
              <a:rPr lang="cs-CZ" altLang="cs-CZ" smtClean="0"/>
              <a:pPr>
                <a:defRPr/>
              </a:pPr>
              <a:t>12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94877501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/>
              <a:t>Příručka – mechanismus stanovení výše finanční podpory (</a:t>
            </a:r>
            <a:r>
              <a:rPr lang="cs-CZ" sz="3600" dirty="0" smtClean="0"/>
              <a:t>ND2)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 smtClean="0"/>
              <a:t>ND2 nelze poskytnout na služby, které nejsou financovány prostřednictvím ND1 nebo ND3</a:t>
            </a:r>
          </a:p>
          <a:p>
            <a:r>
              <a:rPr lang="cs-CZ" sz="2800" dirty="0" smtClean="0"/>
              <a:t>Návrh ND2 je stanoven ve výši ½ stanoveného podílu financování služby z jiných zdrojů</a:t>
            </a:r>
          </a:p>
          <a:p>
            <a:r>
              <a:rPr lang="cs-CZ" sz="2800" dirty="0" smtClean="0"/>
              <a:t>V případě nedostatečného objemu finančních prostředků v rozpočtu kraje – redukční koeficienty</a:t>
            </a:r>
            <a:endParaRPr lang="cs-CZ" sz="28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16ACDF2-27BF-4CBF-8596-3F0DE4AA5991}" type="slidenum">
              <a:rPr lang="cs-CZ" altLang="cs-CZ" smtClean="0"/>
              <a:pPr>
                <a:defRPr/>
              </a:pPr>
              <a:t>13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20887909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 smtClean="0"/>
              <a:t>Příručka – kontrola a přezkoumání vyrovnávací platby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 smtClean="0"/>
              <a:t>Nadměrné vyrovnání</a:t>
            </a:r>
          </a:p>
          <a:p>
            <a:pPr lvl="1"/>
            <a:r>
              <a:rPr lang="cs-CZ" sz="2000" dirty="0" smtClean="0"/>
              <a:t>Nenaplnění rozsahu služby dle přílohy č. 1 veřejnoprávní smlouvy (nesplnění stanovených minimálních hodnot plnění závazných kvantitativních indikátorů – úvazky, uživatelé/hovory, lůžka, </a:t>
            </a:r>
            <a:r>
              <a:rPr lang="cs-CZ" sz="2000" dirty="0" err="1" smtClean="0"/>
              <a:t>obložnost</a:t>
            </a:r>
            <a:r>
              <a:rPr lang="cs-CZ" sz="2000" dirty="0" smtClean="0"/>
              <a:t>)</a:t>
            </a:r>
          </a:p>
          <a:p>
            <a:pPr lvl="1"/>
            <a:r>
              <a:rPr lang="cs-CZ" sz="2000" dirty="0" smtClean="0"/>
              <a:t>Výše kladného rozdílu mezi výnosy a náklady sociální služby (změna oproti roku 2019 – do vyrovnávací platby se nezahrnuje přiměřený zisk)</a:t>
            </a:r>
          </a:p>
          <a:p>
            <a:r>
              <a:rPr lang="cs-CZ" sz="2400" dirty="0" smtClean="0"/>
              <a:t>Zjištění nadměrného vyrovnání – z údajů vykázaných v závěrečné zprávě</a:t>
            </a:r>
          </a:p>
          <a:p>
            <a:r>
              <a:rPr lang="cs-CZ" sz="2400" dirty="0" smtClean="0"/>
              <a:t>Povinnost vrátit poměrnou část dotace – na výzvu odboru sociálních věcí (změna oproti roku 2019 – písemná výzva)</a:t>
            </a:r>
            <a:endParaRPr lang="cs-CZ" sz="24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16ACDF2-27BF-4CBF-8596-3F0DE4AA5991}" type="slidenum">
              <a:rPr lang="cs-CZ" altLang="cs-CZ" smtClean="0"/>
              <a:pPr>
                <a:defRPr/>
              </a:pPr>
              <a:t>14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41594851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 smtClean="0"/>
              <a:t>Příručka – uznatelné a neuznatelné náklady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 smtClean="0"/>
              <a:t>Neuznatelné náklady: nařízení vlády č. 98/2015 Sb., o provedení § 101a zákona o sociálních službách</a:t>
            </a:r>
          </a:p>
          <a:p>
            <a:r>
              <a:rPr lang="cs-CZ" sz="2800" dirty="0" smtClean="0"/>
              <a:t>Uznatelné náklady: provozní, osobní</a:t>
            </a:r>
          </a:p>
          <a:p>
            <a:r>
              <a:rPr lang="cs-CZ" sz="2800" dirty="0" smtClean="0"/>
              <a:t>Limity na osobní náklady:</a:t>
            </a:r>
          </a:p>
          <a:p>
            <a:pPr lvl="1"/>
            <a:r>
              <a:rPr lang="cs-CZ" sz="2400" dirty="0" smtClean="0"/>
              <a:t>Stanoveny pro pracovníky v přímé péči i pro ostatní pracovníky (změna oproti roku 2019)</a:t>
            </a:r>
          </a:p>
          <a:p>
            <a:pPr lvl="1"/>
            <a:r>
              <a:rPr lang="cs-CZ" sz="2400" dirty="0" smtClean="0"/>
              <a:t>Pro služby zahrnuté do projektu jsou limity stanoveny v dokumentu Obvyklé ceny a mzdy a platy (OPZ)</a:t>
            </a:r>
          </a:p>
          <a:p>
            <a:pPr lvl="1"/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16ACDF2-27BF-4CBF-8596-3F0DE4AA5991}" type="slidenum">
              <a:rPr lang="cs-CZ" altLang="cs-CZ" smtClean="0"/>
              <a:pPr>
                <a:defRPr/>
              </a:pPr>
              <a:t>15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27360148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Systém monitoringu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 smtClean="0"/>
              <a:t>Finanční monitorování</a:t>
            </a:r>
          </a:p>
          <a:p>
            <a:r>
              <a:rPr lang="cs-CZ" sz="2400" dirty="0" smtClean="0"/>
              <a:t>Věcné monitorování</a:t>
            </a:r>
          </a:p>
          <a:p>
            <a:pPr lvl="1"/>
            <a:r>
              <a:rPr lang="cs-CZ" sz="2000" dirty="0" smtClean="0"/>
              <a:t>Obsahové vymezení kvantitativních a kvalitativních indikátorů</a:t>
            </a:r>
          </a:p>
          <a:p>
            <a:r>
              <a:rPr lang="cs-CZ" sz="2400" dirty="0" smtClean="0"/>
              <a:t>Průběžná a závěrečná zpráva o poskytování sociální služby</a:t>
            </a:r>
          </a:p>
          <a:p>
            <a:pPr lvl="1"/>
            <a:r>
              <a:rPr lang="cs-CZ" sz="2000" dirty="0" smtClean="0"/>
              <a:t>Pokyny k vyplnění, vzory formulářů</a:t>
            </a:r>
          </a:p>
          <a:p>
            <a:pPr lvl="1"/>
            <a:r>
              <a:rPr lang="cs-CZ" sz="2000" dirty="0" smtClean="0"/>
              <a:t>Změny oproti roku 2019:</a:t>
            </a:r>
          </a:p>
          <a:p>
            <a:pPr lvl="2"/>
            <a:r>
              <a:rPr lang="cs-CZ" sz="1800" dirty="0" smtClean="0"/>
              <a:t>Závěrečná zpráva se překládá do 15.1.2021</a:t>
            </a:r>
          </a:p>
          <a:p>
            <a:pPr lvl="2"/>
            <a:r>
              <a:rPr lang="cs-CZ" sz="1800" dirty="0" smtClean="0"/>
              <a:t>V závěrečné zprávě se nevykazují potřeby dle Regionální karty sociální služby</a:t>
            </a:r>
          </a:p>
          <a:p>
            <a:pPr lvl="2"/>
            <a:r>
              <a:rPr lang="cs-CZ" sz="1800" dirty="0" smtClean="0"/>
              <a:t>Závěrečná zpráva – část zaměstnanci – jméno a příjmení pracovníka nahrazeno kódem</a:t>
            </a:r>
            <a:endParaRPr lang="cs-CZ" sz="18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16ACDF2-27BF-4CBF-8596-3F0DE4AA5991}" type="slidenum">
              <a:rPr lang="cs-CZ" altLang="cs-CZ" smtClean="0"/>
              <a:pPr>
                <a:defRPr/>
              </a:pPr>
              <a:t>16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22332020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 smtClean="0"/>
              <a:t>Veřejnoprávní smlouva o poskytnutí dotace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0" smtClean="0"/>
              <a:t>Změny oproti roku 2019:</a:t>
            </a:r>
          </a:p>
          <a:p>
            <a:pPr lvl="1"/>
            <a:r>
              <a:rPr lang="cs-CZ" sz="1800" dirty="0" smtClean="0"/>
              <a:t>Z důvodu přehlednosti byly do textu smlouvy přesunuty povinnosti stanovené v jiných dokumentech (např. Systém monitoringu, pověření)</a:t>
            </a:r>
          </a:p>
          <a:p>
            <a:pPr lvl="1"/>
            <a:r>
              <a:rPr lang="cs-CZ" sz="1800" dirty="0" smtClean="0"/>
              <a:t>Zpřesnění formulace některých ustanovení smlouvy</a:t>
            </a:r>
          </a:p>
          <a:p>
            <a:pPr lvl="1"/>
            <a:r>
              <a:rPr lang="cs-CZ" sz="1800" dirty="0" smtClean="0"/>
              <a:t>Termín pro předložení závěrečné zprávy – do 15.1.2021</a:t>
            </a:r>
          </a:p>
          <a:p>
            <a:pPr lvl="1"/>
            <a:r>
              <a:rPr lang="cs-CZ" sz="1800" dirty="0" smtClean="0"/>
              <a:t>Popsán způsob předložení závěrečné zprávy</a:t>
            </a:r>
          </a:p>
          <a:p>
            <a:pPr lvl="1"/>
            <a:r>
              <a:rPr lang="cs-CZ" sz="1800" dirty="0" smtClean="0"/>
              <a:t>ND3 – bude poskytnuta ve 2 splátkách</a:t>
            </a:r>
          </a:p>
          <a:p>
            <a:pPr lvl="1"/>
            <a:r>
              <a:rPr lang="cs-CZ" sz="1800" dirty="0" smtClean="0"/>
              <a:t>Smlouva v rámci projektu – zpřesnění povinnosti týkající se evidence a vykazování indikátorů projektu</a:t>
            </a:r>
          </a:p>
          <a:p>
            <a:pPr lvl="1"/>
            <a:r>
              <a:rPr lang="cs-CZ" sz="1800" dirty="0" smtClean="0"/>
              <a:t>Smlouva v rámci projektu – povinnost předkládat tabulky s vyúčtováním výdajů</a:t>
            </a:r>
          </a:p>
          <a:p>
            <a:pPr lvl="1"/>
            <a:r>
              <a:rPr lang="cs-CZ" sz="1800" dirty="0" smtClean="0"/>
              <a:t>Smlouva v rámci projektu – povinnost poskytnout součinnost v souvislosti s evaluací projektu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16ACDF2-27BF-4CBF-8596-3F0DE4AA5991}" type="slidenum">
              <a:rPr lang="cs-CZ" altLang="cs-CZ" smtClean="0"/>
              <a:pPr>
                <a:defRPr/>
              </a:pPr>
              <a:t>17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22772741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 algn="ctr">
              <a:buNone/>
            </a:pPr>
            <a:r>
              <a:rPr lang="cs-CZ" dirty="0" smtClean="0"/>
              <a:t>Děkujeme za pozornost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16ACDF2-27BF-4CBF-8596-3F0DE4AA5991}" type="slidenum">
              <a:rPr lang="cs-CZ" altLang="cs-CZ" smtClean="0"/>
              <a:pPr>
                <a:defRPr/>
              </a:pPr>
              <a:t>18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2932818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Program 2020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Schválen usnesením Zastupitelstva Karlovarského kraje č. ZK 280/09/19 ze dne 23. 9. 2019</a:t>
            </a:r>
          </a:p>
          <a:p>
            <a:r>
              <a:rPr lang="cs-CZ" dirty="0" smtClean="0"/>
              <a:t>Vyhlášen dne 26. 9. 2019</a:t>
            </a:r>
          </a:p>
          <a:p>
            <a:r>
              <a:rPr lang="cs-CZ" dirty="0" smtClean="0"/>
              <a:t>Zveřejněn na </a:t>
            </a:r>
            <a:r>
              <a:rPr lang="cs-CZ" dirty="0"/>
              <a:t>webových stránkách </a:t>
            </a:r>
            <a:r>
              <a:rPr lang="cs-CZ" dirty="0">
                <a:hlinkClick r:id="rId2"/>
              </a:rPr>
              <a:t>http://</a:t>
            </a:r>
            <a:r>
              <a:rPr lang="cs-CZ" dirty="0" smtClean="0">
                <a:hlinkClick r:id="rId2"/>
              </a:rPr>
              <a:t>www.kr-karlovarsky.cz/dotace/Stranky/dotaceKK/prispevky-socialni/soc_prispevky.aspx</a:t>
            </a: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16ACDF2-27BF-4CBF-8596-3F0DE4AA5991}" type="slidenum">
              <a:rPr lang="cs-CZ" altLang="cs-CZ" smtClean="0"/>
              <a:pPr>
                <a:defRPr/>
              </a:pPr>
              <a:t>2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3866850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Program 2020 - přílohy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0" smtClean="0"/>
              <a:t>Příručka pro žadatele a příjemce</a:t>
            </a:r>
          </a:p>
          <a:p>
            <a:r>
              <a:rPr lang="cs-CZ" sz="2000" dirty="0" smtClean="0"/>
              <a:t>Vzor veřejnoprávní smlouvy o poskytnutí dotace z rozpočtu Karlovarského kraje na zajištění sociálních služeb v roce 2020</a:t>
            </a:r>
          </a:p>
          <a:p>
            <a:r>
              <a:rPr lang="cs-CZ" sz="2000" dirty="0" smtClean="0"/>
              <a:t>Vzor veřejnoprávní smlouvy o poskytnutí dotace z rozpočtu Karlovarského kraje na zajištění sociálních služeb v roce 2020 v rámci projektu Podpora vybraných služeb sociální prevence II</a:t>
            </a:r>
          </a:p>
          <a:p>
            <a:r>
              <a:rPr lang="cs-CZ" sz="2000" dirty="0" smtClean="0"/>
              <a:t>Systém monitoringu (formuláře průběžných a závěrečných zpráv)</a:t>
            </a:r>
          </a:p>
          <a:p>
            <a:r>
              <a:rPr lang="cs-CZ" sz="2000" dirty="0" smtClean="0"/>
              <a:t>Avízo – vrácení nevyužitých peněžních prostředků</a:t>
            </a:r>
          </a:p>
          <a:p>
            <a:r>
              <a:rPr lang="cs-CZ" sz="2000" dirty="0" smtClean="0"/>
              <a:t>Avízo – vrácení nevyužitých peněžních prostředků v rámci projektu Podpora vybraných služeb sociální prevence II</a:t>
            </a:r>
          </a:p>
          <a:p>
            <a:r>
              <a:rPr lang="cs-CZ" sz="2000" dirty="0" smtClean="0"/>
              <a:t>Formulář Specifikace sociální služby</a:t>
            </a:r>
            <a:endParaRPr lang="cs-CZ" sz="20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16ACDF2-27BF-4CBF-8596-3F0DE4AA5991}" type="slidenum">
              <a:rPr lang="cs-CZ" altLang="cs-CZ" smtClean="0"/>
              <a:pPr>
                <a:defRPr/>
              </a:pPr>
              <a:t>3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785055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Program 2020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0" smtClean="0"/>
              <a:t>Neinvestiční dotace 1 – ustanovení § 101a zákona o sociálních službách, finanční prostředky z dotace MPSV (v roce 2019: 548.236.798 Kč)</a:t>
            </a:r>
          </a:p>
          <a:p>
            <a:r>
              <a:rPr lang="cs-CZ" sz="2000" dirty="0" smtClean="0"/>
              <a:t>Neinvestiční dotace 2 – finanční prostředky z rozpočtu kraje</a:t>
            </a:r>
          </a:p>
          <a:p>
            <a:r>
              <a:rPr lang="cs-CZ" sz="2000" dirty="0" smtClean="0"/>
              <a:t>Neinvestiční dotace 3 – finanční prostředky na sociální služby zahrnuté do projektu Podpora vybraných služeb sociální prevence II</a:t>
            </a:r>
          </a:p>
          <a:p>
            <a:pPr lvl="1"/>
            <a:r>
              <a:rPr lang="cs-CZ" sz="1600" dirty="0" smtClean="0"/>
              <a:t>Nežádá se prostřednictvím aplikace </a:t>
            </a:r>
            <a:r>
              <a:rPr lang="cs-CZ" sz="1600" dirty="0" err="1" smtClean="0"/>
              <a:t>OKslužby</a:t>
            </a:r>
            <a:r>
              <a:rPr lang="cs-CZ" sz="1600" dirty="0" smtClean="0"/>
              <a:t> - poskytovatel</a:t>
            </a:r>
          </a:p>
          <a:p>
            <a:r>
              <a:rPr lang="cs-CZ" sz="2000" dirty="0" smtClean="0"/>
              <a:t>Dofinancování sociálních služeb – finanční prostředky z rozpočtu kraje, poskytované v průběhu roku na základě údajů vykázaných v průběžných zprávách o poskytování sociálních služeb za 1. pololetí</a:t>
            </a:r>
          </a:p>
          <a:p>
            <a:pPr lvl="1"/>
            <a:r>
              <a:rPr lang="cs-CZ" sz="1600" dirty="0" smtClean="0"/>
              <a:t>Nežádá se prostřednictvím aplikace </a:t>
            </a:r>
            <a:r>
              <a:rPr lang="cs-CZ" sz="1600" dirty="0" err="1" smtClean="0"/>
              <a:t>OKslužby</a:t>
            </a:r>
            <a:r>
              <a:rPr lang="cs-CZ" sz="1600" dirty="0" smtClean="0"/>
              <a:t> - poskytovatel</a:t>
            </a:r>
            <a:endParaRPr lang="cs-CZ" sz="16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16ACDF2-27BF-4CBF-8596-3F0DE4AA5991}" type="slidenum">
              <a:rPr lang="cs-CZ" altLang="cs-CZ" smtClean="0"/>
              <a:pPr>
                <a:defRPr/>
              </a:pPr>
              <a:t>4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365683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Program 2020 – ND1, ND2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Žadatelé: poskytovatelé sociálních služeb zapsaní v registru poskytovatelů sociálních služeb dle ustanovení § 85 odst. 1 zákona o sociálních službách</a:t>
            </a:r>
          </a:p>
          <a:p>
            <a:r>
              <a:rPr lang="cs-CZ" dirty="0" smtClean="0"/>
              <a:t>Lhůta pro podávání žádostí: 29.10.2019 – 12.11.2019</a:t>
            </a:r>
          </a:p>
          <a:p>
            <a:r>
              <a:rPr lang="cs-CZ" dirty="0" smtClean="0"/>
              <a:t>Způsob podávání žádostí: aplikace </a:t>
            </a:r>
            <a:r>
              <a:rPr lang="cs-CZ" dirty="0" err="1" smtClean="0"/>
              <a:t>OKslužby</a:t>
            </a:r>
            <a:r>
              <a:rPr lang="cs-CZ" dirty="0" smtClean="0"/>
              <a:t> - poskytovatel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16ACDF2-27BF-4CBF-8596-3F0DE4AA5991}" type="slidenum">
              <a:rPr lang="cs-CZ" altLang="cs-CZ" smtClean="0"/>
              <a:pPr>
                <a:defRPr/>
              </a:pPr>
              <a:t>5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1562285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Program 2020 – ND1, ND2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Podává se 1 žádost, která obsahuje dílčí žádosti na jednotlivé sociální služby</a:t>
            </a:r>
          </a:p>
          <a:p>
            <a:r>
              <a:rPr lang="cs-CZ" dirty="0" smtClean="0"/>
              <a:t>Požadavek na ND1: uvádí se v části Rozpočet služby a požadavek na dotaci podle nákladových položek</a:t>
            </a:r>
          </a:p>
          <a:p>
            <a:r>
              <a:rPr lang="cs-CZ" dirty="0" smtClean="0"/>
              <a:t>Požadavek na ND2: uvádí se v části Zdroje financování služby, další dotace od krajů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16ACDF2-27BF-4CBF-8596-3F0DE4AA5991}" type="slidenum">
              <a:rPr lang="cs-CZ" altLang="cs-CZ" smtClean="0"/>
              <a:pPr>
                <a:defRPr/>
              </a:pPr>
              <a:t>6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2268019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Program 2020 – ND1, ND2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 smtClean="0"/>
              <a:t>Povinné přílohy k dílčí žádosti na jednotlivé sociální služby:</a:t>
            </a:r>
          </a:p>
          <a:p>
            <a:pPr lvl="1"/>
            <a:r>
              <a:rPr lang="cs-CZ" sz="2400" dirty="0" smtClean="0"/>
              <a:t>Služby zařazené do kategorie A sítě sociálních služeb v Karlovarském kraji pro období 2019 – 2020 (ZK 387/12/18 ze dne 13.12.2018): formulář Specifikace sociální služby</a:t>
            </a:r>
          </a:p>
          <a:p>
            <a:pPr lvl="1"/>
            <a:r>
              <a:rPr lang="cs-CZ" sz="2400" dirty="0" smtClean="0"/>
              <a:t>Ostatní sociální služby: žádost o zařazení sociální služby do sítě sociálních služeb v Karlovarském kraji pro rok 2020 (v </a:t>
            </a:r>
            <a:r>
              <a:rPr lang="cs-CZ" sz="2400" dirty="0" err="1" smtClean="0"/>
              <a:t>pdf</a:t>
            </a:r>
            <a:r>
              <a:rPr lang="cs-CZ" sz="2400" dirty="0" smtClean="0"/>
              <a:t>, podpis pracovníka odboru sociálních věcí KÚKK)</a:t>
            </a:r>
            <a:endParaRPr lang="cs-CZ" sz="24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16ACDF2-27BF-4CBF-8596-3F0DE4AA5991}" type="slidenum">
              <a:rPr lang="cs-CZ" altLang="cs-CZ" smtClean="0"/>
              <a:pPr>
                <a:defRPr/>
              </a:pPr>
              <a:t>7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7290270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Program 2020 – ND1, ND2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Žádost musí být elektronicky podepsána osobou zastupující žadatele</a:t>
            </a:r>
          </a:p>
          <a:p>
            <a:pPr lvl="1"/>
            <a:r>
              <a:rPr lang="cs-CZ" dirty="0" smtClean="0"/>
              <a:t>Osoba odlišná od statutárního orgánu – přiložit plnou moc / pověření</a:t>
            </a:r>
          </a:p>
          <a:p>
            <a:pPr lvl="1"/>
            <a:r>
              <a:rPr lang="cs-CZ" dirty="0" smtClean="0"/>
              <a:t>Více zástupců statutárního orgánu, žádost podepsána pouze jedním z nich – přiložit plnou moc / pověření</a:t>
            </a:r>
          </a:p>
          <a:p>
            <a:r>
              <a:rPr lang="cs-CZ" dirty="0" smtClean="0"/>
              <a:t>Formální nedostatky žádosti: výzva k odstranění do 3 pracovních dnů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16ACDF2-27BF-4CBF-8596-3F0DE4AA5991}" type="slidenum">
              <a:rPr lang="cs-CZ" altLang="cs-CZ" smtClean="0"/>
              <a:pPr>
                <a:defRPr/>
              </a:pPr>
              <a:t>8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1654123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dirty="0" smtClean="0"/>
              <a:t>Příručka pro žadatele a příjemce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Mechanismus stanovení výše finanční podpory na jednotlivé druhy sociálních služeb</a:t>
            </a:r>
          </a:p>
          <a:p>
            <a:r>
              <a:rPr lang="cs-CZ" dirty="0" smtClean="0"/>
              <a:t>Uznatelné, neuznatelné náklady (výdaje)</a:t>
            </a:r>
          </a:p>
          <a:p>
            <a:r>
              <a:rPr lang="cs-CZ" dirty="0" smtClean="0"/>
              <a:t>Kontrola poskytovatelů sociálních služeb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16ACDF2-27BF-4CBF-8596-3F0DE4AA5991}" type="slidenum">
              <a:rPr lang="cs-CZ" altLang="cs-CZ" smtClean="0"/>
              <a:pPr>
                <a:defRPr/>
              </a:pPr>
              <a:t>9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527354074"/>
      </p:ext>
    </p:extLst>
  </p:cSld>
  <p:clrMapOvr>
    <a:masterClrMapping/>
  </p:clrMapOvr>
</p:sld>
</file>

<file path=ppt/theme/theme1.xml><?xml version="1.0" encoding="utf-8"?>
<a:theme xmlns:a="http://schemas.openxmlformats.org/drawingml/2006/main" name="Výchozí návrh">
  <a:themeElements>
    <a:clrScheme name="Výchoz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ýchozí návr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igrationSourceURL xmlns="c9e48692-194e-417d-af40-42e3d4ef737b" xsi:nil="true"/>
    <RoutingEnabled xmlns="http://schemas.microsoft.com/sharepoint/v3">false</RoutingEnabled>
    <PublishingExpirationDate xmlns="http://schemas.microsoft.com/sharepoint/v3" xsi:nil="true"/>
    <PublishingStartDate xmlns="http://schemas.microsoft.com/sharepoint/v3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E086FD238DE3E1409C69CC8ADD69FCF1" ma:contentTypeVersion="3" ma:contentTypeDescription="Vytvoří nový dokument" ma:contentTypeScope="" ma:versionID="3d0ec63ca7d9128cea5f70133d2d03ef">
  <xsd:schema xmlns:xsd="http://www.w3.org/2001/XMLSchema" xmlns:xs="http://www.w3.org/2001/XMLSchema" xmlns:p="http://schemas.microsoft.com/office/2006/metadata/properties" xmlns:ns1="http://schemas.microsoft.com/sharepoint/v3" xmlns:ns2="c9e48692-194e-417d-af40-42e3d4ef737b" targetNamespace="http://schemas.microsoft.com/office/2006/metadata/properties" ma:root="true" ma:fieldsID="d50c01bbd926eee5858df2c9c3a44815" ns1:_="" ns2:_="">
    <xsd:import namespace="http://schemas.microsoft.com/sharepoint/v3"/>
    <xsd:import namespace="c9e48692-194e-417d-af40-42e3d4ef737b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MigrationSourceURL" minOccurs="0"/>
                <xsd:element ref="ns1:RoutingEnabled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Datum zahájení plánování" ma:description="" ma:internalName="PublishingStartDate" ma:readOnly="false">
      <xsd:simpleType>
        <xsd:restriction base="dms:Unknown"/>
      </xsd:simpleType>
    </xsd:element>
    <xsd:element name="PublishingExpirationDate" ma:index="9" nillable="true" ma:displayName="Datum ukončení plánování" ma:description="" ma:internalName="PublishingExpirationDate" ma:readOnly="false">
      <xsd:simpleType>
        <xsd:restriction base="dms:Unknown"/>
      </xsd:simpleType>
    </xsd:element>
    <xsd:element name="RoutingEnabled" ma:index="11" ma:displayName="Aktivní" ma:internalName="RoutingEnabled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9e48692-194e-417d-af40-42e3d4ef737b" elementFormDefault="qualified">
    <xsd:import namespace="http://schemas.microsoft.com/office/2006/documentManagement/types"/>
    <xsd:import namespace="http://schemas.microsoft.com/office/infopath/2007/PartnerControls"/>
    <xsd:element name="MigrationSourceURL" ma:index="10" nillable="true" ma:displayName="MigrationSourceURL" ma:internalName="MigrationSourceURL0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F369DB4D-3446-4869-85E0-81060608E1C3}"/>
</file>

<file path=customXml/itemProps2.xml><?xml version="1.0" encoding="utf-8"?>
<ds:datastoreItem xmlns:ds="http://schemas.openxmlformats.org/officeDocument/2006/customXml" ds:itemID="{01174031-F602-4C9E-9612-4204413C5F9B}"/>
</file>

<file path=customXml/itemProps3.xml><?xml version="1.0" encoding="utf-8"?>
<ds:datastoreItem xmlns:ds="http://schemas.openxmlformats.org/officeDocument/2006/customXml" ds:itemID="{0684C2B3-E95D-4C71-87C8-AEBE425E27E4}"/>
</file>

<file path=docProps/app.xml><?xml version="1.0" encoding="utf-8"?>
<Properties xmlns="http://schemas.openxmlformats.org/officeDocument/2006/extended-properties" xmlns:vt="http://schemas.openxmlformats.org/officeDocument/2006/docPropsVTypes">
  <TotalTime>5609</TotalTime>
  <Words>1124</Words>
  <Application>Microsoft Office PowerPoint</Application>
  <PresentationFormat>Předvádění na obrazovce (4:3)</PresentationFormat>
  <Paragraphs>126</Paragraphs>
  <Slides>18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22" baseType="lpstr">
      <vt:lpstr>Arial</vt:lpstr>
      <vt:lpstr>Calibri</vt:lpstr>
      <vt:lpstr>Times New Roman</vt:lpstr>
      <vt:lpstr>Výchozí návrh</vt:lpstr>
      <vt:lpstr>Prezentace aplikace PowerPoint</vt:lpstr>
      <vt:lpstr>Program 2020</vt:lpstr>
      <vt:lpstr>Program 2020 - přílohy</vt:lpstr>
      <vt:lpstr>Program 2020</vt:lpstr>
      <vt:lpstr>Program 2020 – ND1, ND2</vt:lpstr>
      <vt:lpstr>Program 2020 – ND1, ND2</vt:lpstr>
      <vt:lpstr>Program 2020 – ND1, ND2</vt:lpstr>
      <vt:lpstr>Program 2020 – ND1, ND2</vt:lpstr>
      <vt:lpstr>Příručka pro žadatele a příjemce</vt:lpstr>
      <vt:lpstr>Příručka – mechanismus stanovení výše finanční podpory</vt:lpstr>
      <vt:lpstr>Příručka – mechanismus stanovení výše finanční podpory (ND1, ND3)</vt:lpstr>
      <vt:lpstr>Příručka – mechanismus stanovení výše finanční podpory (ND1, ND3)</vt:lpstr>
      <vt:lpstr>Příručka – mechanismus stanovení výše finanční podpory (ND2)</vt:lpstr>
      <vt:lpstr>Příručka – kontrola a přezkoumání vyrovnávací platby</vt:lpstr>
      <vt:lpstr>Příručka – uznatelné a neuznatelné náklady</vt:lpstr>
      <vt:lpstr>Systém monitoringu</vt:lpstr>
      <vt:lpstr>Veřejnoprávní smlouva o poskytnutí dotace</vt:lpstr>
      <vt:lpstr>Prezentace aplikace PowerPoint</vt:lpstr>
    </vt:vector>
  </TitlesOfParts>
  <Company>KUKK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Jánská Martina</dc:creator>
  <cp:keywords/>
  <dc:description/>
  <cp:lastModifiedBy>Pilařová Jana</cp:lastModifiedBy>
  <cp:revision>207</cp:revision>
  <cp:lastPrinted>2015-05-22T07:09:25Z</cp:lastPrinted>
  <dcterms:created xsi:type="dcterms:W3CDTF">2008-10-22T14:58:58Z</dcterms:created>
  <dcterms:modified xsi:type="dcterms:W3CDTF">2019-10-08T14:12:34Z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0x010100E086FD238DE3E1409C69CC8ADD69FCF1</vt:lpwstr>
  </property>
  <property fmtid="{D5CDD505-2E9C-101B-9397-08002B2CF9AE}" pid="3" name="MigrationSourceURL">
    <vt:lpwstr/>
  </property>
  <property fmtid="{D5CDD505-2E9C-101B-9397-08002B2CF9AE}" pid="4" name="PublishingContact">
    <vt:lpwstr/>
  </property>
  <property fmtid="{D5CDD505-2E9C-101B-9397-08002B2CF9AE}" pid="5" name="PublishingPageContent">
    <vt:lpwstr/>
  </property>
  <property fmtid="{D5CDD505-2E9C-101B-9397-08002B2CF9AE}" pid="6" name="e1a5b98cdd71426dacb6e478c7a5882f">
    <vt:lpwstr/>
  </property>
  <property fmtid="{D5CDD505-2E9C-101B-9397-08002B2CF9AE}" pid="7" name="Order">
    <vt:r8>1712600</vt:r8>
  </property>
  <property fmtid="{D5CDD505-2E9C-101B-9397-08002B2CF9AE}" pid="8" name="PublishingRollupImage">
    <vt:lpwstr/>
  </property>
  <property fmtid="{D5CDD505-2E9C-101B-9397-08002B2CF9AE}" pid="9" name="PublishingContactEmail">
    <vt:lpwstr/>
  </property>
  <property fmtid="{D5CDD505-2E9C-101B-9397-08002B2CF9AE}" pid="10" name="xd_Signature">
    <vt:bool>false</vt:bool>
  </property>
  <property fmtid="{D5CDD505-2E9C-101B-9397-08002B2CF9AE}" pid="11" name="xd_ProgID">
    <vt:lpwstr/>
  </property>
  <property fmtid="{D5CDD505-2E9C-101B-9397-08002B2CF9AE}" pid="12" name="PublishingContactPicture">
    <vt:lpwstr/>
  </property>
  <property fmtid="{D5CDD505-2E9C-101B-9397-08002B2CF9AE}" pid="13" name="PublishingVariationGroupID">
    <vt:lpwstr/>
  </property>
  <property fmtid="{D5CDD505-2E9C-101B-9397-08002B2CF9AE}" pid="14" name="MigrationSourceURL2">
    <vt:lpwstr/>
  </property>
  <property fmtid="{D5CDD505-2E9C-101B-9397-08002B2CF9AE}" pid="15" name="vti_imgdate">
    <vt:lpwstr/>
  </property>
  <property fmtid="{D5CDD505-2E9C-101B-9397-08002B2CF9AE}" pid="16" name="wic_System_Copyright">
    <vt:lpwstr/>
  </property>
  <property fmtid="{D5CDD505-2E9C-101B-9397-08002B2CF9AE}" pid="17" name="PublishingContactName">
    <vt:lpwstr/>
  </property>
  <property fmtid="{D5CDD505-2E9C-101B-9397-08002B2CF9AE}" pid="18" name="PublishingVariationRelationshipLinkFieldID">
    <vt:lpwstr/>
  </property>
  <property fmtid="{D5CDD505-2E9C-101B-9397-08002B2CF9AE}" pid="19" name="MigrationSourceURL1">
    <vt:lpwstr/>
  </property>
  <property fmtid="{D5CDD505-2E9C-101B-9397-08002B2CF9AE}" pid="20" name="_SourceUrl">
    <vt:lpwstr/>
  </property>
  <property fmtid="{D5CDD505-2E9C-101B-9397-08002B2CF9AE}" pid="21" name="_SharedFileIndex">
    <vt:lpwstr/>
  </property>
  <property fmtid="{D5CDD505-2E9C-101B-9397-08002B2CF9AE}" pid="22" name="Comments">
    <vt:lpwstr/>
  </property>
  <property fmtid="{D5CDD505-2E9C-101B-9397-08002B2CF9AE}" pid="23" name="PublishingPageLayout">
    <vt:lpwstr/>
  </property>
  <property fmtid="{D5CDD505-2E9C-101B-9397-08002B2CF9AE}" pid="25" name="TaxCatchAll">
    <vt:lpwstr/>
  </property>
  <property fmtid="{D5CDD505-2E9C-101B-9397-08002B2CF9AE}" pid="26" name="Wiki Page Categories">
    <vt:lpwstr/>
  </property>
  <property fmtid="{D5CDD505-2E9C-101B-9397-08002B2CF9AE}" pid="27" name="TemplateUrl">
    <vt:lpwstr/>
  </property>
  <property fmtid="{D5CDD505-2E9C-101B-9397-08002B2CF9AE}" pid="28" name="Audience">
    <vt:lpwstr/>
  </property>
</Properties>
</file>