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328" r:id="rId6"/>
    <p:sldId id="329" r:id="rId7"/>
    <p:sldId id="330" r:id="rId8"/>
    <p:sldId id="345" r:id="rId9"/>
    <p:sldId id="333" r:id="rId10"/>
    <p:sldId id="334" r:id="rId11"/>
    <p:sldId id="338" r:id="rId12"/>
    <p:sldId id="335" r:id="rId13"/>
    <p:sldId id="337" r:id="rId14"/>
    <p:sldId id="339" r:id="rId15"/>
    <p:sldId id="340" r:id="rId16"/>
    <p:sldId id="351" r:id="rId17"/>
    <p:sldId id="341" r:id="rId18"/>
    <p:sldId id="342" r:id="rId19"/>
    <p:sldId id="350" r:id="rId20"/>
    <p:sldId id="343" r:id="rId21"/>
    <p:sldId id="344" r:id="rId22"/>
    <p:sldId id="347" r:id="rId23"/>
    <p:sldId id="348" r:id="rId24"/>
    <p:sldId id="349" r:id="rId25"/>
    <p:sldId id="353" r:id="rId26"/>
    <p:sldId id="318" r:id="rId27"/>
  </p:sldIdLst>
  <p:sldSz cx="9144000" cy="6858000" type="screen4x3"/>
  <p:notesSz cx="6888163" cy="100187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CC0000"/>
    <a:srgbClr val="00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90" d="100"/>
          <a:sy n="90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934" y="0"/>
            <a:ext cx="2985621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8548281-E376-4BCB-8543-929CD907144B}" type="datetime4">
              <a:rPr lang="cs-CZ"/>
              <a:pPr>
                <a:defRPr/>
              </a:pPr>
              <a:t>9. prosince 2021</a:t>
            </a:fld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615"/>
            <a:ext cx="2985621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934" y="9515615"/>
            <a:ext cx="2985621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1152F7-004D-4014-804E-B20A198AE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6022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A4BAD-1A2B-4259-9F15-DD74734DB209}" type="datetime4">
              <a:rPr lang="cs-CZ"/>
              <a:pPr>
                <a:defRPr/>
              </a:pPr>
              <a:t>9. prosince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5A9E59-A559-40E9-B204-3F6B9C2D7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896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5EA4BAD-1A2B-4259-9F15-DD74734DB209}" type="datetime4">
              <a:rPr lang="cs-CZ" smtClean="0"/>
              <a:pPr>
                <a:defRPr/>
              </a:pPr>
              <a:t>9. prosince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A9E59-A559-40E9-B204-3F6B9C2D706B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596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5EA4BAD-1A2B-4259-9F15-DD74734DB209}" type="datetime4">
              <a:rPr lang="cs-CZ" smtClean="0"/>
              <a:pPr>
                <a:defRPr/>
              </a:pPr>
              <a:t>9. prosince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A9E59-A559-40E9-B204-3F6B9C2D706B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137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BA39-E6D3-479D-A55D-84C248B211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89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2A7-8660-4D96-92C5-4F1A5A79DD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76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A267-4465-45D5-A524-30BC5DFE56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2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CDF2-27BF-4CBF-8596-3F0DE4AA59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5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4182-C8FF-4685-8EF5-E14B736A2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7B28-5271-4310-BFB3-C087ACF8A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0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E4B3F-924E-490F-A73E-45F5E0867E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2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537E-728F-405A-894E-AFF3C307DD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0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F6BA-BE18-4F88-AD1E-D00491723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1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F638-ECA0-443E-8B44-9FA2403E8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16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5276-879B-479C-8E45-B3B73EFFE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25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3CB016-B731-4765-9905-060CF433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ykazy.kr-karlovarsky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dotace/Stranky/dotaceKK/prispevky-socialni/soc_prispevky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barbora.horova@kr-karlovarsky-cz" TargetMode="External"/><Relationship Id="rId2" Type="http://schemas.openxmlformats.org/officeDocument/2006/relationships/hyperlink" Target="mailto:jana.pilarova@kr-karlovarsky.cz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mailto:pavlina.paruzkova@kr-karlovarsky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3404" y="1916832"/>
            <a:ext cx="796427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312783"/>
                </a:solidFill>
                <a:latin typeface="Raleway" pitchFamily="2" charset="-18"/>
              </a:rPr>
              <a:t>ZÁVĚREČNÉ </a:t>
            </a:r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ZPRÁVY </a:t>
            </a:r>
          </a:p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o poskytování sociálních služeb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endParaRPr lang="cs-CZ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endParaRPr lang="cs-CZ" b="1" dirty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2000" b="1" dirty="0">
                <a:solidFill>
                  <a:srgbClr val="312783"/>
                </a:solidFill>
                <a:latin typeface="Raleway" pitchFamily="2" charset="-18"/>
              </a:rPr>
              <a:t>Změny ve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formulářích závěrečných zpráv </a:t>
            </a:r>
            <a:r>
              <a:rPr lang="cs-CZ" sz="2000" b="1" dirty="0">
                <a:solidFill>
                  <a:srgbClr val="312783"/>
                </a:solidFill>
                <a:latin typeface="Raleway" pitchFamily="2" charset="-18"/>
              </a:rPr>
              <a:t>za rok 2021</a:t>
            </a:r>
          </a:p>
          <a:p>
            <a:pPr algn="ctr"/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Přehled </a:t>
            </a:r>
            <a:r>
              <a:rPr lang="cs-CZ" sz="2000" b="1" dirty="0">
                <a:solidFill>
                  <a:srgbClr val="312783"/>
                </a:solidFill>
                <a:latin typeface="Raleway" pitchFamily="2" charset="-18"/>
              </a:rPr>
              <a:t>nejčastějších chyb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v závěrečných zprávách za rok </a:t>
            </a:r>
            <a:r>
              <a:rPr lang="cs-CZ" sz="2000" b="1" dirty="0">
                <a:solidFill>
                  <a:srgbClr val="312783"/>
                </a:solidFill>
                <a:latin typeface="Raleway" pitchFamily="2" charset="-18"/>
              </a:rPr>
              <a:t>2020</a:t>
            </a:r>
          </a:p>
          <a:p>
            <a:pPr algn="ctr"/>
            <a:endParaRPr lang="cs-CZ" sz="2000" b="1" dirty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2000" dirty="0">
              <a:latin typeface="Cambria" panose="02040503050406030204" pitchFamily="18" charset="0"/>
            </a:endParaRPr>
          </a:p>
          <a:p>
            <a:endParaRPr lang="cs-CZ" sz="2000" dirty="0" smtClean="0">
              <a:latin typeface="Cambria" panose="02040503050406030204" pitchFamily="18" charset="0"/>
            </a:endParaRPr>
          </a:p>
          <a:p>
            <a:endParaRPr lang="cs-CZ" sz="2000" b="1" i="1" dirty="0" smtClean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32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r"/>
            <a:r>
              <a:rPr lang="cs-CZ" sz="2000" b="1" i="1" dirty="0">
                <a:solidFill>
                  <a:srgbClr val="312783"/>
                </a:solidFill>
                <a:latin typeface="Raleway" pitchFamily="2" charset="-18"/>
              </a:rPr>
              <a:t>Seminář pro poskytovatele sociálních </a:t>
            </a:r>
            <a:r>
              <a:rPr lang="cs-CZ" sz="2000" b="1" i="1" dirty="0" smtClean="0">
                <a:solidFill>
                  <a:srgbClr val="312783"/>
                </a:solidFill>
                <a:latin typeface="Raleway" pitchFamily="2" charset="-18"/>
              </a:rPr>
              <a:t>služeb		9</a:t>
            </a:r>
            <a:r>
              <a:rPr lang="cs-CZ" sz="2000" b="1" i="1" dirty="0">
                <a:solidFill>
                  <a:srgbClr val="312783"/>
                </a:solidFill>
                <a:latin typeface="Raleway" pitchFamily="2" charset="-18"/>
              </a:rPr>
              <a:t>. 12. </a:t>
            </a:r>
            <a:r>
              <a:rPr lang="cs-CZ" sz="2000" b="1" i="1" dirty="0" smtClean="0">
                <a:solidFill>
                  <a:srgbClr val="312783"/>
                </a:solidFill>
                <a:latin typeface="Raleway" pitchFamily="2" charset="-18"/>
              </a:rPr>
              <a:t>2021</a:t>
            </a:r>
            <a:endParaRPr lang="cs-CZ" sz="2000" b="1" i="1" dirty="0">
              <a:solidFill>
                <a:srgbClr val="312783"/>
              </a:solidFill>
              <a:latin typeface="Raleway" pitchFamily="2" charset="-18"/>
            </a:endParaRP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F2C751B-2258-4C49-81F7-8270681AF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4374" y="476673"/>
            <a:ext cx="2536468" cy="1152128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8E6456C-EE9F-492E-B673-DC7B096A8022}"/>
              </a:ext>
            </a:extLst>
          </p:cNvPr>
          <p:cNvCxnSpPr/>
          <p:nvPr/>
        </p:nvCxnSpPr>
        <p:spPr>
          <a:xfrm flipV="1">
            <a:off x="624374" y="5294252"/>
            <a:ext cx="7848227" cy="88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412776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D – Pracovníci služby -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935997"/>
            <a:ext cx="8451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Do tabulky – počty úvazků pracovníků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v rámci kategorie A sítě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soc. služeb uvádějte maximálně takovou výši úvazků pracovníků v přímé péči, která je uvedená v příloze č. 1  Pověření. Úvazky, které jsou nad rámec Pověření se vykazují v tabulce – počty úvazků pracovníků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celkem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za celou sociální službu.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Pokud jsou úvazky za celou službu vyšší, než úvazky v síti A, musí se tento fakt promítnout také do části B, E, F závěrečné zprávy – je nutné službu rozdělit a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vykazovat zvlášť údaje v síti A </a:t>
            </a:r>
            <a:r>
              <a:rPr lang="cs-CZ" sz="2000" u="sng" dirty="0" err="1" smtClean="0">
                <a:solidFill>
                  <a:srgbClr val="312783"/>
                </a:solidFill>
                <a:latin typeface="Raleway" pitchFamily="2" charset="-18"/>
              </a:rPr>
              <a:t>a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 zvlášť údaje za celou soc. službu.</a:t>
            </a:r>
          </a:p>
          <a:p>
            <a:pPr algn="just"/>
            <a:endParaRPr lang="cs-CZ" sz="2000" u="sng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A naopak, pokud jsou úvazky v síti A i za celou službu stejné, nemůže dojít v částech B, E, F k rozdělení služby a vykazování jiných údajů za část v síti a za celou soc. službu.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484784"/>
            <a:ext cx="9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D – Pracovníci služby -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2204864"/>
            <a:ext cx="856895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Úvazky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pracovníků v přímé péči v síti nemohou být vyšší, než úvazky pracovníků v přímé péči za celou sociální službu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na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soulad mezi úvazky v části D a náklady v části E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. Každému úvazku, který je vykazován v části D, musí odpovídat náklad vykázaný v části 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Tabulka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Přehled pracovníků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nesmí obsahovat jména, uveďte pouze kódy, podle kterých bude zaměstnavatel schopen při případné kontrole určit, o kterého pracovníka se jedná.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Součet přepočtených pracovních úvazků v Přehledu pracovníků se musí rovnat počtu úvazků pracovníků v přímé péči v síti A, který je vykázaný v tabulce počet úvazků pracovníků v rámci kategorie A sítě soc. služeb.</a:t>
            </a: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412776"/>
            <a:ext cx="8910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E – Náklady služby –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7544" y="2132856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na správné vyplnění úvodních tabulek: požadavek na ND1, ND2, ND3 a dofinancování, poskytnutá výše ND1, ND2, ND3 a poskytnutá výše dofinancování. Pozor na vyplnění buňky „vratka ND1 na určitý konkrétní účel dle smlouvy“.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na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soulad </a:t>
            </a:r>
            <a:r>
              <a:rPr lang="cs-CZ" sz="2000" u="sng" dirty="0">
                <a:solidFill>
                  <a:srgbClr val="312783"/>
                </a:solidFill>
                <a:latin typeface="Raleway" pitchFamily="2" charset="-18"/>
              </a:rPr>
              <a:t>mezi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částí E a částí D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. Každá nákladová položka       v části osobní náklady, musí být provázána s úvazkem na pracovníky v části 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Součet čerpání ND1/ND3, ND2 a dofinancování nesmí být vyšší než vykázané náklady v jednotlivých položkách i celkem.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na uvádění odlišných částek nákladů v jednotlivých položkách i celkem za část v síti a za celou soc. službu. Odlišná výše nákladů je možná jen v případě, že výše úvazků za část v síti a za celou soc. službu se liší, nebo v případě poskytování fakultativních činností.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8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412776"/>
            <a:ext cx="8910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E – Náklady služby –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7544" y="2132856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případě, že v části C (úplně dole) bude vyčíslena vratka za neplnění indikátoru 1 či 2, objeví se částky vratek v části E, v řádku „Nevyčerpané prostředky z dotace z důvodu nesplnění stanovené hodnoty plnění indikátorů“ (řádek č. 87).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O tyto částky je nutné snížit čerpání ND1/ND2/ND3/dofinancování tak, aby částky v řádku „Celkem“, ve sloupcích čerpání ND1/ND2/ND3/dofinancování, nepřesáhly poskytnutou výši jednotlivých dotací.</a:t>
            </a:r>
          </a:p>
          <a:p>
            <a:pPr algn="just"/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628800"/>
            <a:ext cx="8694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F – Výnosy služby –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227687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Nezapomeňte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uvést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následující dotace,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pokud Vám byly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poskytnuty: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investiční/neinvestiční podpora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terénních a ambulantních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služeb – od KK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lvl="1" algn="just"/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Naopak </a:t>
            </a:r>
            <a:r>
              <a:rPr lang="cs-CZ" sz="2000" u="sng" dirty="0">
                <a:solidFill>
                  <a:srgbClr val="312783"/>
                </a:solidFill>
                <a:latin typeface="Raleway" pitchFamily="2" charset="-18"/>
              </a:rPr>
              <a:t>neuvádějte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 následující dotace, pokud Vám byly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poskytnuty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na mimořádné finanční ohodnocení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zaměstnanců v soc.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službách v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souvislosti s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Covid_19 (Program podpory C),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na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sanaci vícenákladů a výpadku příjmů (Program podpory E), na úhradu výdajů vzniklých v důsledku povinného testování (Program podpory T),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které dle výzev nebyly poskytovány v režimu vyrovnávací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platby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– od MPSV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48478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F – Výnosy služby –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2348880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Pokud jsou uvedeny příjmy za fakultativní činnosti, musí být služba rozdělena v částech  D - Pracovníci a E - Náklady.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Na základě Pověření jsou za službu obecného hospodářského zájmu považovány pouze </a:t>
            </a:r>
            <a:r>
              <a:rPr lang="cs-CZ" sz="2000" u="sng" dirty="0" smtClean="0">
                <a:solidFill>
                  <a:srgbClr val="312783"/>
                </a:solidFill>
                <a:latin typeface="Raleway" pitchFamily="2" charset="-18"/>
              </a:rPr>
              <a:t>základní činnosti sociální služby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, nikoliv fakultativní činnosti. Pokud tedy služba poskytuje fakultativní činnosti, nesmí je vykazovat v rámci kategorie A sítě sociálních služeb, ale pouze ve sloupci za celou sociální službu. Tím tedy dojde v ZZ k rozdělení vykazování sociální služby na část v kategorii A sítě soc. služeb a na část za službu jako celek. 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Rozdělení se týká částí  D - Pracovníci, E - Náklady, F - Výnosy.</a:t>
            </a:r>
          </a:p>
          <a:p>
            <a:pPr algn="just"/>
            <a:endParaRPr lang="cs-CZ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48478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F – Výnosy služby – skutečnost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2348880"/>
            <a:ext cx="835292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Pokud bude v části F - za část služby poskytovanou v rámci kategorie A sítě sociálních služeb v Karlovarském kraji, vykázán zisk, bude se jednat o nadměrné vyrovnání a službě bude vyčíslena vratka.</a:t>
            </a:r>
            <a:endParaRPr lang="cs-CZ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cs-CZ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Služba může vykázat zisk – ovšem pouze ve sloupci celkem (za celou sociální službu)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0480" y="1628800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</a:t>
            </a:r>
            <a:r>
              <a:rPr lang="cs-CZ" sz="2800" b="1" dirty="0">
                <a:solidFill>
                  <a:srgbClr val="312783"/>
                </a:solidFill>
                <a:latin typeface="Raleway" pitchFamily="2" charset="-18"/>
              </a:rPr>
              <a:t>G</a:t>
            </a:r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 – Výnosy služby - obce - skutečnost </a:t>
            </a:r>
            <a:b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</a:br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83568" y="3212976"/>
            <a:ext cx="809184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Nezapomeňte uvést všechny obce, od kterých jste obdrželi dotaci na službu poskytovanou v síti A.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K uvedeným dotacím je třeba doložit kopie právních aktů, na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z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ákladě kterých byla přidělena finanční podpora na sociální službu z veřejných zdrojů – čili dotační smlouvy s obcemi, od kterých sociální služba obdržela dotaci.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7967" y="1634852"/>
            <a:ext cx="783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H – Seznam příloh k závěrečné zprávě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2564904"/>
            <a:ext cx="79928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Nezapomeňte doložit povinné přílohy: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publicita finanční podpory od Karlovarského kraje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– leták, fotografie, </a:t>
            </a:r>
            <a:r>
              <a:rPr lang="cs-CZ" sz="2000" dirty="0" err="1" smtClean="0">
                <a:solidFill>
                  <a:srgbClr val="312783"/>
                </a:solidFill>
                <a:latin typeface="Raleway" pitchFamily="2" charset="-18"/>
              </a:rPr>
              <a:t>info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z webových stránek apod.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d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otační smlouvy dle části G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lvl="2"/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Není třeba k ZZ dokládat účetní závěrky, výkazy zisků a ztrát,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výsledovky, pracovní smlouvy apod.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7967" y="1634852"/>
            <a:ext cx="777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Způsob odevzdání závěrečné zprávy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2348880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elektronické podobě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ve formátu*</a:t>
            </a:r>
            <a:r>
              <a:rPr lang="cs-CZ" sz="2000" dirty="0" err="1" smtClean="0">
                <a:solidFill>
                  <a:srgbClr val="312783"/>
                </a:solidFill>
                <a:latin typeface="Raleway" pitchFamily="2" charset="-18"/>
              </a:rPr>
              <a:t>xls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nebo *</a:t>
            </a:r>
            <a:r>
              <a:rPr lang="cs-CZ" sz="2000" dirty="0" err="1" smtClean="0">
                <a:solidFill>
                  <a:srgbClr val="312783"/>
                </a:solidFill>
                <a:latin typeface="Raleway" pitchFamily="2" charset="-18"/>
              </a:rPr>
              <a:t>xlsx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na sdílené úložiště (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  <a:hlinkClick r:id="rId2"/>
              </a:rPr>
              <a:t>https://vykazy.kr-karlovarsky.cz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) </a:t>
            </a:r>
          </a:p>
          <a:p>
            <a:pPr lvl="1"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lvl="1" algn="just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a zároveň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písemné podobě,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a to: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listinné podobě opatřené vlastnoručním podpisem osoby oprávněné zastupovat příjemce (poštou nebo osobně na podatelnu KÚ KK)</a:t>
            </a:r>
          </a:p>
          <a:p>
            <a:pPr lvl="1" algn="just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	nebo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elektronické podobě ve formátu *</a:t>
            </a:r>
            <a:r>
              <a:rPr lang="cs-CZ" sz="2000" dirty="0" err="1" smtClean="0">
                <a:solidFill>
                  <a:srgbClr val="312783"/>
                </a:solidFill>
                <a:latin typeface="Raleway" pitchFamily="2" charset="-18"/>
              </a:rPr>
              <a:t>pdf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prostřednictvím datové schránky, zpráva musí být opatřena elektronickým podpisem osoby oprávněné zastupovat příjemce (pozor na platnost el. podpisu!)</a:t>
            </a: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268760"/>
            <a:ext cx="835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Důležité dokumenty a formuláře </a:t>
            </a:r>
          </a:p>
        </p:txBody>
      </p:sp>
      <p:sp>
        <p:nvSpPr>
          <p:cNvPr id="8" name="Obdélník 7"/>
          <p:cNvSpPr/>
          <p:nvPr/>
        </p:nvSpPr>
        <p:spPr>
          <a:xfrm>
            <a:off x="552366" y="1988841"/>
            <a:ext cx="812409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</a:rPr>
              <a:t>Veškeré důležité </a:t>
            </a:r>
            <a:r>
              <a:rPr lang="cs-CZ" sz="1800" dirty="0">
                <a:solidFill>
                  <a:srgbClr val="312783"/>
                </a:solidFill>
                <a:latin typeface="Raleway" pitchFamily="2" charset="-18"/>
              </a:rPr>
              <a:t>informace </a:t>
            </a: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</a:rPr>
              <a:t>v </a:t>
            </a:r>
            <a:r>
              <a:rPr lang="cs-CZ" sz="1800" dirty="0">
                <a:solidFill>
                  <a:srgbClr val="312783"/>
                </a:solidFill>
                <a:latin typeface="Raleway" pitchFamily="2" charset="-18"/>
              </a:rPr>
              <a:t>Programu pro poskytování finančních prostředků na zajištění sociálních služeb v roce </a:t>
            </a: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</a:rPr>
              <a:t>2021: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</a:rPr>
              <a:t>Př. 1 - Příručka </a:t>
            </a:r>
            <a:r>
              <a:rPr lang="cs-CZ" sz="1600" b="1" dirty="0">
                <a:solidFill>
                  <a:srgbClr val="312783"/>
                </a:solidFill>
                <a:latin typeface="Raleway" pitchFamily="2" charset="-18"/>
              </a:rPr>
              <a:t>pro žadatele a příjemce</a:t>
            </a:r>
            <a:r>
              <a:rPr lang="cs-CZ" sz="16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(verze 1.1)</a:t>
            </a:r>
            <a:endParaRPr lang="cs-CZ" sz="1600" dirty="0">
              <a:solidFill>
                <a:srgbClr val="312783"/>
              </a:solidFill>
              <a:latin typeface="Raleway" pitchFamily="2" charset="-1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</a:rPr>
              <a:t>Př. 3 - Systém monitoringu </a:t>
            </a: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(verze 1.1)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Přílohami Systému monitoringu jsou </a:t>
            </a:r>
            <a:r>
              <a:rPr lang="cs-CZ" sz="1400" b="1" dirty="0" smtClean="0">
                <a:solidFill>
                  <a:srgbClr val="312783"/>
                </a:solidFill>
                <a:latin typeface="Raleway" pitchFamily="2" charset="-18"/>
              </a:rPr>
              <a:t>Formuláře </a:t>
            </a:r>
            <a:r>
              <a:rPr lang="cs-CZ" sz="1400" b="1" dirty="0">
                <a:solidFill>
                  <a:srgbClr val="312783"/>
                </a:solidFill>
                <a:latin typeface="Raleway" pitchFamily="2" charset="-18"/>
              </a:rPr>
              <a:t>závěrečných </a:t>
            </a:r>
            <a:r>
              <a:rPr lang="cs-CZ" sz="1400" b="1" dirty="0" smtClean="0">
                <a:solidFill>
                  <a:srgbClr val="312783"/>
                </a:solidFill>
                <a:latin typeface="Raleway" pitchFamily="2" charset="-18"/>
              </a:rPr>
              <a:t>zpráv </a:t>
            </a: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(dále také jen „ZZ“) </a:t>
            </a:r>
            <a:r>
              <a:rPr lang="cs-CZ" sz="1400" dirty="0">
                <a:solidFill>
                  <a:srgbClr val="312783"/>
                </a:solidFill>
                <a:latin typeface="Raleway" pitchFamily="2" charset="-18"/>
              </a:rPr>
              <a:t>o poskytování sociálních služeb za rok </a:t>
            </a: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2021 – pozor na výběr správného formuláře pro daný druh sociální služby! (služby pobytové nebo ambulantní a terénní; služby </a:t>
            </a:r>
            <a:r>
              <a:rPr lang="cs-CZ" sz="1400" dirty="0" err="1" smtClean="0">
                <a:solidFill>
                  <a:srgbClr val="312783"/>
                </a:solidFill>
                <a:latin typeface="Raleway" pitchFamily="2" charset="-18"/>
              </a:rPr>
              <a:t>péčové</a:t>
            </a: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 nebo preventivní; služby v projektu Prevence II)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V </a:t>
            </a:r>
            <a:r>
              <a:rPr lang="cs-CZ" sz="1400" dirty="0">
                <a:solidFill>
                  <a:srgbClr val="312783"/>
                </a:solidFill>
                <a:latin typeface="Raleway" pitchFamily="2" charset="-18"/>
              </a:rPr>
              <a:t>kapitole 2.2. Závěrečná zpráva – pokyny k vyplnění ZZ        </a:t>
            </a:r>
            <a:endParaRPr lang="cs-CZ" sz="14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rgbClr val="312783"/>
                </a:solidFill>
                <a:latin typeface="Raleway" pitchFamily="2" charset="-18"/>
              </a:rPr>
              <a:t>NOVĚ!</a:t>
            </a: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 Sociální služby čerpající v rámci dotace uznatelné náklady na uhrazené zálohy na energie a náklady související s nájmem, kdy výsledkem vyúčtování těchto záloh je vzniklý přeplatek, vyplní ještě formulář </a:t>
            </a:r>
            <a:r>
              <a:rPr lang="cs-CZ" sz="1400" b="1" dirty="0" smtClean="0">
                <a:solidFill>
                  <a:srgbClr val="312783"/>
                </a:solidFill>
                <a:latin typeface="Raleway" pitchFamily="2" charset="-18"/>
              </a:rPr>
              <a:t>Aktualizované finanční vypořádání dotace</a:t>
            </a:r>
            <a:r>
              <a:rPr lang="cs-CZ" sz="1400" dirty="0" smtClean="0">
                <a:solidFill>
                  <a:srgbClr val="312783"/>
                </a:solidFill>
                <a:latin typeface="Raleway" pitchFamily="2" charset="-18"/>
              </a:rPr>
              <a:t>, a to v termínu do 31. 8. 2022. Tato povinnost je stanovena Dodatkem č. 1 k veřejnoprávní smlouvě o poskytnutí dotace z rozpočtu KK na zajištění sociálních služeb v roce 2021.</a:t>
            </a:r>
          </a:p>
          <a:p>
            <a:pPr algn="just"/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</a:rPr>
              <a:t>Veškeré dokumenty a formuláře ZZ </a:t>
            </a:r>
            <a:r>
              <a:rPr lang="cs-CZ" sz="1800" dirty="0">
                <a:solidFill>
                  <a:srgbClr val="312783"/>
                </a:solidFill>
                <a:latin typeface="Raleway" pitchFamily="2" charset="-18"/>
              </a:rPr>
              <a:t>jsou uveřejněné na webových stránkách Karlovarského kraje: </a:t>
            </a:r>
            <a:br>
              <a:rPr lang="cs-CZ" sz="1800" dirty="0">
                <a:solidFill>
                  <a:srgbClr val="312783"/>
                </a:solidFill>
                <a:latin typeface="Raleway" pitchFamily="2" charset="-18"/>
              </a:rPr>
            </a:b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  <a:hlinkClick r:id="rId3"/>
              </a:rPr>
              <a:t>OBLAST </a:t>
            </a:r>
            <a:r>
              <a:rPr lang="cs-CZ" sz="1800" dirty="0">
                <a:solidFill>
                  <a:srgbClr val="312783"/>
                </a:solidFill>
                <a:latin typeface="Raleway" pitchFamily="2" charset="-18"/>
                <a:hlinkClick r:id="rId3"/>
              </a:rPr>
              <a:t>SOCIÁLNÍCH SLUŽEB (kr-karlovarsky.cz</a:t>
            </a:r>
            <a:r>
              <a:rPr lang="cs-CZ" sz="1800" dirty="0" smtClean="0">
                <a:solidFill>
                  <a:srgbClr val="312783"/>
                </a:solidFill>
                <a:latin typeface="Raleway" pitchFamily="2" charset="-18"/>
                <a:hlinkClick r:id="rId3"/>
              </a:rPr>
              <a:t>)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7967" y="1634852"/>
            <a:ext cx="783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Způsob odevzdání závěrečné zprávy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52366" y="2564904"/>
            <a:ext cx="776405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Zpráva musí být odevzdána v termínu do 31.1. 2022!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Pro dodržení termínu je rozhodující datum razítka podatelny krajského úřadu, nebo okamžik dodání do datové schránky, </a:t>
            </a:r>
            <a:b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</a:b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a okamžik uložení závěrečné zprávy na sdíleném úložišti.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454977"/>
            <a:ext cx="783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Novinky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52366" y="2062584"/>
            <a:ext cx="77640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Dodatkem č. 1 k Programu pro poskytování finančních prostředků na zajištění soc. služeb v roce 2021 schválilo ZKK tyto změny:</a:t>
            </a:r>
          </a:p>
          <a:p>
            <a:pPr lvl="1"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</a:rPr>
              <a:t>5 týdnů dovolené jako uznatelný náklad </a:t>
            </a: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pro účely čerpání finanční podpory - viz Systém monitoringu (verze 1.1)</a:t>
            </a:r>
          </a:p>
          <a:p>
            <a:pPr lvl="2" algn="just"/>
            <a:endParaRPr lang="cs-CZ" sz="16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stanovení </a:t>
            </a:r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</a:rPr>
              <a:t>dohadných položek jako uznatelného nákladu </a:t>
            </a: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pro účely čerpání finanční podpory – viz Příručka pro uživatele a příjemce (verze 1.1)</a:t>
            </a:r>
          </a:p>
          <a:p>
            <a:pPr lvl="2" algn="just"/>
            <a:endParaRPr lang="cs-CZ" sz="16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</a:rPr>
              <a:t>prodloužení termínu pro předložení závěrečné zprávy </a:t>
            </a:r>
            <a:r>
              <a:rPr lang="cs-CZ" sz="1600" dirty="0" smtClean="0">
                <a:solidFill>
                  <a:srgbClr val="312783"/>
                </a:solidFill>
                <a:latin typeface="Raleway" pitchFamily="2" charset="-18"/>
              </a:rPr>
              <a:t>(z 20.1. na 31.1.) – viz Dodatek č. 1 k veřejnoprávní smlouvě o poskytnutí dotace z rozpočtu Karlovarského kraje na zajištění soc. služeb v roce 2021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80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454977"/>
            <a:ext cx="783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Novinky v roce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52366" y="2062584"/>
            <a:ext cx="78952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lvl="1" algn="just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Dále ZKK schválilo aktualizaci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Střednědobého plánu rozvoje sociálních služeb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v Karlovarském kraji na období 2021 – 2023 – viz Střednědobý plán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rozvoje sociálních služeb</a:t>
            </a:r>
            <a:r>
              <a:rPr lang="cs-CZ" sz="2000" b="1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v Karlovarském kraji na období 2021 –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2023 (verze 1.1) </a:t>
            </a:r>
          </a:p>
          <a:p>
            <a:pPr lvl="1"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cs-CZ" sz="2000" smtClean="0">
                <a:solidFill>
                  <a:srgbClr val="312783"/>
                </a:solidFill>
                <a:latin typeface="Raleway" pitchFamily="2" charset="-18"/>
              </a:rPr>
              <a:t>byla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vypuštěna povinnost používat Regionální karty sociálních služeb. </a:t>
            </a:r>
          </a:p>
          <a:p>
            <a:pPr lvl="1" algn="just"/>
            <a:endParaRPr lang="cs-CZ" sz="2000" b="1" dirty="0">
              <a:solidFill>
                <a:srgbClr val="312783"/>
              </a:solidFill>
              <a:latin typeface="Raleway" pitchFamily="2" charset="-18"/>
            </a:endParaRPr>
          </a:p>
          <a:p>
            <a:pPr lvl="1" algn="just"/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740960" y="5013323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126876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312783"/>
                </a:solidFill>
                <a:latin typeface="Raleway" pitchFamily="2" charset="-18"/>
              </a:rPr>
              <a:t>Děkujeme </a:t>
            </a:r>
            <a:r>
              <a:rPr lang="cs-CZ" sz="3600" b="1" dirty="0">
                <a:solidFill>
                  <a:srgbClr val="312783"/>
                </a:solidFill>
                <a:latin typeface="Raleway" pitchFamily="2" charset="-18"/>
              </a:rPr>
              <a:t>za pozornost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6925" y="2080636"/>
            <a:ext cx="813953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312783"/>
                </a:solidFill>
                <a:latin typeface="Raleway" pitchFamily="2" charset="-18"/>
              </a:rPr>
              <a:t>Ing. Jana Pilařová</a:t>
            </a:r>
          </a:p>
          <a:p>
            <a:pPr algn="ctr"/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  <a:hlinkClick r:id="rId2"/>
              </a:rPr>
              <a:t>jana.pilarova@kr-karlovarsky.cz</a:t>
            </a:r>
            <a:endParaRPr lang="cs-CZ" sz="16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endParaRPr lang="cs-CZ" sz="16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b="1" dirty="0">
                <a:solidFill>
                  <a:srgbClr val="312783"/>
                </a:solidFill>
                <a:latin typeface="Raleway" pitchFamily="2" charset="-18"/>
              </a:rPr>
              <a:t>Bc. Barbora Horová</a:t>
            </a:r>
          </a:p>
          <a:p>
            <a:pPr algn="ctr"/>
            <a:r>
              <a:rPr lang="cs-CZ" sz="1600" b="1" dirty="0" err="1" smtClean="0">
                <a:solidFill>
                  <a:srgbClr val="312783"/>
                </a:solidFill>
                <a:latin typeface="Raleway" pitchFamily="2" charset="-18"/>
                <a:hlinkClick r:id="rId3"/>
              </a:rPr>
              <a:t>barbora.horova@kr-karlovarsky-cz</a:t>
            </a:r>
            <a:endParaRPr lang="cs-CZ" sz="16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endParaRPr lang="cs-CZ" sz="1600" b="1" dirty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b="1" dirty="0" smtClean="0">
                <a:solidFill>
                  <a:srgbClr val="312783"/>
                </a:solidFill>
                <a:latin typeface="Raleway" pitchFamily="2" charset="-18"/>
              </a:rPr>
              <a:t> Mgr. Pavlína Parůžková</a:t>
            </a:r>
          </a:p>
          <a:p>
            <a:pPr algn="ctr"/>
            <a:r>
              <a:rPr lang="cs-CZ" sz="1600" b="1" dirty="0" smtClean="0">
                <a:solidFill>
                  <a:srgbClr val="312783"/>
                </a:solidFill>
                <a:latin typeface="Raleway" pitchFamily="2" charset="-18"/>
                <a:hlinkClick r:id="rId4"/>
              </a:rPr>
              <a:t>pavlina.paruzkova@kr-karlovarsky.cz</a:t>
            </a:r>
            <a:endParaRPr lang="cs-CZ" sz="16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endParaRPr lang="cs-CZ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oddělení rozvoje sociálních služeb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odbor sociálních věcí </a:t>
            </a:r>
          </a:p>
          <a:p>
            <a:pPr algn="ctr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Krajský úřad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Karlovarského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kraje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</p:txBody>
      </p:sp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95160938-33CF-44D2-9269-A0736FF75C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3" y="1556792"/>
            <a:ext cx="8280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Změny ve formulářích ZZ za rok 2021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27584" y="2276872"/>
            <a:ext cx="74168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Změna v části C –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Plnění indikátorů – výpočet vratek za nesplnění indikátorů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– </a:t>
            </a: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skutečnost v roce 2021:</a:t>
            </a:r>
          </a:p>
          <a:p>
            <a:pPr lvl="1"/>
            <a:endParaRPr lang="cs-CZ" sz="20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 vyplnění všech potřebných údajů v ostatních částech závěrečné zprávy, tj. části D (zaměstnanci), B (skutečné hodnoty indikátorů), E (náklady) dojde automaticky k výpočtu případné vratky za nesplnění indikátoru.</a:t>
            </a:r>
          </a:p>
          <a:p>
            <a:pPr lvl="1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00"/>
                </a:solidFill>
                <a:latin typeface="Raleway" pitchFamily="2" charset="-18"/>
              </a:rPr>
              <a:t>Vypočtenou vratku však sami na účet KK nezasílejte, vyčkejte na zaslání výzvy od odboru soc. věcí!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0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52366" y="1663025"/>
            <a:ext cx="8052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Chybovost ve formulářích závěrečných zpráv </a:t>
            </a:r>
          </a:p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za rok 2020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43608" y="2852936"/>
            <a:ext cx="684076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Z celkově odevzdaných 144 závěrečných zpráv bylo jen 33 (tj. 23%) zpráv bez chyb a nebylo nutné vyzývat zpracovatele k opravě či doplnění zprávy.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U 111 (tj. 77%) zpráv bylo nutné zaslat výzvu k opravě či doplnění, často i opakovaně.</a:t>
            </a:r>
          </a:p>
          <a:p>
            <a:pPr algn="just"/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algn="just"/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Prosíme Vás o pečlivé vyplnění závěrečných zpráv a kontrolu jejich úplnosti před odevzdáním! Pozor na červeně označené buňky = označují chybu!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98884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36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3600" b="1" dirty="0" smtClean="0">
                <a:solidFill>
                  <a:srgbClr val="312783"/>
                </a:solidFill>
                <a:latin typeface="Raleway" pitchFamily="2" charset="-18"/>
              </a:rPr>
              <a:t>Nejčastější chyby </a:t>
            </a:r>
          </a:p>
          <a:p>
            <a:pPr algn="ctr"/>
            <a:r>
              <a:rPr lang="cs-CZ" sz="3600" b="1" dirty="0" smtClean="0">
                <a:solidFill>
                  <a:srgbClr val="312783"/>
                </a:solidFill>
                <a:latin typeface="Raleway" pitchFamily="2" charset="-18"/>
              </a:rPr>
              <a:t>v závěrečných zprávách za rok 2020, </a:t>
            </a:r>
          </a:p>
          <a:p>
            <a:pPr algn="ctr"/>
            <a:r>
              <a:rPr lang="cs-CZ" sz="3600" b="1" dirty="0" smtClean="0">
                <a:solidFill>
                  <a:srgbClr val="312783"/>
                </a:solidFill>
                <a:latin typeface="Raleway" pitchFamily="2" charset="-18"/>
              </a:rPr>
              <a:t>doporučení pro správné vyplnění </a:t>
            </a:r>
          </a:p>
          <a:p>
            <a:pPr algn="ctr"/>
            <a:r>
              <a:rPr lang="cs-CZ" sz="3600" b="1" dirty="0" smtClean="0">
                <a:solidFill>
                  <a:srgbClr val="312783"/>
                </a:solidFill>
                <a:latin typeface="Raleway" pitchFamily="2" charset="-18"/>
              </a:rPr>
              <a:t>ZZ za rok 2021</a:t>
            </a:r>
          </a:p>
          <a:p>
            <a:pPr algn="ctr"/>
            <a:endParaRPr lang="cs-CZ" sz="3600" b="1" dirty="0" smtClean="0">
              <a:solidFill>
                <a:srgbClr val="312783"/>
              </a:solidFill>
              <a:latin typeface="Raleway" pitchFamily="2" charset="-18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41277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ÚVODNÍ LIST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99592" y="2276872"/>
            <a:ext cx="7560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Uvést jméno statutárního orgánu.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Doložit plnou moc. V případě, že je místo statutárního orgánu podepsána jiná oprávněná osoba, případně pokud za statutární orgán jedná více osob a ZZ je podepsána pouze jednou z nich, je nutné doložit plnou moc.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na shodu ID v listinné a elektronické verzi závěrečné zprávy. Shoda obou verzí ZZ je zaručená totožným ID.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Datum – v případě, že se zpráva opravuje, uveďte aktuální datum.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Nezapomeňte na podpis statutárního orgánu.</a:t>
            </a: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124744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800" b="1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B – Souhrnné plnění indikátorů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916832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Skutečná hodnota (rok 2021) =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tj. údaje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za službu poskytovanou </a:t>
            </a:r>
            <a:br>
              <a:rPr lang="cs-CZ" sz="2000" dirty="0">
                <a:solidFill>
                  <a:srgbClr val="312783"/>
                </a:solidFill>
                <a:latin typeface="Raleway" pitchFamily="2" charset="-18"/>
              </a:rPr>
            </a:b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v rámci kategorie A sítě soc. služeb v Karlovarském kraji; uvádí se skutečné hodnoty plnění kvantitativních indikátorů (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maximálně ve výši hodnoty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indikátorů dle přílohy č. 1 Pověření k poskytování služeb obecného hospod. zájmu). </a:t>
            </a:r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Údaje ve sloupci: „skutečná hodnota (rok 2021)“, nesmí být vyšší než údaje ve sloupci: „skutečná hodnota (rok 2021, za celou sociální službu – identifikátor)“.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Údaje ve sloupcích skutečná hodnota za 1. pololetí, 3. a 4. čtvrtletí nemohou být vyšší, než údaje ve sloupci „skutečná hodnota (rok 2021, za celou soc. službu)“. 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52366" y="1556793"/>
            <a:ext cx="754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B – </a:t>
            </a:r>
            <a:r>
              <a:rPr lang="cs-CZ" sz="2800" b="1" dirty="0">
                <a:solidFill>
                  <a:srgbClr val="312783"/>
                </a:solidFill>
                <a:latin typeface="Raleway" pitchFamily="2" charset="-18"/>
              </a:rPr>
              <a:t>S</a:t>
            </a:r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ouhrnné plnění indikátorů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5576" y="2368046"/>
            <a:ext cx="748883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Skutečná hodnota za celou soc. službu (identifikátor) je vyšší, pokud je služba poskytována i nad rámec sítě kategorie A sítě soc. služeb.</a:t>
            </a: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Pozor na vyplnění všech údajů týkajících se Vaší soc. služby! 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412776"/>
            <a:ext cx="891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ČÁST C – Plnění indikátorů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  <a:p>
            <a:pPr algn="ctr"/>
            <a:r>
              <a:rPr lang="cs-CZ" sz="2800" b="1" dirty="0" smtClean="0">
                <a:solidFill>
                  <a:srgbClr val="312783"/>
                </a:solidFill>
                <a:latin typeface="Raleway" pitchFamily="2" charset="-18"/>
              </a:rPr>
              <a:t>Výpočet vratek za nesplnění indikátorů</a:t>
            </a:r>
            <a:endParaRPr lang="cs-CZ" sz="2800" b="1" dirty="0">
              <a:solidFill>
                <a:srgbClr val="312783"/>
              </a:solidFill>
              <a:latin typeface="Raleway" pitchFamily="2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5576" y="2708920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Nový list!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Indikátor 1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(jednotka kapacity, tj. úvazky PPP/lůžka) - vyplňuje se pouze hodnota indikátoru z přílohy č. 1 Pověření k poskytování služeb obecného hospod. zájmu a hodnota indikátoru z přílohy č. 1 Veřejnoprávní smlouvy o poskytnutí dotace.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312783"/>
                </a:solidFill>
                <a:latin typeface="Raleway" pitchFamily="2" charset="-18"/>
              </a:rPr>
              <a:t>Indikátor 2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 (počet uživatelů/</a:t>
            </a:r>
            <a:r>
              <a:rPr lang="cs-CZ" sz="2000" dirty="0" err="1" smtClean="0">
                <a:solidFill>
                  <a:srgbClr val="312783"/>
                </a:solidFill>
                <a:latin typeface="Raleway" pitchFamily="2" charset="-18"/>
              </a:rPr>
              <a:t>obložnost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) vyplňuje se hodnota indikátoru 2 z přílohy č. 1 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Veřejnoprávní smlouvy o poskytnutí dotace. (U indikátoru „</a:t>
            </a:r>
            <a:r>
              <a:rPr lang="cs-CZ" sz="2000" dirty="0" err="1">
                <a:solidFill>
                  <a:srgbClr val="312783"/>
                </a:solidFill>
                <a:latin typeface="Raleway" pitchFamily="2" charset="-18"/>
              </a:rPr>
              <a:t>obložnost</a:t>
            </a:r>
            <a:r>
              <a:rPr lang="cs-CZ" sz="2000" dirty="0">
                <a:solidFill>
                  <a:srgbClr val="312783"/>
                </a:solidFill>
                <a:latin typeface="Raleway" pitchFamily="2" charset="-18"/>
              </a:rPr>
              <a:t>“ uveďte i </a:t>
            </a:r>
            <a:r>
              <a:rPr lang="cs-CZ" sz="2000" dirty="0" smtClean="0">
                <a:solidFill>
                  <a:srgbClr val="312783"/>
                </a:solidFill>
                <a:latin typeface="Raleway" pitchFamily="2" charset="-18"/>
              </a:rPr>
              <a:t>„%“).</a:t>
            </a:r>
            <a:endParaRPr lang="cs-CZ" sz="2000" dirty="0">
              <a:solidFill>
                <a:srgbClr val="312783"/>
              </a:solidFill>
              <a:latin typeface="Raleway" pitchFamily="2" charset="-18"/>
            </a:endParaRPr>
          </a:p>
          <a:p>
            <a:pPr algn="just"/>
            <a:endParaRPr lang="cs-CZ" sz="2000" dirty="0" smtClean="0">
              <a:solidFill>
                <a:srgbClr val="312783"/>
              </a:solidFill>
              <a:latin typeface="Raleway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00"/>
                </a:solidFill>
                <a:latin typeface="Raleway" pitchFamily="2" charset="-18"/>
              </a:rPr>
              <a:t>Vypočtenou vratku neposílejte na účet Karlovarského kraje, vyčkejte na zaslání výzvy.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30DB2F51-5CA2-4D9C-81C3-8EA7A198C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366" y="456884"/>
            <a:ext cx="1787386" cy="81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1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86FD238DE3E1409C69CC8ADD69FCF1" ma:contentTypeVersion="3" ma:contentTypeDescription="Vytvoří nový dokument" ma:contentTypeScope="" ma:versionID="3d0ec63ca7d9128cea5f70133d2d03ef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d50c01bbd926eee5858df2c9c3a44815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 ma:readOnly="fals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 ma:readOnly="fals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0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c9e48692-194e-417d-af40-42e3d4ef737b" xsi:nil="true"/>
    <RoutingEnabled xmlns="http://schemas.microsoft.com/sharepoint/v3">false</RoutingEnabled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C1FC0A-4DAB-4AF5-B51A-33730E1ADFF6}"/>
</file>

<file path=customXml/itemProps2.xml><?xml version="1.0" encoding="utf-8"?>
<ds:datastoreItem xmlns:ds="http://schemas.openxmlformats.org/officeDocument/2006/customXml" ds:itemID="{C1D50961-7218-488C-A4EC-D48B8F6C42A7}"/>
</file>

<file path=customXml/itemProps3.xml><?xml version="1.0" encoding="utf-8"?>
<ds:datastoreItem xmlns:ds="http://schemas.openxmlformats.org/officeDocument/2006/customXml" ds:itemID="{E462514C-AB47-4E81-97DB-3ED8043808F2}"/>
</file>

<file path=docProps/app.xml><?xml version="1.0" encoding="utf-8"?>
<Properties xmlns="http://schemas.openxmlformats.org/officeDocument/2006/extended-properties" xmlns:vt="http://schemas.openxmlformats.org/officeDocument/2006/docPropsVTypes">
  <TotalTime>15210</TotalTime>
  <Words>2019</Words>
  <Application>Microsoft Office PowerPoint</Application>
  <PresentationFormat>Předvádění na obrazovce (4:3)</PresentationFormat>
  <Paragraphs>161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</vt:lpstr>
      <vt:lpstr>Raleway</vt:lpstr>
      <vt:lpstr>Times New Roman</vt:lpstr>
      <vt:lpstr>Wingdings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KUKK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Jánská Martina</dc:creator>
  <cp:keywords/>
  <dc:description/>
  <cp:lastModifiedBy>Pilařová Jana</cp:lastModifiedBy>
  <cp:revision>355</cp:revision>
  <cp:lastPrinted>2021-12-09T06:53:06Z</cp:lastPrinted>
  <dcterms:created xsi:type="dcterms:W3CDTF">2008-10-22T14:58:58Z</dcterms:created>
  <dcterms:modified xsi:type="dcterms:W3CDTF">2021-12-09T09:47:51Z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0x010100E086FD238DE3E1409C69CC8ADD69FCF1</vt:lpwstr>
  </property>
  <property fmtid="{D5CDD505-2E9C-101B-9397-08002B2CF9AE}" pid="3" name="MigrationSourceURL">
    <vt:lpwstr/>
  </property>
  <property fmtid="{D5CDD505-2E9C-101B-9397-08002B2CF9AE}" pid="4" name="PublishingContact">
    <vt:lpwstr/>
  </property>
  <property fmtid="{D5CDD505-2E9C-101B-9397-08002B2CF9AE}" pid="5" name="PublishingPageContent">
    <vt:lpwstr/>
  </property>
  <property fmtid="{D5CDD505-2E9C-101B-9397-08002B2CF9AE}" pid="6" name="e1a5b98cdd71426dacb6e478c7a5882f">
    <vt:lpwstr/>
  </property>
  <property fmtid="{D5CDD505-2E9C-101B-9397-08002B2CF9AE}" pid="7" name="Order">
    <vt:r8>1795800</vt:r8>
  </property>
  <property fmtid="{D5CDD505-2E9C-101B-9397-08002B2CF9AE}" pid="8" name="PublishingRollupImage">
    <vt:lpwstr/>
  </property>
  <property fmtid="{D5CDD505-2E9C-101B-9397-08002B2CF9AE}" pid="9" name="PublishingContactEmail">
    <vt:lpwstr/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PublishingContactPicture">
    <vt:lpwstr/>
  </property>
  <property fmtid="{D5CDD505-2E9C-101B-9397-08002B2CF9AE}" pid="13" name="PublishingVariationGroupID">
    <vt:lpwstr/>
  </property>
  <property fmtid="{D5CDD505-2E9C-101B-9397-08002B2CF9AE}" pid="14" name="MigrationSourceURL2">
    <vt:lpwstr/>
  </property>
  <property fmtid="{D5CDD505-2E9C-101B-9397-08002B2CF9AE}" pid="15" name="vti_imgdate">
    <vt:lpwstr/>
  </property>
  <property fmtid="{D5CDD505-2E9C-101B-9397-08002B2CF9AE}" pid="16" name="wic_System_Copyright">
    <vt:lpwstr/>
  </property>
  <property fmtid="{D5CDD505-2E9C-101B-9397-08002B2CF9AE}" pid="17" name="PublishingContactName">
    <vt:lpwstr/>
  </property>
  <property fmtid="{D5CDD505-2E9C-101B-9397-08002B2CF9AE}" pid="18" name="PublishingVariationRelationshipLinkFieldID">
    <vt:lpwstr/>
  </property>
  <property fmtid="{D5CDD505-2E9C-101B-9397-08002B2CF9AE}" pid="19" name="MigrationSourceURL1">
    <vt:lpwstr/>
  </property>
  <property fmtid="{D5CDD505-2E9C-101B-9397-08002B2CF9AE}" pid="20" name="_SourceUrl">
    <vt:lpwstr/>
  </property>
  <property fmtid="{D5CDD505-2E9C-101B-9397-08002B2CF9AE}" pid="21" name="_SharedFileIndex">
    <vt:lpwstr/>
  </property>
  <property fmtid="{D5CDD505-2E9C-101B-9397-08002B2CF9AE}" pid="22" name="Comments">
    <vt:lpwstr/>
  </property>
  <property fmtid="{D5CDD505-2E9C-101B-9397-08002B2CF9AE}" pid="23" name="PublishingPageLayout">
    <vt:lpwstr/>
  </property>
  <property fmtid="{D5CDD505-2E9C-101B-9397-08002B2CF9AE}" pid="25" name="TaxCatchAll">
    <vt:lpwstr/>
  </property>
  <property fmtid="{D5CDD505-2E9C-101B-9397-08002B2CF9AE}" pid="26" name="Wiki Page Categories">
    <vt:lpwstr/>
  </property>
  <property fmtid="{D5CDD505-2E9C-101B-9397-08002B2CF9AE}" pid="27" name="TemplateUrl">
    <vt:lpwstr/>
  </property>
  <property fmtid="{D5CDD505-2E9C-101B-9397-08002B2CF9AE}" pid="28" name="Audience">
    <vt:lpwstr/>
  </property>
</Properties>
</file>