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51" r:id="rId3"/>
    <p:sldId id="341" r:id="rId4"/>
    <p:sldId id="348" r:id="rId5"/>
    <p:sldId id="349" r:id="rId6"/>
    <p:sldId id="353" r:id="rId7"/>
    <p:sldId id="362" r:id="rId8"/>
    <p:sldId id="363" r:id="rId9"/>
    <p:sldId id="364" r:id="rId10"/>
    <p:sldId id="371" r:id="rId11"/>
    <p:sldId id="378" r:id="rId12"/>
    <p:sldId id="379" r:id="rId13"/>
    <p:sldId id="380" r:id="rId14"/>
    <p:sldId id="381" r:id="rId15"/>
    <p:sldId id="365" r:id="rId16"/>
    <p:sldId id="366" r:id="rId17"/>
    <p:sldId id="352" r:id="rId18"/>
    <p:sldId id="322" r:id="rId19"/>
    <p:sldId id="374" r:id="rId20"/>
    <p:sldId id="368" r:id="rId21"/>
    <p:sldId id="375" r:id="rId22"/>
    <p:sldId id="376" r:id="rId23"/>
    <p:sldId id="373" r:id="rId24"/>
    <p:sldId id="367" r:id="rId25"/>
    <p:sldId id="346" r:id="rId26"/>
    <p:sldId id="382" r:id="rId27"/>
    <p:sldId id="267" r:id="rId28"/>
  </p:sldIdLst>
  <p:sldSz cx="12190413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3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02AD-9EE3-4274-AC9C-6CA0BE6B059E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59B9-61E9-4163-97A7-656E5B95B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3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4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14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52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29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5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33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79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86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85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59B9-61E9-4163-97A7-656E5B95B94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18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BDEF-6ACB-4930-AC49-668E53CB6F2D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4C532-CD76-4B4F-B00C-B4A216B8D3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832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6410-4F6C-4BF0-8628-C740C737251F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CB457-3941-4175-8688-C7B28C2C4E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64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5CF4-E80E-4476-9EB3-95907D0CC3E0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5E7FB-D631-4838-92E1-CF4FE08893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23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0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40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720B-602D-46D5-9AF0-22878FD19F65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709D-29FD-4805-9C8B-58568F0894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2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1808-A4B8-4B39-BF24-0CD23EC0E5D2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9BAB-7F34-4D5F-9757-4FB1211232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333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C111-28A9-4BD0-B2F7-AC0E895A4B52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CB47-94EA-414D-88AB-33681D5DEC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73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6BCB-2B45-4EC5-9CA0-D76E83D78784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3ED0-5B27-461A-84A1-8C39DF8D41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3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1DD9-417E-4F87-A2FE-0F3F4B246A63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71D83-20AB-44A0-B44A-93D0530348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16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C564-C588-4398-9EC8-E67F9071777A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685B-707B-4EAB-B1EE-8EAE5A5611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0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0B98-5235-4BC3-B100-DD9D8825FAD9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50E7-8A7F-4B11-B193-694AF37EA8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66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64FC-F4F6-479B-AE32-AFFCBED88384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BD283-467D-4F84-A343-78CC1D538F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30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1E878-FDD3-42A6-BAD6-76ED4E651B78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83C69A-25E2-4DA7-9176-1D4A1216891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DMVS/Metodika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DMVS/Portal-DMV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hyperlink" Target="https://www.cuzk.cz/DMVS/O-IS-DMVS/Predpokladane-terminy-realizace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jiri.formanek@cuzk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5188" y="260350"/>
            <a:ext cx="9278937" cy="3362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9600" b="1" dirty="0" smtClean="0">
                <a:solidFill>
                  <a:srgbClr val="1D4E78"/>
                </a:solidFill>
              </a:rPr>
              <a:t/>
            </a:r>
            <a:br>
              <a:rPr lang="cs-CZ" sz="9600" b="1" dirty="0" smtClean="0">
                <a:solidFill>
                  <a:srgbClr val="1D4E78"/>
                </a:solidFill>
              </a:rPr>
            </a:br>
            <a:r>
              <a:rPr lang="cs-CZ" sz="5300" dirty="0" smtClean="0">
                <a:solidFill>
                  <a:srgbClr val="00B0F0"/>
                </a:solidFill>
                <a:latin typeface="Anton" panose="00000500000000000000" pitchFamily="2" charset="-18"/>
              </a:rPr>
              <a:t/>
            </a:r>
            <a:br>
              <a:rPr lang="cs-CZ" sz="5300" dirty="0" smtClean="0">
                <a:solidFill>
                  <a:srgbClr val="00B0F0"/>
                </a:solidFill>
                <a:latin typeface="Anton" panose="00000500000000000000" pitchFamily="2" charset="-18"/>
              </a:rPr>
            </a:br>
            <a:r>
              <a:rPr lang="cs-CZ" sz="73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cs-CZ" sz="7300" b="1" dirty="0" smtClean="0">
                <a:solidFill>
                  <a:srgbClr val="00B0F0"/>
                </a:solidFill>
                <a:latin typeface="+mn-lt"/>
              </a:rPr>
            </a:br>
            <a:r>
              <a:rPr lang="cs-CZ" sz="7300" b="1" dirty="0" smtClean="0">
                <a:solidFill>
                  <a:srgbClr val="00B0F0"/>
                </a:solidFill>
                <a:latin typeface="+mn-lt"/>
              </a:rPr>
              <a:t>Legislativa </a:t>
            </a:r>
            <a:r>
              <a:rPr lang="cs-CZ" sz="7300" b="1" dirty="0" smtClean="0">
                <a:latin typeface="+mn-lt"/>
              </a:rPr>
              <a:t>a</a:t>
            </a:r>
            <a:r>
              <a:rPr lang="cs-CZ" sz="7300" b="1" dirty="0" smtClean="0">
                <a:solidFill>
                  <a:srgbClr val="00B0F0"/>
                </a:solidFill>
                <a:latin typeface="+mn-lt"/>
              </a:rPr>
              <a:t> metodika DTM</a:t>
            </a:r>
            <a:r>
              <a:rPr lang="cs-CZ" sz="89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cs-CZ" sz="8900" b="1" dirty="0">
                <a:solidFill>
                  <a:srgbClr val="FFC000"/>
                </a:solidFill>
                <a:latin typeface="+mn-lt"/>
              </a:rPr>
            </a:br>
            <a:endParaRPr lang="cs-CZ" sz="89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7888" y="5083175"/>
            <a:ext cx="9142412" cy="120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Jiří Formánek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21.2.2024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8862" y="242888"/>
            <a:ext cx="9670999" cy="13255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Aktualizace obsahu ZPS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8862" y="1392174"/>
            <a:ext cx="9307513" cy="51331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smtClean="0">
                <a:solidFill>
                  <a:srgbClr val="FFC000"/>
                </a:solidFill>
              </a:rPr>
              <a:t>Metodika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157326" y="5504717"/>
            <a:ext cx="691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www.cuzk.cz/DMVS/Metodika.aspx</a:t>
            </a: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73" y="5477055"/>
            <a:ext cx="291953" cy="3226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830" y="1966707"/>
            <a:ext cx="6115904" cy="29341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10" y="5274293"/>
            <a:ext cx="819944" cy="81994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782838" y="1995801"/>
            <a:ext cx="6043896" cy="785127"/>
          </a:xfrm>
          <a:prstGeom prst="rect">
            <a:avLst/>
          </a:prstGeom>
          <a:solidFill>
            <a:srgbClr val="FFC000">
              <a:alpha val="13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2" y="404664"/>
            <a:ext cx="8497486" cy="61254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070870" y="5589240"/>
            <a:ext cx="5760640" cy="216024"/>
          </a:xfrm>
          <a:prstGeom prst="rect">
            <a:avLst/>
          </a:prstGeom>
          <a:solidFill>
            <a:srgbClr val="FFC000">
              <a:alpha val="13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9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Aktualizace obsahu ZPS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Principy fungování DTM kraje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související </a:t>
            </a:r>
            <a:r>
              <a:rPr lang="cs-CZ" sz="2400" dirty="0"/>
              <a:t>předpisy a </a:t>
            </a:r>
            <a:r>
              <a:rPr lang="cs-CZ" sz="2400" dirty="0" smtClean="0"/>
              <a:t>dokumenty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popis fungování IS DMVS a IS DTM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katalog objektů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ontologický katalog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podklady pro vedení DTM (GP DTM, GDSPS)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35366" y="4093200"/>
            <a:ext cx="7920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Aktualizace obsahu ZPS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Popis pracovního postupu pro geodety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registrace subjektu (AZI, …),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výdej podkladu,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zpracování dokumentace,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kontroly,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odevzdání dokumentace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zapracování dokumentace krajem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Aktualizace obsahu ZPS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Přílohy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příklad </a:t>
            </a:r>
            <a:r>
              <a:rPr lang="cs-CZ" sz="2400" dirty="0"/>
              <a:t>protokolu ověření homogenity GAD DTM </a:t>
            </a:r>
            <a:endParaRPr lang="cs-CZ" sz="2400" dirty="0" smtClean="0"/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 smtClean="0"/>
              <a:t>(</a:t>
            </a:r>
            <a:r>
              <a:rPr lang="cs-CZ" sz="2000" dirty="0"/>
              <a:t>měření identických bodů)</a:t>
            </a:r>
            <a:endParaRPr lang="cs-CZ" sz="20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konvence </a:t>
            </a:r>
            <a:r>
              <a:rPr lang="cs-CZ" sz="2400" dirty="0"/>
              <a:t>(formát a označení) názvosloví náležitostí GAD DTM </a:t>
            </a:r>
            <a:endParaRPr lang="cs-CZ" sz="24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seznam souřadnic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geodetická technická zpráva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měřický náčrt s popisovým polem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Aktualizace obsahu DTI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721080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Změnové dávky z IS vlastníků, správců nebo provozovatelů</a:t>
            </a:r>
            <a:endParaRPr lang="cs-CZ" sz="28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pravidlo „vím co měřím“, reálný stav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jen vybrané objekty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objekty tvoří systém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aktualizují se pouze DTI, které mají vlastníka </a:t>
            </a:r>
            <a:r>
              <a:rPr lang="cs-CZ" sz="2400" dirty="0" smtClean="0">
                <a:solidFill>
                  <a:schemeClr val="bg1">
                    <a:lumMod val="85000"/>
                  </a:schemeClr>
                </a:solidFill>
              </a:rPr>
              <a:t>(správce, provozovatele)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rcRect b="43784"/>
          <a:stretch/>
        </p:blipFill>
        <p:spPr bwMode="auto">
          <a:xfrm>
            <a:off x="393012" y="980034"/>
            <a:ext cx="11404389" cy="48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74" y="548680"/>
            <a:ext cx="12185727" cy="592558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006974" y="3477372"/>
            <a:ext cx="5400600" cy="124777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90550" y="59492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+mn-lt"/>
              </a:rPr>
              <a:t>https://dmvs.cuzk.cz/portal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2276" y="4841284"/>
            <a:ext cx="324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FFC000"/>
                </a:solidFill>
              </a:rPr>
              <a:t>3.7.2023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6" y="3652456"/>
            <a:ext cx="1154791" cy="11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Registr subjektů IS DMVS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Součástí </a:t>
            </a:r>
            <a:r>
              <a:rPr lang="cs-CZ" sz="2800" dirty="0"/>
              <a:t>údajů v </a:t>
            </a:r>
            <a:r>
              <a:rPr lang="cs-CZ" sz="2800" dirty="0">
                <a:solidFill>
                  <a:srgbClr val="00B0F0"/>
                </a:solidFill>
              </a:rPr>
              <a:t>DTM</a:t>
            </a:r>
            <a:r>
              <a:rPr lang="cs-CZ" sz="2800" dirty="0"/>
              <a:t> jsou i údaje o </a:t>
            </a:r>
            <a:r>
              <a:rPr lang="cs-CZ" sz="2800" dirty="0">
                <a:solidFill>
                  <a:srgbClr val="FFC000"/>
                </a:solidFill>
              </a:rPr>
              <a:t>vlastnících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FFC000"/>
                </a:solidFill>
              </a:rPr>
              <a:t>správcích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FFC000"/>
                </a:solidFill>
              </a:rPr>
              <a:t>provozovatelích</a:t>
            </a:r>
            <a:r>
              <a:rPr lang="cs-CZ" sz="2800" dirty="0"/>
              <a:t> a </a:t>
            </a:r>
            <a:r>
              <a:rPr lang="cs-CZ" sz="2800" dirty="0" smtClean="0">
                <a:solidFill>
                  <a:srgbClr val="FFC000"/>
                </a:solidFill>
              </a:rPr>
              <a:t>editorech.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V </a:t>
            </a:r>
            <a:r>
              <a:rPr lang="cs-CZ" sz="2800" dirty="0">
                <a:solidFill>
                  <a:srgbClr val="00B0F0"/>
                </a:solidFill>
              </a:rPr>
              <a:t>IS DMVS </a:t>
            </a:r>
            <a:r>
              <a:rPr lang="cs-CZ" sz="2800" dirty="0"/>
              <a:t>se vede </a:t>
            </a:r>
            <a:r>
              <a:rPr lang="cs-CZ" sz="2800" dirty="0">
                <a:solidFill>
                  <a:srgbClr val="FFC000"/>
                </a:solidFill>
              </a:rPr>
              <a:t>seznam vlastníků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FFC000"/>
                </a:solidFill>
              </a:rPr>
              <a:t>správců</a:t>
            </a:r>
            <a:r>
              <a:rPr lang="cs-CZ" sz="2800" dirty="0"/>
              <a:t>, </a:t>
            </a:r>
            <a:r>
              <a:rPr lang="cs-CZ" sz="2800" dirty="0">
                <a:solidFill>
                  <a:srgbClr val="FFC000"/>
                </a:solidFill>
              </a:rPr>
              <a:t>provozovatelů </a:t>
            </a:r>
            <a:r>
              <a:rPr lang="cs-CZ" sz="2800" dirty="0"/>
              <a:t>a</a:t>
            </a:r>
            <a:r>
              <a:rPr lang="cs-CZ" sz="2800" dirty="0">
                <a:solidFill>
                  <a:srgbClr val="FFC000"/>
                </a:solidFill>
              </a:rPr>
              <a:t> editorů</a:t>
            </a:r>
            <a:r>
              <a:rPr lang="cs-CZ" sz="2800" dirty="0"/>
              <a:t> DI a TI, včetně údajů o tom, </a:t>
            </a:r>
            <a:r>
              <a:rPr lang="cs-CZ" sz="2800" dirty="0">
                <a:solidFill>
                  <a:srgbClr val="FFC000"/>
                </a:solidFill>
              </a:rPr>
              <a:t>v jakém území působí </a:t>
            </a:r>
            <a:endParaRPr lang="cs-CZ" sz="2800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Podrobné vymezení </a:t>
            </a:r>
            <a:r>
              <a:rPr lang="cs-CZ" sz="2800" dirty="0" smtClean="0"/>
              <a:t>obsahu seznamů je obsahem </a:t>
            </a:r>
            <a:r>
              <a:rPr lang="cs-CZ" sz="2800" dirty="0" smtClean="0">
                <a:solidFill>
                  <a:srgbClr val="FFC000"/>
                </a:solidFill>
              </a:rPr>
              <a:t> prováděcí vyhlášky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Součástí </a:t>
            </a:r>
            <a:r>
              <a:rPr lang="cs-CZ" sz="2800" dirty="0" smtClean="0"/>
              <a:t>Registru </a:t>
            </a:r>
            <a:r>
              <a:rPr lang="cs-CZ" sz="2800" dirty="0" smtClean="0"/>
              <a:t>subjektů </a:t>
            </a:r>
            <a:r>
              <a:rPr lang="cs-CZ" sz="2800" dirty="0">
                <a:solidFill>
                  <a:srgbClr val="00B0F0"/>
                </a:solidFill>
              </a:rPr>
              <a:t>IS DMVS </a:t>
            </a:r>
            <a:r>
              <a:rPr lang="cs-CZ" sz="2800" dirty="0" smtClean="0"/>
              <a:t>je registr </a:t>
            </a:r>
            <a:r>
              <a:rPr lang="cs-CZ" sz="2800" dirty="0">
                <a:solidFill>
                  <a:srgbClr val="FFC000"/>
                </a:solidFill>
              </a:rPr>
              <a:t>AZI/ÚOZI</a:t>
            </a:r>
            <a:r>
              <a:rPr lang="cs-CZ" sz="2800" dirty="0" smtClean="0"/>
              <a:t>.</a:t>
            </a: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36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8862" y="242888"/>
            <a:ext cx="9670999" cy="13255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00B0F0"/>
                </a:solidFill>
              </a:rPr>
              <a:t>Registr subjektů IS DMVS</a:t>
            </a:r>
            <a:endParaRPr lang="cs-CZ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3150" y="1825625"/>
            <a:ext cx="930751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smtClean="0">
                <a:solidFill>
                  <a:srgbClr val="FFC000"/>
                </a:solidFill>
              </a:rPr>
              <a:t>Registrace subjektu + části a rozsahy DTI</a:t>
            </a:r>
            <a:r>
              <a:rPr lang="en-US" altLang="cs-CZ" b="1" dirty="0" smtClean="0">
                <a:solidFill>
                  <a:srgbClr val="FFC000"/>
                </a:solidFill>
              </a:rPr>
              <a:t>  </a:t>
            </a:r>
            <a:r>
              <a:rPr lang="cs-CZ" altLang="cs-CZ" b="1" dirty="0" smtClean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61049" y="5545452"/>
            <a:ext cx="691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www.cuzk.cz/DMVS/Portal-DMVS.aspx</a:t>
            </a: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725" y="5540321"/>
            <a:ext cx="291953" cy="3226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162" y="2667393"/>
            <a:ext cx="4972744" cy="2010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72" y="5251303"/>
            <a:ext cx="877068" cy="9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649072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Právní předpisy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5259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zákon </a:t>
            </a:r>
            <a:r>
              <a:rPr lang="cs-CZ" dirty="0">
                <a:solidFill>
                  <a:srgbClr val="FFC000"/>
                </a:solidFill>
              </a:rPr>
              <a:t>č. 47/2020 Sb.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zákon </a:t>
            </a:r>
            <a:r>
              <a:rPr lang="cs-CZ" dirty="0">
                <a:solidFill>
                  <a:srgbClr val="FFC000"/>
                </a:solidFill>
              </a:rPr>
              <a:t>č. 200/1994 Sb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cs-CZ" dirty="0" smtClean="0"/>
              <a:t>, </a:t>
            </a:r>
            <a:r>
              <a:rPr lang="cs-CZ" dirty="0"/>
              <a:t>o </a:t>
            </a:r>
            <a:r>
              <a:rPr lang="cs-CZ" dirty="0" smtClean="0"/>
              <a:t>zeměměřictví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zákon </a:t>
            </a:r>
            <a:r>
              <a:rPr lang="cs-CZ" dirty="0">
                <a:solidFill>
                  <a:srgbClr val="FFC000"/>
                </a:solidFill>
              </a:rPr>
              <a:t>č. 183/2020 Sb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cs-CZ" dirty="0" smtClean="0"/>
              <a:t>, </a:t>
            </a:r>
            <a:r>
              <a:rPr lang="cs-CZ" dirty="0"/>
              <a:t>stavební </a:t>
            </a:r>
            <a:r>
              <a:rPr lang="cs-CZ" dirty="0" smtClean="0"/>
              <a:t>zákon (</a:t>
            </a:r>
            <a:r>
              <a:rPr lang="cs-CZ" dirty="0" smtClean="0">
                <a:solidFill>
                  <a:srgbClr val="FFC000"/>
                </a:solidFill>
              </a:rPr>
              <a:t>starý</a:t>
            </a:r>
            <a:r>
              <a:rPr lang="cs-CZ" dirty="0" smtClean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zákon </a:t>
            </a:r>
            <a:r>
              <a:rPr lang="cs-CZ" dirty="0">
                <a:solidFill>
                  <a:srgbClr val="FFC000"/>
                </a:solidFill>
              </a:rPr>
              <a:t>č. </a:t>
            </a:r>
            <a:r>
              <a:rPr lang="cs-CZ" dirty="0" smtClean="0">
                <a:solidFill>
                  <a:srgbClr val="FFC000"/>
                </a:solidFill>
              </a:rPr>
              <a:t>283/2021 </a:t>
            </a:r>
            <a:r>
              <a:rPr lang="cs-CZ" dirty="0">
                <a:solidFill>
                  <a:srgbClr val="FFC000"/>
                </a:solidFill>
              </a:rPr>
              <a:t>Sb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cs-CZ" dirty="0"/>
              <a:t>,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/>
              <a:t>stavební zákon (</a:t>
            </a:r>
            <a:r>
              <a:rPr lang="cs-CZ" dirty="0">
                <a:solidFill>
                  <a:srgbClr val="FFC000"/>
                </a:solidFill>
              </a:rPr>
              <a:t>nový</a:t>
            </a:r>
            <a:r>
              <a:rPr lang="cs-CZ" dirty="0" smtClean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zákon </a:t>
            </a:r>
            <a:r>
              <a:rPr lang="cs-CZ" dirty="0">
                <a:solidFill>
                  <a:srgbClr val="FFC000"/>
                </a:solidFill>
              </a:rPr>
              <a:t>č. 111/2009 Sb.</a:t>
            </a:r>
            <a:r>
              <a:rPr lang="cs-CZ" dirty="0" smtClean="0"/>
              <a:t>, </a:t>
            </a:r>
            <a:r>
              <a:rPr lang="cs-CZ" dirty="0"/>
              <a:t>o základních registrech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vyhláška </a:t>
            </a:r>
            <a:r>
              <a:rPr lang="pl-PL" dirty="0">
                <a:solidFill>
                  <a:srgbClr val="FFC000"/>
                </a:solidFill>
              </a:rPr>
              <a:t>č. 393/2020 Sb</a:t>
            </a:r>
            <a:r>
              <a:rPr lang="pl-PL" dirty="0" smtClean="0">
                <a:solidFill>
                  <a:srgbClr val="FFC000"/>
                </a:solidFill>
              </a:rPr>
              <a:t>.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/>
              <a:t>o DTM </a:t>
            </a:r>
            <a:r>
              <a:rPr lang="pl-PL" dirty="0" smtClean="0"/>
              <a:t>kraje, ve znění vyhlášky </a:t>
            </a:r>
            <a:r>
              <a:rPr lang="pl-PL" dirty="0">
                <a:solidFill>
                  <a:srgbClr val="FFC000"/>
                </a:solidFill>
              </a:rPr>
              <a:t>č. </a:t>
            </a:r>
            <a:r>
              <a:rPr lang="pl-PL" dirty="0" smtClean="0">
                <a:solidFill>
                  <a:srgbClr val="FFC000"/>
                </a:solidFill>
              </a:rPr>
              <a:t>186/2023 </a:t>
            </a:r>
            <a:r>
              <a:rPr lang="pl-PL" dirty="0">
                <a:solidFill>
                  <a:srgbClr val="FFC000"/>
                </a:solidFill>
              </a:rPr>
              <a:t>Sb.</a:t>
            </a:r>
            <a:endParaRPr lang="pl-PL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dirty="0"/>
              <a:t>zákon </a:t>
            </a:r>
            <a:r>
              <a:rPr lang="cs-CZ" dirty="0">
                <a:solidFill>
                  <a:srgbClr val="FFC000"/>
                </a:solidFill>
              </a:rPr>
              <a:t>č. </a:t>
            </a:r>
            <a:r>
              <a:rPr lang="cs-CZ" dirty="0" smtClean="0">
                <a:solidFill>
                  <a:srgbClr val="FFC000"/>
                </a:solidFill>
              </a:rPr>
              <a:t>88/2023 </a:t>
            </a:r>
            <a:r>
              <a:rPr lang="cs-CZ" dirty="0">
                <a:solidFill>
                  <a:srgbClr val="FFC000"/>
                </a:solidFill>
              </a:rPr>
              <a:t>Sb.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pl-PL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790" y="147290"/>
            <a:ext cx="9166943" cy="1325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Milníky </a:t>
            </a:r>
            <a:r>
              <a:rPr lang="cs-CZ" sz="4800" b="1" dirty="0">
                <a:solidFill>
                  <a:srgbClr val="00B0F0"/>
                </a:solidFill>
                <a:latin typeface="+mn-lt"/>
              </a:rPr>
              <a:t>projektu DMVS/DTM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0790" y="1556792"/>
            <a:ext cx="9307513" cy="48848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>
                <a:solidFill>
                  <a:srgbClr val="00B0F0"/>
                </a:solidFill>
              </a:rPr>
              <a:t>Testovací provoz </a:t>
            </a:r>
            <a:r>
              <a:rPr lang="cs-CZ" altLang="cs-CZ" dirty="0" smtClean="0"/>
              <a:t>(1.7.2023-31.3.2024)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>
                <a:solidFill>
                  <a:srgbClr val="FFC000"/>
                </a:solidFill>
              </a:rPr>
              <a:t>JVF DTM 1.4.3 </a:t>
            </a:r>
            <a:r>
              <a:rPr lang="cs-CZ" altLang="cs-CZ" dirty="0" smtClean="0"/>
              <a:t>(1.4.2023)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B0F0"/>
                </a:solidFill>
              </a:rPr>
              <a:t>Pilotní provoz  </a:t>
            </a:r>
            <a:r>
              <a:rPr lang="cs-CZ" altLang="cs-CZ" dirty="0" smtClean="0"/>
              <a:t>(1.4.2024-30.6.2024)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>
                <a:solidFill>
                  <a:srgbClr val="00B0F0"/>
                </a:solidFill>
              </a:rPr>
              <a:t>Produkční </a:t>
            </a:r>
            <a:r>
              <a:rPr lang="cs-CZ" altLang="cs-CZ" dirty="0">
                <a:solidFill>
                  <a:srgbClr val="00B0F0"/>
                </a:solidFill>
              </a:rPr>
              <a:t>provoz </a:t>
            </a:r>
            <a:r>
              <a:rPr lang="cs-CZ" altLang="cs-CZ" dirty="0" smtClean="0"/>
              <a:t>(1.7.2024)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 smtClean="0"/>
              <a:t>Účinnost „</a:t>
            </a:r>
            <a:r>
              <a:rPr lang="cs-CZ" altLang="cs-CZ" dirty="0" smtClean="0">
                <a:solidFill>
                  <a:srgbClr val="00B0F0"/>
                </a:solidFill>
              </a:rPr>
              <a:t>velké</a:t>
            </a:r>
            <a:r>
              <a:rPr lang="cs-CZ" altLang="cs-CZ" dirty="0" smtClean="0"/>
              <a:t>“ novely vyhlášky </a:t>
            </a:r>
            <a:r>
              <a:rPr lang="cs-CZ" altLang="cs-CZ" dirty="0" smtClean="0">
                <a:solidFill>
                  <a:srgbClr val="00B0F0"/>
                </a:solidFill>
              </a:rPr>
              <a:t>č. 393/2020 Sb.</a:t>
            </a:r>
          </a:p>
          <a:p>
            <a:pPr marL="0" indent="0">
              <a:buNone/>
            </a:pPr>
            <a:r>
              <a:rPr lang="cs-CZ" altLang="cs-CZ" dirty="0" smtClean="0">
                <a:solidFill>
                  <a:schemeClr val="bg1">
                    <a:lumMod val="85000"/>
                  </a:schemeClr>
                </a:solidFill>
              </a:rPr>
              <a:t>    (s účinností k 1.7.2024)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altLang="cs-CZ" dirty="0" smtClean="0">
              <a:latin typeface="Anton" pitchFamily="2" charset="-18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Vyhláška č. 393/2020 Sb.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v </a:t>
            </a:r>
            <a:r>
              <a:rPr lang="cs-CZ" sz="2800" dirty="0" smtClean="0"/>
              <a:t>navržené novele </a:t>
            </a:r>
            <a:r>
              <a:rPr lang="cs-CZ" sz="2800" dirty="0"/>
              <a:t>reagujeme na skutečnost, že v průběhu procesu vytváření DTM byla zjištěna potřeba některých </a:t>
            </a:r>
            <a:r>
              <a:rPr lang="cs-CZ" sz="2800" dirty="0">
                <a:solidFill>
                  <a:srgbClr val="FFC000"/>
                </a:solidFill>
              </a:rPr>
              <a:t>dílčích změn </a:t>
            </a:r>
            <a:r>
              <a:rPr lang="cs-CZ" sz="2800" dirty="0"/>
              <a:t>a </a:t>
            </a:r>
            <a:r>
              <a:rPr lang="cs-CZ" sz="2800" dirty="0">
                <a:solidFill>
                  <a:srgbClr val="FFC000"/>
                </a:solidFill>
              </a:rPr>
              <a:t>zpřesnění v oblasti obsahu</a:t>
            </a:r>
            <a:r>
              <a:rPr lang="cs-CZ" sz="2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zejména </a:t>
            </a:r>
            <a:r>
              <a:rPr lang="cs-CZ" sz="2800" dirty="0"/>
              <a:t>se jedná o změnu způsobu vedení údajů o </a:t>
            </a:r>
            <a:r>
              <a:rPr lang="cs-CZ" sz="2800" dirty="0">
                <a:solidFill>
                  <a:srgbClr val="FFC000"/>
                </a:solidFill>
              </a:rPr>
              <a:t>kritické infrastruktuře</a:t>
            </a:r>
            <a:r>
              <a:rPr lang="cs-CZ" sz="2800" dirty="0"/>
              <a:t>, kdy zneužití těchto údajů by mohlo mít vliv na bezpečnost státu.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dále bylo </a:t>
            </a:r>
            <a:r>
              <a:rPr lang="cs-CZ" sz="2800" dirty="0" smtClean="0"/>
              <a:t>v novele třeba </a:t>
            </a:r>
            <a:r>
              <a:rPr lang="cs-CZ" sz="2800" dirty="0"/>
              <a:t>vyřešit problém spočívající v tom, že nové </a:t>
            </a:r>
            <a:r>
              <a:rPr lang="cs-CZ" sz="2800" dirty="0" smtClean="0"/>
              <a:t>stavebně-právní předpisy (NSZ) </a:t>
            </a:r>
            <a:r>
              <a:rPr lang="cs-CZ" sz="2800" dirty="0"/>
              <a:t>již nepočítají s </a:t>
            </a:r>
            <a:r>
              <a:rPr lang="cs-CZ" sz="2800" dirty="0" smtClean="0"/>
              <a:t>tím</a:t>
            </a:r>
            <a:r>
              <a:rPr lang="cs-CZ" sz="2800" dirty="0"/>
              <a:t>, že by měla </a:t>
            </a:r>
            <a:r>
              <a:rPr lang="cs-CZ" sz="2800" dirty="0" smtClean="0"/>
              <a:t>vznikat </a:t>
            </a:r>
            <a:r>
              <a:rPr lang="cs-CZ" sz="2800" dirty="0" smtClean="0">
                <a:solidFill>
                  <a:srgbClr val="FFC000"/>
                </a:solidFill>
              </a:rPr>
              <a:t>dokumentace skutečného provedení stavby </a:t>
            </a:r>
            <a:r>
              <a:rPr lang="cs-CZ" sz="2800" dirty="0"/>
              <a:t>(GDSPS)</a:t>
            </a:r>
            <a:r>
              <a:rPr lang="cs-CZ" sz="2800" dirty="0" smtClean="0"/>
              <a:t>. </a:t>
            </a: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36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Vyhláška č. 393/2020 Sb.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jediným aktualizačním podkladem </a:t>
            </a:r>
            <a:r>
              <a:rPr lang="cs-CZ" sz="2800" dirty="0" smtClean="0"/>
              <a:t>pro DTM bude dokumentace </a:t>
            </a:r>
            <a:r>
              <a:rPr lang="cs-CZ" sz="2800" dirty="0"/>
              <a:t>nazvaná „</a:t>
            </a:r>
            <a:r>
              <a:rPr lang="cs-CZ" sz="2800" dirty="0">
                <a:solidFill>
                  <a:srgbClr val="FFC000"/>
                </a:solidFill>
              </a:rPr>
              <a:t>geodetický podklad pro vedení digitální technické mapy</a:t>
            </a:r>
            <a:r>
              <a:rPr lang="cs-CZ" sz="2800" dirty="0" smtClean="0"/>
              <a:t>“.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zvětšujeme </a:t>
            </a:r>
            <a:r>
              <a:rPr lang="cs-CZ" sz="2800" dirty="0" err="1" smtClean="0">
                <a:solidFill>
                  <a:srgbClr val="FFC000"/>
                </a:solidFill>
              </a:rPr>
              <a:t>granularitu</a:t>
            </a:r>
            <a:r>
              <a:rPr lang="cs-CZ" sz="2800" dirty="0" smtClean="0">
                <a:solidFill>
                  <a:srgbClr val="FFC000"/>
                </a:solidFill>
              </a:rPr>
              <a:t> údajů </a:t>
            </a:r>
            <a:r>
              <a:rPr lang="cs-CZ" sz="2800" dirty="0"/>
              <a:t>poskytovaných z </a:t>
            </a:r>
            <a:r>
              <a:rPr lang="cs-CZ" sz="2800" dirty="0" smtClean="0"/>
              <a:t>DTM </a:t>
            </a:r>
            <a:r>
              <a:rPr lang="cs-CZ" sz="2800" dirty="0"/>
              <a:t>formou stahovacích </a:t>
            </a:r>
            <a:r>
              <a:rPr lang="cs-CZ" sz="2800" dirty="0" smtClean="0"/>
              <a:t>služeb (JVF DTM). To umožní </a:t>
            </a:r>
            <a:r>
              <a:rPr lang="cs-CZ" sz="2800" dirty="0"/>
              <a:t>lépe detekovat případy, kdy si </a:t>
            </a:r>
            <a:r>
              <a:rPr lang="cs-CZ" sz="2800" dirty="0" smtClean="0"/>
              <a:t>určitý subjekt stahuje </a:t>
            </a:r>
            <a:r>
              <a:rPr lang="cs-CZ" sz="2800" dirty="0"/>
              <a:t>data nad rámec své potřeby, což může </a:t>
            </a:r>
            <a:r>
              <a:rPr lang="cs-CZ" sz="2800" dirty="0" smtClean="0"/>
              <a:t>být signálem </a:t>
            </a:r>
            <a:r>
              <a:rPr lang="cs-CZ" sz="2800" dirty="0"/>
              <a:t>jejich případného zneužití</a:t>
            </a:r>
            <a:r>
              <a:rPr lang="cs-CZ" sz="2800" dirty="0" smtClean="0"/>
              <a:t>.</a:t>
            </a: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v současné době probíhá mezirezortní připomínkové řízení (</a:t>
            </a:r>
            <a:r>
              <a:rPr lang="cs-CZ" sz="2800" dirty="0" smtClean="0">
                <a:solidFill>
                  <a:srgbClr val="FFC000"/>
                </a:solidFill>
              </a:rPr>
              <a:t>29.1.-19.2.2024</a:t>
            </a:r>
            <a:r>
              <a:rPr lang="cs-CZ" sz="28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s účinností novely vyhlášky se počítá od </a:t>
            </a:r>
            <a:r>
              <a:rPr lang="cs-CZ" sz="2800" dirty="0">
                <a:solidFill>
                  <a:srgbClr val="FFC000"/>
                </a:solidFill>
              </a:rPr>
              <a:t>1.7.2024</a:t>
            </a:r>
            <a:r>
              <a:rPr lang="cs-CZ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3600" dirty="0">
              <a:solidFill>
                <a:schemeClr val="bg1">
                  <a:lumMod val="75000"/>
                </a:schemeClr>
              </a:solidFill>
            </a:endParaRPr>
          </a:p>
          <a:p>
            <a:pPr marL="355600" indent="-3556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36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8862" y="242888"/>
            <a:ext cx="9670999" cy="13255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00B0F0"/>
                </a:solidFill>
              </a:rPr>
              <a:t>Milníky projektu DMVS/DTM</a:t>
            </a:r>
            <a:endParaRPr lang="cs-CZ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3150" y="1825625"/>
            <a:ext cx="930751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smtClean="0">
                <a:solidFill>
                  <a:srgbClr val="FFC000"/>
                </a:solidFill>
              </a:rPr>
              <a:t>Předpokládané termíny realizace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830" y="2492896"/>
            <a:ext cx="5953956" cy="285789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061049" y="5545452"/>
            <a:ext cx="691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4"/>
              </a:rPr>
              <a:t>https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www.cuzk.cz/DMVS/O-IS-DMVS/Predpokladane-terminy-realizace.aspx</a:t>
            </a:r>
            <a:endParaRPr lang="en-US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5540321"/>
            <a:ext cx="291953" cy="3226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47" y="5264038"/>
            <a:ext cx="882413" cy="8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694606" y="5805264"/>
            <a:ext cx="107291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34566" y="60212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2023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991750" y="606680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2025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27154" y="60212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2024</a:t>
            </a:r>
            <a:endParaRPr lang="cs-CZ" sz="2400" b="1" dirty="0"/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694606" y="692696"/>
            <a:ext cx="0" cy="511256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6059202" y="692696"/>
            <a:ext cx="0" cy="511256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11415074" y="692696"/>
            <a:ext cx="0" cy="511256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3430910" y="692696"/>
            <a:ext cx="0" cy="511256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8687494" y="692696"/>
            <a:ext cx="0" cy="511256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Šipka doprava 17"/>
          <p:cNvSpPr/>
          <p:nvPr/>
        </p:nvSpPr>
        <p:spPr>
          <a:xfrm>
            <a:off x="671396" y="5087061"/>
            <a:ext cx="2088232" cy="25202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7404119" y="4509119"/>
            <a:ext cx="4010954" cy="252029"/>
          </a:xfrm>
          <a:prstGeom prst="rightArrow">
            <a:avLst/>
          </a:prstGeom>
          <a:solidFill>
            <a:srgbClr val="D1F3FF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08677" y="4795663"/>
            <a:ext cx="147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Verifikační registr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735914" y="3311115"/>
            <a:ext cx="37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Inventura, </a:t>
            </a:r>
            <a:r>
              <a:rPr lang="cs-CZ" sz="1400" b="1" dirty="0"/>
              <a:t>shromáždění a konsolidaci </a:t>
            </a:r>
            <a:r>
              <a:rPr lang="cs-CZ" sz="1400" b="1" dirty="0" smtClean="0"/>
              <a:t>dat o DTI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7388542" y="3609090"/>
            <a:ext cx="4026530" cy="231653"/>
          </a:xfrm>
          <a:prstGeom prst="rightArrow">
            <a:avLst/>
          </a:prstGeom>
          <a:solidFill>
            <a:srgbClr val="E9F0DC"/>
          </a:solidFill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7344931" y="2852935"/>
            <a:ext cx="1333840" cy="2396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7111353" y="2545157"/>
            <a:ext cx="180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Úvodní plnění dat DTI</a:t>
            </a:r>
            <a:endParaRPr lang="cs-CZ" sz="1400" b="1" dirty="0"/>
          </a:p>
        </p:txBody>
      </p:sp>
      <p:sp>
        <p:nvSpPr>
          <p:cNvPr id="28" name="Šipka doprava 27"/>
          <p:cNvSpPr/>
          <p:nvPr/>
        </p:nvSpPr>
        <p:spPr>
          <a:xfrm>
            <a:off x="8731106" y="2840355"/>
            <a:ext cx="2675244" cy="243119"/>
          </a:xfrm>
          <a:prstGeom prst="rightArrow">
            <a:avLst/>
          </a:prstGeom>
          <a:solidFill>
            <a:srgbClr val="E9F0DC"/>
          </a:solidFill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8772875" y="1958187"/>
            <a:ext cx="2583010" cy="2305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9163882" y="1650410"/>
            <a:ext cx="180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Aktualizace dat DTI</a:t>
            </a:r>
            <a:endParaRPr lang="cs-CZ" sz="1400" b="1" dirty="0"/>
          </a:p>
        </p:txBody>
      </p:sp>
      <p:sp>
        <p:nvSpPr>
          <p:cNvPr id="31" name="Obdélník 30"/>
          <p:cNvSpPr/>
          <p:nvPr/>
        </p:nvSpPr>
        <p:spPr>
          <a:xfrm>
            <a:off x="2776591" y="5541455"/>
            <a:ext cx="1368152" cy="4798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050224" y="5627483"/>
            <a:ext cx="97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IS DMVS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8117050" y="5541455"/>
            <a:ext cx="1368152" cy="479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7344930" y="1946497"/>
            <a:ext cx="1333840" cy="239685"/>
          </a:xfrm>
          <a:prstGeom prst="rightArrow">
            <a:avLst/>
          </a:prstGeom>
          <a:solidFill>
            <a:srgbClr val="E9F0DC"/>
          </a:solidFill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8759777" y="1202972"/>
            <a:ext cx="2583010" cy="23053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9300212" y="907257"/>
            <a:ext cx="180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Stavebníci (ZPS)</a:t>
            </a:r>
            <a:endParaRPr lang="cs-CZ" sz="1400" b="1" dirty="0"/>
          </a:p>
        </p:txBody>
      </p:sp>
      <p:cxnSp>
        <p:nvCxnSpPr>
          <p:cNvPr id="41" name="Přímá spojnice 40"/>
          <p:cNvCxnSpPr/>
          <p:nvPr/>
        </p:nvCxnSpPr>
        <p:spPr>
          <a:xfrm flipV="1">
            <a:off x="6383238" y="700047"/>
            <a:ext cx="0" cy="5112568"/>
          </a:xfrm>
          <a:prstGeom prst="line">
            <a:avLst/>
          </a:prstGeom>
          <a:ln w="412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299595" y="4214661"/>
            <a:ext cx="245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Registrace subjektu v IS DMVS</a:t>
            </a:r>
            <a:endParaRPr lang="cs-CZ" sz="1400" b="1" dirty="0"/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7355201" y="692696"/>
            <a:ext cx="0" cy="5112568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6676612" y="5541455"/>
            <a:ext cx="1368152" cy="479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6965472" y="5627391"/>
            <a:ext cx="97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IS DTM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8443824" y="5636250"/>
            <a:ext cx="97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IS DTM</a:t>
            </a:r>
            <a:endParaRPr lang="cs-CZ" sz="1400" dirty="0">
              <a:solidFill>
                <a:schemeClr val="bg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71396" y="692696"/>
            <a:ext cx="6717146" cy="735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574131" y="356799"/>
            <a:ext cx="180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Testovací provoz</a:t>
            </a:r>
            <a:endParaRPr lang="cs-CZ" sz="1400" b="1" dirty="0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7409081" y="692695"/>
            <a:ext cx="1278413" cy="735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7384587" y="356799"/>
            <a:ext cx="123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Pilotní provoz</a:t>
            </a:r>
            <a:endParaRPr lang="cs-CZ" sz="1400" b="1" dirty="0"/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8745558" y="692695"/>
            <a:ext cx="267824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9293281" y="363215"/>
            <a:ext cx="151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Produkční provoz</a:t>
            </a:r>
            <a:endParaRPr lang="cs-CZ" sz="1400" b="1" dirty="0"/>
          </a:p>
        </p:txBody>
      </p:sp>
      <p:sp>
        <p:nvSpPr>
          <p:cNvPr id="37" name="Šipka dolů 36"/>
          <p:cNvSpPr/>
          <p:nvPr/>
        </p:nvSpPr>
        <p:spPr>
          <a:xfrm>
            <a:off x="6125591" y="374843"/>
            <a:ext cx="504056" cy="70394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22185" y="4509120"/>
            <a:ext cx="3922745" cy="25202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43177" y="28883"/>
            <a:ext cx="126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Karlovy Vary</a:t>
            </a:r>
            <a:endParaRPr lang="cs-CZ" sz="1400" b="1" dirty="0"/>
          </a:p>
        </p:txBody>
      </p:sp>
      <p:sp>
        <p:nvSpPr>
          <p:cNvPr id="23" name="Šipka doprava 22"/>
          <p:cNvSpPr/>
          <p:nvPr/>
        </p:nvSpPr>
        <p:spPr>
          <a:xfrm>
            <a:off x="728896" y="3625278"/>
            <a:ext cx="6616035" cy="2063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/>
          <p:cNvSpPr/>
          <p:nvPr/>
        </p:nvSpPr>
        <p:spPr>
          <a:xfrm>
            <a:off x="6383238" y="1213679"/>
            <a:ext cx="2292854" cy="23053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5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 animBg="1"/>
      <p:bldP spid="20" grpId="0" animBg="1"/>
      <p:bldP spid="21" grpId="0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/>
      <p:bldP spid="36" grpId="0" animBg="1"/>
      <p:bldP spid="38" grpId="0" animBg="1"/>
      <p:bldP spid="39" grpId="0" animBg="1"/>
      <p:bldP spid="40" grpId="0"/>
      <p:bldP spid="22" grpId="0"/>
      <p:bldP spid="33" grpId="0" animBg="1"/>
      <p:bldP spid="34" grpId="0"/>
      <p:bldP spid="35" grpId="0"/>
      <p:bldP spid="43" grpId="0"/>
      <p:bldP spid="43" grpId="1"/>
      <p:bldP spid="45" grpId="0"/>
      <p:bldP spid="45" grpId="1"/>
      <p:bldP spid="47" grpId="0"/>
      <p:bldP spid="47" grpId="1"/>
      <p:bldP spid="37" grpId="0" animBg="1"/>
      <p:bldP spid="19" grpId="0" animBg="1"/>
      <p:bldP spid="2" grpId="0"/>
      <p:bldP spid="23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721080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Úkoly pro rok 2024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750" y="1600200"/>
            <a:ext cx="9937104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Integrace </a:t>
            </a:r>
            <a:r>
              <a:rPr lang="cs-CZ" sz="2800" dirty="0" smtClean="0">
                <a:solidFill>
                  <a:srgbClr val="FFC000"/>
                </a:solidFill>
              </a:rPr>
              <a:t>IS DMVS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rgbClr val="FFC000"/>
                </a:solidFill>
              </a:rPr>
              <a:t>IS DTM </a:t>
            </a:r>
            <a:r>
              <a:rPr lang="cs-CZ" sz="2800" dirty="0"/>
              <a:t>(14x</a:t>
            </a:r>
            <a:r>
              <a:rPr lang="cs-CZ" sz="2800" dirty="0" smtClean="0"/>
              <a:t>), </a:t>
            </a:r>
            <a:r>
              <a:rPr lang="cs-CZ" sz="2800" dirty="0" smtClean="0">
                <a:solidFill>
                  <a:srgbClr val="FFC000"/>
                </a:solidFill>
              </a:rPr>
              <a:t>IS </a:t>
            </a:r>
            <a:r>
              <a:rPr lang="cs-CZ" sz="2800" dirty="0">
                <a:solidFill>
                  <a:srgbClr val="FFC000"/>
                </a:solidFill>
              </a:rPr>
              <a:t>DTM </a:t>
            </a:r>
            <a:r>
              <a:rPr lang="cs-CZ" sz="2800" dirty="0" smtClean="0">
                <a:solidFill>
                  <a:srgbClr val="FFC000"/>
                </a:solidFill>
              </a:rPr>
              <a:t>ŘSD </a:t>
            </a:r>
            <a:r>
              <a:rPr lang="cs-CZ" sz="2800" dirty="0"/>
              <a:t>a</a:t>
            </a:r>
            <a:r>
              <a:rPr lang="cs-CZ" sz="2800" dirty="0" smtClean="0">
                <a:solidFill>
                  <a:srgbClr val="FFC000"/>
                </a:solidFill>
              </a:rPr>
              <a:t> IS DTM SŽ</a:t>
            </a:r>
            <a:endParaRPr lang="cs-CZ" sz="28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cílem je zahájení pilotního provozu v </a:t>
            </a:r>
            <a:r>
              <a:rPr lang="cs-CZ" sz="2400" dirty="0" smtClean="0"/>
              <a:t>termínu 1.4</a:t>
            </a:r>
            <a:r>
              <a:rPr lang="cs-CZ" sz="2400" dirty="0" smtClean="0"/>
              <a:t>. 2024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Integrace </a:t>
            </a:r>
            <a:r>
              <a:rPr lang="cs-CZ" sz="2800" dirty="0" smtClean="0">
                <a:solidFill>
                  <a:srgbClr val="FFC000"/>
                </a:solidFill>
              </a:rPr>
              <a:t>IS VSP DTI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cílem je postupné připojování „síťařů“ v období (2Q-3Q 2024)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rozložení zátěže úvodního plnění v čase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pilotní režim s datovou stabilizací a historizací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/>
              <a:t>Produkční provoz </a:t>
            </a:r>
            <a:r>
              <a:rPr lang="cs-CZ" sz="2800" dirty="0">
                <a:solidFill>
                  <a:srgbClr val="FFC000"/>
                </a:solidFill>
              </a:rPr>
              <a:t>IS DTM krajů </a:t>
            </a:r>
            <a:r>
              <a:rPr lang="cs-CZ" sz="2800" dirty="0" smtClean="0"/>
              <a:t>a </a:t>
            </a:r>
            <a:r>
              <a:rPr lang="cs-CZ" sz="2800" dirty="0" smtClean="0">
                <a:solidFill>
                  <a:srgbClr val="FFC000"/>
                </a:solidFill>
              </a:rPr>
              <a:t>IS </a:t>
            </a:r>
            <a:r>
              <a:rPr lang="cs-CZ" sz="2800" dirty="0">
                <a:solidFill>
                  <a:srgbClr val="FFC000"/>
                </a:solidFill>
              </a:rPr>
              <a:t>VSP </a:t>
            </a:r>
            <a:r>
              <a:rPr lang="cs-CZ" sz="2800" dirty="0" smtClean="0">
                <a:solidFill>
                  <a:srgbClr val="FFC000"/>
                </a:solidFill>
              </a:rPr>
              <a:t>DTI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zákonný </a:t>
            </a:r>
            <a:r>
              <a:rPr lang="cs-CZ" sz="2400" dirty="0"/>
              <a:t>termín spuštění </a:t>
            </a:r>
            <a:r>
              <a:rPr lang="cs-CZ" sz="2400" dirty="0" smtClean="0"/>
              <a:t>je stanoven na 1.7.2024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podmínky a parametry provozu stanovuje zákon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721080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Seminář implementátorů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750" y="1600200"/>
            <a:ext cx="9577064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ČÚZK a APG v termínu </a:t>
            </a:r>
            <a:r>
              <a:rPr lang="cs-CZ" sz="2800" dirty="0">
                <a:solidFill>
                  <a:srgbClr val="FFC000"/>
                </a:solidFill>
              </a:rPr>
              <a:t>13.3.2024</a:t>
            </a:r>
            <a:r>
              <a:rPr lang="cs-CZ" sz="2800" dirty="0"/>
              <a:t> uspořádají pracovní </a:t>
            </a:r>
            <a:r>
              <a:rPr lang="cs-CZ" sz="2800" dirty="0">
                <a:solidFill>
                  <a:srgbClr val="FFC000"/>
                </a:solidFill>
              </a:rPr>
              <a:t>seminář k představení produktů a služeb </a:t>
            </a:r>
            <a:r>
              <a:rPr lang="cs-CZ" sz="2800" dirty="0"/>
              <a:t>- pro vlastníky, správce a provozovatele dopravní a technické infrastruktury, včetně obcí – které jim pomohou splnit zákonné povinnosti vůči krajským DTM</a:t>
            </a:r>
            <a:r>
              <a:rPr lang="cs-CZ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V</a:t>
            </a:r>
            <a:r>
              <a:rPr lang="cs-CZ" sz="2800" dirty="0"/>
              <a:t> případě, že bude zájem ze strany </a:t>
            </a:r>
            <a:r>
              <a:rPr lang="cs-CZ" sz="2800" dirty="0">
                <a:solidFill>
                  <a:srgbClr val="FFC000"/>
                </a:solidFill>
              </a:rPr>
              <a:t>výrobců software pro geodety</a:t>
            </a:r>
            <a:r>
              <a:rPr lang="cs-CZ" sz="2800" dirty="0"/>
              <a:t>, tak ČÚZK uspořádá obdobný specializovaný </a:t>
            </a:r>
            <a:r>
              <a:rPr lang="cs-CZ" sz="2800" dirty="0" smtClean="0"/>
              <a:t>seminář pro geodety.</a:t>
            </a:r>
            <a:endParaRPr lang="cs-CZ" sz="28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3388"/>
            <a:ext cx="9142413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rgbClr val="1D4E78"/>
                </a:solidFill>
                <a:latin typeface="+mn-lt"/>
              </a:rPr>
              <a:t>Děkuji za pozornost.</a:t>
            </a:r>
            <a:endParaRPr lang="cs-CZ" sz="4800" b="1" dirty="0">
              <a:solidFill>
                <a:srgbClr val="1D4E78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24250" y="3535363"/>
            <a:ext cx="5713413" cy="22272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Ing. Jiří Formánek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jiri.formanek@cuzk.cz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2413"/>
            <a:ext cx="2676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649072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B0F0"/>
                </a:solidFill>
                <a:latin typeface="+mn-lt"/>
              </a:rPr>
              <a:t>Povinnosti stanovené zákonem</a:t>
            </a:r>
            <a:endParaRPr lang="cs-CZ" sz="48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90725" y="1700213"/>
            <a:ext cx="9504363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§"/>
            </a:pPr>
            <a:r>
              <a:rPr lang="cs-CZ" altLang="cs-CZ" sz="2800" dirty="0" smtClean="0"/>
              <a:t>Krajům byla novelou </a:t>
            </a:r>
            <a:r>
              <a:rPr lang="cs-CZ" altLang="cs-CZ" sz="2800" dirty="0" smtClean="0">
                <a:solidFill>
                  <a:srgbClr val="FFC000"/>
                </a:solidFill>
              </a:rPr>
              <a:t>zákona o zeměměřictví č. 47/2020 Sb. </a:t>
            </a:r>
            <a:r>
              <a:rPr lang="cs-CZ" altLang="cs-CZ" sz="2800" dirty="0" smtClean="0"/>
              <a:t>uložena povinnost vybudovat </a:t>
            </a:r>
            <a:r>
              <a:rPr lang="cs-CZ" altLang="cs-CZ" sz="2800" dirty="0">
                <a:solidFill>
                  <a:srgbClr val="FFC000"/>
                </a:solidFill>
              </a:rPr>
              <a:t>krajské</a:t>
            </a:r>
            <a:r>
              <a:rPr lang="cs-CZ" altLang="cs-CZ" sz="2800" dirty="0" smtClean="0"/>
              <a:t> </a:t>
            </a:r>
            <a:r>
              <a:rPr lang="cs-CZ" altLang="cs-CZ" sz="2800" dirty="0" smtClean="0">
                <a:solidFill>
                  <a:srgbClr val="FFC000"/>
                </a:solidFill>
              </a:rPr>
              <a:t>DTM</a:t>
            </a:r>
            <a:r>
              <a:rPr lang="cs-CZ" altLang="cs-CZ" sz="2800" dirty="0" smtClean="0"/>
              <a:t> (do  </a:t>
            </a:r>
            <a:r>
              <a:rPr lang="cs-CZ" altLang="cs-CZ" sz="2800" dirty="0" smtClean="0">
                <a:solidFill>
                  <a:srgbClr val="FFC000"/>
                </a:solidFill>
              </a:rPr>
              <a:t>30. 6. 2023</a:t>
            </a:r>
            <a:r>
              <a:rPr lang="cs-CZ" altLang="cs-CZ" sz="2800" dirty="0" smtClean="0"/>
              <a:t>).</a:t>
            </a:r>
            <a:endParaRPr lang="cs-CZ" altLang="cs-CZ" sz="2800" dirty="0"/>
          </a:p>
          <a:p>
            <a:pPr marL="361950" indent="-361950">
              <a:buFont typeface="Wingdings" panose="05000000000000000000" pitchFamily="2" charset="2"/>
              <a:buChar char="§"/>
            </a:pPr>
            <a:endParaRPr lang="cs-CZ" altLang="cs-CZ" sz="2800" dirty="0" smtClean="0"/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cs-CZ" altLang="cs-CZ" sz="2800" dirty="0"/>
              <a:t>Rezort</a:t>
            </a:r>
            <a:r>
              <a:rPr lang="cs-CZ" altLang="cs-CZ" sz="2800" dirty="0" smtClean="0">
                <a:solidFill>
                  <a:srgbClr val="FFC000"/>
                </a:solidFill>
              </a:rPr>
              <a:t> ČÚZK</a:t>
            </a:r>
            <a:r>
              <a:rPr lang="cs-CZ" altLang="cs-CZ" sz="2800" dirty="0" smtClean="0"/>
              <a:t> dostal za úkol vybudovat </a:t>
            </a:r>
            <a:r>
              <a:rPr lang="cs-CZ" altLang="cs-CZ" sz="2800" dirty="0" smtClean="0">
                <a:solidFill>
                  <a:srgbClr val="FFC000"/>
                </a:solidFill>
              </a:rPr>
              <a:t>Informační systém digitální mapy veřejné správy</a:t>
            </a:r>
            <a:r>
              <a:rPr lang="cs-CZ" altLang="cs-CZ" sz="2800" dirty="0" smtClean="0"/>
              <a:t>, který bude pro krajské DTM zajišťovat služby, které je vhodné provozovat </a:t>
            </a:r>
            <a:r>
              <a:rPr lang="cs-CZ" altLang="cs-CZ" sz="2800" dirty="0" smtClean="0">
                <a:solidFill>
                  <a:srgbClr val="00B0F0"/>
                </a:solidFill>
              </a:rPr>
              <a:t>centrálně</a:t>
            </a:r>
            <a:r>
              <a:rPr lang="cs-CZ" altLang="cs-CZ" sz="2800" dirty="0" smtClean="0"/>
              <a:t>.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endParaRPr lang="cs-CZ" altLang="cs-CZ" sz="400" dirty="0" smtClean="0"/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cs-CZ" altLang="cs-CZ" sz="2800" dirty="0"/>
              <a:t>Zákon uložil povinnosti i dalším </a:t>
            </a:r>
            <a:r>
              <a:rPr lang="cs-CZ" altLang="cs-CZ" sz="2800" dirty="0" smtClean="0">
                <a:solidFill>
                  <a:srgbClr val="FFC000"/>
                </a:solidFill>
              </a:rPr>
              <a:t>subjektům</a:t>
            </a:r>
            <a:r>
              <a:rPr lang="cs-CZ" altLang="cs-CZ" sz="2800" dirty="0"/>
              <a:t>.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 </a:t>
            </a:r>
            <a:r>
              <a:rPr lang="cs-CZ" altLang="cs-CZ" sz="2800" dirty="0" smtClean="0">
                <a:solidFill>
                  <a:schemeClr val="bg1">
                    <a:lumMod val="85000"/>
                  </a:schemeClr>
                </a:solidFill>
              </a:rPr>
              <a:t>vlastníci, správci a provozovatelé DTI, stavebníci, …</a:t>
            </a:r>
            <a:endParaRPr lang="cs-CZ" altLang="cs-CZ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263558" y="2420888"/>
            <a:ext cx="15841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9191550" y="2644094"/>
            <a:ext cx="204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30. 6. </a:t>
            </a:r>
            <a:r>
              <a:rPr lang="cs-CZ" altLang="cs-CZ" sz="2800" dirty="0" smtClean="0">
                <a:solidFill>
                  <a:srgbClr val="FF0000"/>
                </a:solidFill>
                <a:latin typeface="+mn-lt"/>
              </a:rPr>
              <a:t>2024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43924" y="264066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 smtClean="0">
                <a:solidFill>
                  <a:srgbClr val="FF0000"/>
                </a:solidFill>
                <a:latin typeface="+mn-lt"/>
              </a:rPr>
              <a:t>č. 88/2023 Sb. </a:t>
            </a:r>
            <a:r>
              <a:rPr lang="cs-CZ" altLang="cs-CZ" sz="28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cs-CZ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39222" y="2594966"/>
            <a:ext cx="4752528" cy="6146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4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31" y="0"/>
            <a:ext cx="897255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86" y="2708920"/>
            <a:ext cx="289942" cy="3471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216" y="3028713"/>
            <a:ext cx="301812" cy="3613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288" y="2313324"/>
            <a:ext cx="301812" cy="3613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910" y="3390093"/>
            <a:ext cx="301812" cy="361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217" y="4582468"/>
            <a:ext cx="301812" cy="3613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144" y="1844824"/>
            <a:ext cx="301812" cy="3613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300" y="1664134"/>
            <a:ext cx="301812" cy="3613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868" y="2337030"/>
            <a:ext cx="301812" cy="3613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15" y="3428502"/>
            <a:ext cx="301812" cy="3613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44" y="4047729"/>
            <a:ext cx="301812" cy="36138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844" y="4784730"/>
            <a:ext cx="301812" cy="36138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850" y="4720967"/>
            <a:ext cx="301812" cy="36138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25" y="3889972"/>
            <a:ext cx="301812" cy="3613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403" y="3857717"/>
            <a:ext cx="301812" cy="36138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488" y="2959162"/>
            <a:ext cx="301812" cy="36138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798543" y="2528230"/>
            <a:ext cx="711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0070C0"/>
                </a:solidFill>
              </a:rPr>
              <a:t>IS DMVS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223740" y="2185609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39836" y="3370259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79109" y="3290003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67531" y="3751473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436838" y="4943848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46818" y="2635378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93394" y="1972045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543489" y="2674704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033964" y="3721208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115822" y="4381671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974146" y="4243171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295071" y="5126248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9112780" y="4176790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545471" y="5021152"/>
            <a:ext cx="62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IS DTM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31" y="0"/>
            <a:ext cx="897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Obsah DTM kraje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FFC000"/>
                </a:solidFill>
              </a:rPr>
              <a:t>základní prostorová situace</a:t>
            </a:r>
            <a:r>
              <a:rPr lang="cs-CZ" dirty="0"/>
              <a:t> (ZPS</a:t>
            </a:r>
            <a:r>
              <a:rPr lang="cs-CZ" dirty="0" smtClean="0"/>
              <a:t>)</a:t>
            </a:r>
            <a:endParaRPr lang="cs-CZ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rgbClr val="FFC000"/>
                </a:solidFill>
              </a:rPr>
              <a:t>dopravn</a:t>
            </a:r>
            <a:r>
              <a:rPr lang="cs-CZ" dirty="0">
                <a:solidFill>
                  <a:srgbClr val="FFC000"/>
                </a:solidFill>
              </a:rPr>
              <a:t>í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FFC000"/>
                </a:solidFill>
              </a:rPr>
              <a:t>technická infrastruktura </a:t>
            </a:r>
            <a:r>
              <a:rPr lang="cs-CZ" dirty="0" smtClean="0"/>
              <a:t>(DTI)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ochranná a bezpečnostní pásma DTI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rgbClr val="FFC000"/>
                </a:solidFill>
              </a:rPr>
              <a:t>záměry</a:t>
            </a:r>
            <a:r>
              <a:rPr lang="cs-CZ" dirty="0" smtClean="0"/>
              <a:t>  DTI</a:t>
            </a:r>
            <a:endParaRPr lang="cs-CZ" sz="3600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konstrukční a geodetické objekty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1156147" y="712857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Budovy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1156147" y="1844824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Dopravní stavby</a:t>
            </a:r>
            <a:endParaRPr/>
          </a:p>
        </p:txBody>
      </p:sp>
      <p:sp>
        <p:nvSpPr>
          <p:cNvPr id="6" name="Obdélník 5"/>
          <p:cNvSpPr/>
          <p:nvPr/>
        </p:nvSpPr>
        <p:spPr bwMode="auto">
          <a:xfrm>
            <a:off x="1156147" y="3024183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Vodní díla</a:t>
            </a:r>
            <a:endParaRPr/>
          </a:p>
        </p:txBody>
      </p:sp>
      <p:sp>
        <p:nvSpPr>
          <p:cNvPr id="7" name="Obdélník 6"/>
          <p:cNvSpPr/>
          <p:nvPr/>
        </p:nvSpPr>
        <p:spPr bwMode="auto">
          <a:xfrm>
            <a:off x="1156147" y="4203542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Stavby technické infrastruktury</a:t>
            </a:r>
            <a:endParaRPr/>
          </a:p>
        </p:txBody>
      </p:sp>
      <p:sp>
        <p:nvSpPr>
          <p:cNvPr id="8" name="Obdélník 7"/>
          <p:cNvSpPr/>
          <p:nvPr/>
        </p:nvSpPr>
        <p:spPr bwMode="auto">
          <a:xfrm>
            <a:off x="1156147" y="5382902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Stavby pro průmyslové účely a hospodářství</a:t>
            </a:r>
            <a:endParaRPr/>
          </a:p>
        </p:txBody>
      </p:sp>
      <p:sp>
        <p:nvSpPr>
          <p:cNvPr id="9" name="Obdélník 8"/>
          <p:cNvSpPr/>
          <p:nvPr/>
        </p:nvSpPr>
        <p:spPr bwMode="auto">
          <a:xfrm>
            <a:off x="4367014" y="713539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Rekreační, kulturní a sakrální stavby</a:t>
            </a:r>
            <a:endParaRPr/>
          </a:p>
        </p:txBody>
      </p:sp>
      <p:sp>
        <p:nvSpPr>
          <p:cNvPr id="10" name="Obdélník 9"/>
          <p:cNvSpPr/>
          <p:nvPr/>
        </p:nvSpPr>
        <p:spPr bwMode="auto">
          <a:xfrm>
            <a:off x="4367014" y="1844824"/>
            <a:ext cx="2764612" cy="82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dirty="0"/>
              <a:t>Součásti a příslušenství staveb</a:t>
            </a:r>
            <a:endParaRPr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4367014" y="5382902"/>
            <a:ext cx="2764612" cy="8272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Vodstvo, vegetace a terén</a:t>
            </a:r>
            <a:endParaRPr/>
          </a:p>
        </p:txBody>
      </p:sp>
      <p:sp>
        <p:nvSpPr>
          <p:cNvPr id="12" name="Obdélník 11"/>
          <p:cNvSpPr/>
          <p:nvPr/>
        </p:nvSpPr>
        <p:spPr bwMode="auto">
          <a:xfrm>
            <a:off x="8405089" y="5382902"/>
            <a:ext cx="2764612" cy="827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/>
              <a:t>Geodetické prvky</a:t>
            </a:r>
            <a:endParaRPr/>
          </a:p>
        </p:txBody>
      </p:sp>
      <p:sp>
        <p:nvSpPr>
          <p:cNvPr id="13" name="Obdélník 12"/>
          <p:cNvSpPr/>
          <p:nvPr/>
        </p:nvSpPr>
        <p:spPr bwMode="auto">
          <a:xfrm>
            <a:off x="8405089" y="712857"/>
            <a:ext cx="2764612" cy="827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dirty="0"/>
              <a:t>Záměry </a:t>
            </a:r>
            <a:r>
              <a:rPr lang="cs-CZ" dirty="0" smtClean="0"/>
              <a:t>DTI</a:t>
            </a:r>
            <a:endParaRPr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8405089" y="1867274"/>
            <a:ext cx="2764612" cy="827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dirty="0"/>
              <a:t>Ochranná a bezpečnostní </a:t>
            </a:r>
            <a:r>
              <a:rPr lang="cs-CZ" dirty="0" smtClean="0"/>
              <a:t>pásma DTI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6774" y="274638"/>
            <a:ext cx="9374039" cy="1143000"/>
          </a:xfrm>
        </p:spPr>
        <p:txBody>
          <a:bodyPr/>
          <a:lstStyle/>
          <a:p>
            <a:pPr algn="l"/>
            <a:r>
              <a:rPr lang="cs-CZ" sz="5400" b="1" dirty="0" smtClean="0">
                <a:solidFill>
                  <a:srgbClr val="00B0F0"/>
                </a:solidFill>
                <a:latin typeface="+mn-lt"/>
              </a:rPr>
              <a:t>Aktualizace obsahu ZPS</a:t>
            </a:r>
            <a:endParaRPr lang="cs-CZ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6774" y="1600200"/>
            <a:ext cx="9374039" cy="4925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Geodetická aktualizační dokumentace </a:t>
            </a:r>
            <a:r>
              <a:rPr lang="cs-CZ" sz="2800" dirty="0"/>
              <a:t>(GAD</a:t>
            </a:r>
            <a:r>
              <a:rPr lang="cs-CZ" sz="2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pravidlo „měřím co vidím“, reálný stav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objekty netvoří systém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neřeší se vlastnictví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aktualizovat objekt může kdokoli, </a:t>
            </a:r>
            <a:r>
              <a:rPr lang="cs-CZ" sz="2400" dirty="0" smtClean="0"/>
              <a:t>objekt v DTM nemá </a:t>
            </a:r>
            <a:r>
              <a:rPr lang="cs-CZ" sz="2400" dirty="0"/>
              <a:t>„majitele</a:t>
            </a:r>
            <a:r>
              <a:rPr lang="cs-CZ" sz="2400" dirty="0" smtClean="0"/>
              <a:t>“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rgbClr val="FFC000"/>
                </a:solidFill>
              </a:rPr>
              <a:t>Omezení aktualizace </a:t>
            </a:r>
            <a:r>
              <a:rPr lang="cs-CZ" sz="2800" dirty="0" smtClean="0">
                <a:solidFill>
                  <a:srgbClr val="FFC000"/>
                </a:solidFill>
              </a:rPr>
              <a:t>ZPS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zdrojem pro aktualizaci je stavební </a:t>
            </a:r>
            <a:r>
              <a:rPr lang="cs-CZ" sz="2400" dirty="0" smtClean="0"/>
              <a:t>řízení (!)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600" dirty="0">
              <a:latin typeface="Anton" panose="00000500000000000000" pitchFamily="2" charset="-18"/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15335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0670" y="-280306"/>
            <a:ext cx="9832873" cy="71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974</Words>
  <Application>Microsoft Office PowerPoint</Application>
  <PresentationFormat>Vlastní</PresentationFormat>
  <Paragraphs>197</Paragraphs>
  <Slides>27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Anton</vt:lpstr>
      <vt:lpstr>Arial</vt:lpstr>
      <vt:lpstr>Calibri</vt:lpstr>
      <vt:lpstr>Wingdings</vt:lpstr>
      <vt:lpstr>Motiv systému Office</vt:lpstr>
      <vt:lpstr>   Legislativa a metodika DTM </vt:lpstr>
      <vt:lpstr>Právní předpisy</vt:lpstr>
      <vt:lpstr>Povinnosti stanovené zákonem</vt:lpstr>
      <vt:lpstr>Prezentace aplikace PowerPoint</vt:lpstr>
      <vt:lpstr>Prezentace aplikace PowerPoint</vt:lpstr>
      <vt:lpstr>Obsah DTM kraje</vt:lpstr>
      <vt:lpstr>Prezentace aplikace PowerPoint</vt:lpstr>
      <vt:lpstr>Aktualizace obsahu ZPS</vt:lpstr>
      <vt:lpstr>Prezentace aplikace PowerPoint</vt:lpstr>
      <vt:lpstr>Aktualizace obsahu ZPS</vt:lpstr>
      <vt:lpstr>Prezentace aplikace PowerPoint</vt:lpstr>
      <vt:lpstr>Aktualizace obsahu ZPS</vt:lpstr>
      <vt:lpstr>Aktualizace obsahu ZPS</vt:lpstr>
      <vt:lpstr>Aktualizace obsahu ZPS</vt:lpstr>
      <vt:lpstr>Aktualizace obsahu DTI</vt:lpstr>
      <vt:lpstr>Prezentace aplikace PowerPoint</vt:lpstr>
      <vt:lpstr>Prezentace aplikace PowerPoint</vt:lpstr>
      <vt:lpstr>Registr subjektů IS DMVS</vt:lpstr>
      <vt:lpstr>Registr subjektů IS DMVS</vt:lpstr>
      <vt:lpstr>Milníky projektu DMVS/DTM</vt:lpstr>
      <vt:lpstr>Vyhláška č. 393/2020 Sb.</vt:lpstr>
      <vt:lpstr>Vyhláška č. 393/2020 Sb.</vt:lpstr>
      <vt:lpstr>Milníky projektu DMVS/DTM</vt:lpstr>
      <vt:lpstr>Prezentace aplikace PowerPoint</vt:lpstr>
      <vt:lpstr>Úkoly pro rok 2024</vt:lpstr>
      <vt:lpstr>Seminář implementátorů</vt:lpstr>
      <vt:lpstr>Děkuji za pozornost.</vt:lpstr>
    </vt:vector>
  </TitlesOfParts>
  <Company>ČÚZK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Formánek</dc:creator>
  <cp:lastModifiedBy>Mazal Leoš</cp:lastModifiedBy>
  <cp:revision>143</cp:revision>
  <dcterms:created xsi:type="dcterms:W3CDTF">2022-05-15T19:55:16Z</dcterms:created>
  <dcterms:modified xsi:type="dcterms:W3CDTF">2024-02-14T16:15:47Z</dcterms:modified>
</cp:coreProperties>
</file>