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3" r:id="rId5"/>
    <p:sldId id="315" r:id="rId6"/>
    <p:sldId id="316" r:id="rId7"/>
    <p:sldId id="317" r:id="rId8"/>
    <p:sldId id="319" r:id="rId9"/>
    <p:sldId id="326" r:id="rId10"/>
    <p:sldId id="323" r:id="rId11"/>
    <p:sldId id="320" r:id="rId12"/>
    <p:sldId id="327" r:id="rId13"/>
    <p:sldId id="32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6812511-783E-4928-A30D-354673F39CC6}">
          <p14:sldIdLst>
            <p14:sldId id="313"/>
          </p14:sldIdLst>
        </p14:section>
        <p14:section name="Oddíl bez názvu" id="{6C9F9528-DC41-4306-9901-6B64A103A467}">
          <p14:sldIdLst>
            <p14:sldId id="315"/>
            <p14:sldId id="316"/>
            <p14:sldId id="317"/>
            <p14:sldId id="319"/>
            <p14:sldId id="326"/>
            <p14:sldId id="323"/>
            <p14:sldId id="320"/>
            <p14:sldId id="327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D3EB8-03BA-4D72-95F2-67A80726A9BD}" v="23" dt="2023-02-21T10:25:30.885"/>
    <p1510:client id="{6402E544-E9FB-F06C-67BD-E05BED278D58}" v="44" dt="2023-06-09T07:35:18.490"/>
    <p1510:client id="{7B3D2C30-070C-EC6C-CB46-B0095BB8B4FB}" v="1843" dt="2023-06-13T06:22:52.125"/>
    <p1510:client id="{7CD941EE-97B5-445C-87B9-B459485C9CBB}" v="39" dt="2023-02-21T10:21:14.871"/>
    <p1510:client id="{825CABE6-3A26-47BE-A7CA-24D9005C167F}" v="218" dt="2023-06-09T07:07:27.248"/>
    <p1510:client id="{98531FD2-04CD-460F-A551-13F605CB4007}" v="70" dt="2023-06-09T07:12:50.782"/>
    <p1510:client id="{A483ACF8-9000-499F-97E7-972497D50E3C}" v="16" dt="2023-06-09T09:53:16.904"/>
    <p1510:client id="{B47E23F8-6C2C-40B1-AB27-C9BCC5743D81}" v="48" dt="2023-02-27T16:01:43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3A73DB-5684-DF43-97BA-CB8028AA2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BFCFA8-BCF4-34E6-85D4-65AE720846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927C-5B9C-4D22-90CA-D14061EF68BB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8661D9-9D9E-C933-E109-41933EC646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B6E8D5-48C4-BCBC-02BD-FC5A9C0AA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9FB1-9323-448F-B66C-DFDAB8FB8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9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D0BDC-F125-4DC7-BEB9-1001F150D937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22758-99FF-432A-A69C-07E75226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3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obloha, exteriér, silnice, budova&#10;&#10;Popis byl vytvořen automaticky">
            <a:extLst>
              <a:ext uri="{FF2B5EF4-FFF2-40B4-BE49-F238E27FC236}">
                <a16:creationId xmlns:a16="http://schemas.microsoft.com/office/drawing/2014/main" id="{CD4194B8-729E-1DE8-8FF5-BACD88B7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1506" y="10848"/>
            <a:ext cx="7420494" cy="683630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04E9E6B-A35B-D42E-90D2-AB717717EBD2}"/>
              </a:ext>
            </a:extLst>
          </p:cNvPr>
          <p:cNvSpPr/>
          <p:nvPr userDrawn="1"/>
        </p:nvSpPr>
        <p:spPr>
          <a:xfrm>
            <a:off x="4771507" y="10848"/>
            <a:ext cx="3142210" cy="6858000"/>
          </a:xfrm>
          <a:prstGeom prst="rect">
            <a:avLst/>
          </a:prstGeom>
          <a:solidFill>
            <a:srgbClr val="30319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93" y="1545996"/>
            <a:ext cx="6772987" cy="2392399"/>
          </a:xfrm>
        </p:spPr>
        <p:txBody>
          <a:bodyPr anchor="b"/>
          <a:lstStyle>
            <a:lvl1pPr>
              <a:defRPr sz="7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492" y="479196"/>
            <a:ext cx="677298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77D1793-7837-6E6A-3BE6-02724AB88A62}"/>
              </a:ext>
            </a:extLst>
          </p:cNvPr>
          <p:cNvCxnSpPr>
            <a:cxnSpLocks/>
          </p:cNvCxnSpPr>
          <p:nvPr userDrawn="1"/>
        </p:nvCxnSpPr>
        <p:spPr>
          <a:xfrm>
            <a:off x="641023" y="4430598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Obsah obrázku text, sekera&#10;&#10;Popis byl vytvořen automaticky">
            <a:extLst>
              <a:ext uri="{FF2B5EF4-FFF2-40B4-BE49-F238E27FC236}">
                <a16:creationId xmlns:a16="http://schemas.microsoft.com/office/drawing/2014/main" id="{E8EAE70C-DE27-077E-8F5D-0957E852A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492" y="5538644"/>
            <a:ext cx="1935922" cy="987797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A24079A-E4EA-2E4E-3740-7A99157BC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13" y="4600575"/>
            <a:ext cx="6773862" cy="91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47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9814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700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041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8236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6F8F05B-025F-8C4E-295D-FC08A10FF945}"/>
              </a:ext>
            </a:extLst>
          </p:cNvPr>
          <p:cNvSpPr/>
          <p:nvPr userDrawn="1"/>
        </p:nvSpPr>
        <p:spPr>
          <a:xfrm>
            <a:off x="9668800" y="0"/>
            <a:ext cx="252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47C1CE6-904D-1239-9BDB-966578E0D35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668800" y="0"/>
            <a:ext cx="2523199" cy="684933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1D018EA-1F7B-3725-472B-9D1661EF4E47}"/>
              </a:ext>
            </a:extLst>
          </p:cNvPr>
          <p:cNvCxnSpPr>
            <a:cxnSpLocks/>
          </p:cNvCxnSpPr>
          <p:nvPr userDrawn="1"/>
        </p:nvCxnSpPr>
        <p:spPr>
          <a:xfrm>
            <a:off x="722700" y="893489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129" y="3232266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7129" y="4885446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BCBD9F8-C24D-0D96-40F9-8B9C594C2D50}"/>
              </a:ext>
            </a:extLst>
          </p:cNvPr>
          <p:cNvSpPr/>
          <p:nvPr userDrawn="1"/>
        </p:nvSpPr>
        <p:spPr>
          <a:xfrm>
            <a:off x="1" y="-8670"/>
            <a:ext cx="252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5254F0-1C1F-0E57-788C-752CE61FA14F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" y="-8670"/>
            <a:ext cx="2523200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20" y="519219"/>
            <a:ext cx="9404723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256" y="204770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7772" y="2733501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968" y="2047701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48415" y="2733501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00009" y="2047701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00009" y="27335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601451" y="22001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37536" y="22001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6D74023E-94B1-90F4-C049-FB3F98A59E80}"/>
              </a:ext>
            </a:extLst>
          </p:cNvPr>
          <p:cNvSpPr/>
          <p:nvPr userDrawn="1"/>
        </p:nvSpPr>
        <p:spPr>
          <a:xfrm>
            <a:off x="10094594" y="0"/>
            <a:ext cx="209740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D3740D0-6B6C-A232-C42A-6AB14F283B3A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0094594" y="0"/>
            <a:ext cx="2097406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F10911F-A11A-CAB0-8508-86BBF1914E88}"/>
              </a:ext>
            </a:extLst>
          </p:cNvPr>
          <p:cNvCxnSpPr>
            <a:cxnSpLocks/>
          </p:cNvCxnSpPr>
          <p:nvPr userDrawn="1"/>
        </p:nvCxnSpPr>
        <p:spPr>
          <a:xfrm>
            <a:off x="527772" y="403037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8826" cy="1400530"/>
          </a:xfrm>
        </p:spPr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918" y="4309138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75918" y="2267989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75918" y="4885400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830" y="4309138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12829" y="2267989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11477" y="4885399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48155" y="4309138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48154" y="2267989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48030" y="4885397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341283" y="2248593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85682" y="2229197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8D18C46-B74D-D271-6BB9-60FE1F0DDF11}"/>
              </a:ext>
            </a:extLst>
          </p:cNvPr>
          <p:cNvCxnSpPr>
            <a:cxnSpLocks/>
          </p:cNvCxnSpPr>
          <p:nvPr userDrawn="1"/>
        </p:nvCxnSpPr>
        <p:spPr>
          <a:xfrm>
            <a:off x="646111" y="2065583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29193EBA-A8BF-C665-185A-B6A13AC9D1EC}"/>
              </a:ext>
            </a:extLst>
          </p:cNvPr>
          <p:cNvSpPr/>
          <p:nvPr userDrawn="1"/>
        </p:nvSpPr>
        <p:spPr>
          <a:xfrm>
            <a:off x="-1" y="0"/>
            <a:ext cx="852885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92" y="1225607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692" y="2988006"/>
            <a:ext cx="7226041" cy="33907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466A7AA-DE20-8EDA-9D29-FA6B5E911585}"/>
              </a:ext>
            </a:extLst>
          </p:cNvPr>
          <p:cNvSpPr/>
          <p:nvPr userDrawn="1"/>
        </p:nvSpPr>
        <p:spPr>
          <a:xfrm>
            <a:off x="8528859" y="0"/>
            <a:ext cx="3663142" cy="6858000"/>
          </a:xfrm>
          <a:prstGeom prst="rect">
            <a:avLst/>
          </a:prstGeom>
          <a:solidFill>
            <a:srgbClr val="30319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47F3F83-1F02-CC83-4300-9A6D276AD959}"/>
              </a:ext>
            </a:extLst>
          </p:cNvPr>
          <p:cNvCxnSpPr>
            <a:cxnSpLocks/>
          </p:cNvCxnSpPr>
          <p:nvPr userDrawn="1"/>
        </p:nvCxnSpPr>
        <p:spPr>
          <a:xfrm>
            <a:off x="570492" y="2865748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BE87F5B9-13B5-910A-CD24-5AC44CD2E1B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70492" y="479196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D784306-D5BA-2FA1-4D1E-3FEE6F1E33DE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8528857" y="0"/>
            <a:ext cx="3663142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940" y="2398243"/>
            <a:ext cx="7701697" cy="1353623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A01E21-BA5E-6ED7-F22A-A20DDF8CF79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912125" y="1243048"/>
            <a:ext cx="791851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0324EF2-0D01-EFE6-E46F-7BC787FA4B75}"/>
              </a:ext>
            </a:extLst>
          </p:cNvPr>
          <p:cNvSpPr/>
          <p:nvPr userDrawn="1"/>
        </p:nvSpPr>
        <p:spPr>
          <a:xfrm>
            <a:off x="0" y="0"/>
            <a:ext cx="33559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CA6CA47-DBBF-43E5-2ADB-AC80861796D7}"/>
              </a:ext>
            </a:extLst>
          </p:cNvPr>
          <p:cNvCxnSpPr>
            <a:cxnSpLocks/>
          </p:cNvCxnSpPr>
          <p:nvPr userDrawn="1"/>
        </p:nvCxnSpPr>
        <p:spPr>
          <a:xfrm>
            <a:off x="4199810" y="4147794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CBC38025-8B67-D32C-C2C2-2967BA718E6D}"/>
              </a:ext>
            </a:extLst>
          </p:cNvPr>
          <p:cNvSpPr txBox="1">
            <a:spLocks/>
          </p:cNvSpPr>
          <p:nvPr userDrawn="1"/>
        </p:nvSpPr>
        <p:spPr>
          <a:xfrm>
            <a:off x="4128940" y="4637550"/>
            <a:ext cx="6772987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400" b="1" cap="none">
                <a:solidFill>
                  <a:schemeClr val="accent1">
                    <a:lumMod val="60000"/>
                    <a:lumOff val="40000"/>
                  </a:schemeClr>
                </a:solidFill>
              </a:rPr>
              <a:t>Kliknutím můžete upravit styl předlohy</a:t>
            </a:r>
            <a:r>
              <a:rPr lang="cs-CZ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US" sz="2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6E0E2-0385-EF65-EEE8-502067048E9B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" y="-8670"/>
            <a:ext cx="3355942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6CB4B57-891C-0C51-1C61-308ED3068B13}"/>
              </a:ext>
            </a:extLst>
          </p:cNvPr>
          <p:cNvSpPr/>
          <p:nvPr userDrawn="1"/>
        </p:nvSpPr>
        <p:spPr>
          <a:xfrm>
            <a:off x="0" y="-1"/>
            <a:ext cx="973788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584" y="3167406"/>
            <a:ext cx="3864614" cy="352256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1371" y="3167405"/>
            <a:ext cx="3744031" cy="352256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50C557-B2BD-5333-EEAB-58996DBA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45" y="1125757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367EAF1-C2D1-866B-EC8E-88B1631E2135}"/>
              </a:ext>
            </a:extLst>
          </p:cNvPr>
          <p:cNvCxnSpPr>
            <a:cxnSpLocks/>
          </p:cNvCxnSpPr>
          <p:nvPr userDrawn="1"/>
        </p:nvCxnSpPr>
        <p:spPr>
          <a:xfrm>
            <a:off x="589345" y="2765898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92C6A90D-55AA-EAD0-32EF-90CFD97CCF5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89345" y="379346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957E0F0-B6E9-1C9F-9BDF-DCBD63F370EA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9737889" y="0"/>
            <a:ext cx="2454110" cy="685799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cpis,obsah, 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BC2E9FD-81FF-A99F-A0C3-96670EA2D296}"/>
              </a:ext>
            </a:extLst>
          </p:cNvPr>
          <p:cNvSpPr/>
          <p:nvPr userDrawn="1"/>
        </p:nvSpPr>
        <p:spPr>
          <a:xfrm>
            <a:off x="3695306" y="0"/>
            <a:ext cx="84966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B64556-0015-0495-5A69-55A1501C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300" y="1348155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F80FB9-72AA-757C-D95D-3D1CD561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500" y="3110554"/>
            <a:ext cx="7226041" cy="33907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65C5EDD-187D-C576-E7EA-EAC028CBABD6}"/>
              </a:ext>
            </a:extLst>
          </p:cNvPr>
          <p:cNvCxnSpPr>
            <a:cxnSpLocks/>
          </p:cNvCxnSpPr>
          <p:nvPr userDrawn="1"/>
        </p:nvCxnSpPr>
        <p:spPr>
          <a:xfrm>
            <a:off x="3879300" y="2988296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22113586-743A-80CB-53C8-D7998581905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79300" y="601744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EF762E0-5DBF-09A8-8155-8E0F7476AD79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-1" y="0"/>
            <a:ext cx="3695307" cy="6866670"/>
          </a:xfrm>
          <a:prstGeom prst="roundRect">
            <a:avLst>
              <a:gd name="adj" fmla="val 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obsah, 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BC2E9FD-81FF-A99F-A0C3-96670EA2D296}"/>
              </a:ext>
            </a:extLst>
          </p:cNvPr>
          <p:cNvSpPr/>
          <p:nvPr userDrawn="1"/>
        </p:nvSpPr>
        <p:spPr>
          <a:xfrm>
            <a:off x="0" y="0"/>
            <a:ext cx="84966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B64556-0015-0495-5A69-55A1501C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9" y="1281654"/>
            <a:ext cx="7683241" cy="1400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F80FB9-72AA-757C-D95D-3D1CD561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599" y="3044053"/>
            <a:ext cx="7226041" cy="33907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65C5EDD-187D-C576-E7EA-EAC028CBABD6}"/>
              </a:ext>
            </a:extLst>
          </p:cNvPr>
          <p:cNvCxnSpPr>
            <a:cxnSpLocks/>
          </p:cNvCxnSpPr>
          <p:nvPr userDrawn="1"/>
        </p:nvCxnSpPr>
        <p:spPr>
          <a:xfrm>
            <a:off x="612399" y="2921795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22113586-743A-80CB-53C8-D7998581905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12399" y="535243"/>
            <a:ext cx="7683241" cy="4446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13D2169-837A-B76F-BA0F-E9246C37369D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8496692" y="0"/>
            <a:ext cx="3695307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753" y="109508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842" y="1095080"/>
            <a:ext cx="5195997" cy="5056695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3753" y="2780121"/>
            <a:ext cx="3401063" cy="33712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709DCB5-6F15-A13D-044A-70AFF2762A96}"/>
              </a:ext>
            </a:extLst>
          </p:cNvPr>
          <p:cNvSpPr/>
          <p:nvPr userDrawn="1"/>
        </p:nvSpPr>
        <p:spPr>
          <a:xfrm>
            <a:off x="0" y="0"/>
            <a:ext cx="28186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A8158CD-D254-3DF1-01BA-6F8F7C0BE890}"/>
              </a:ext>
            </a:extLst>
          </p:cNvPr>
          <p:cNvCxnSpPr>
            <a:cxnSpLocks/>
          </p:cNvCxnSpPr>
          <p:nvPr userDrawn="1"/>
        </p:nvCxnSpPr>
        <p:spPr>
          <a:xfrm>
            <a:off x="2983753" y="857839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text, sekera&#10;&#10;Popis byl vytvořen automaticky">
            <a:extLst>
              <a:ext uri="{FF2B5EF4-FFF2-40B4-BE49-F238E27FC236}">
                <a16:creationId xmlns:a16="http://schemas.microsoft.com/office/drawing/2014/main" id="{642A2537-CDC5-E43A-0F5E-FAE61DF13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0226" y="65987"/>
            <a:ext cx="1768613" cy="902428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783ED70-D33B-0A95-F6BF-CD1D2E75EAA0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-8670"/>
            <a:ext cx="2818614" cy="686667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79973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79973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799735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23E2A9-5E1D-E3D3-8453-D16C14E51A2C}"/>
              </a:ext>
            </a:extLst>
          </p:cNvPr>
          <p:cNvSpPr/>
          <p:nvPr userDrawn="1"/>
        </p:nvSpPr>
        <p:spPr>
          <a:xfrm>
            <a:off x="9385069" y="0"/>
            <a:ext cx="28069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B46B42-AFF0-DBD8-5AAA-CBF3759CB280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385068" y="-8670"/>
            <a:ext cx="2806931" cy="6866670"/>
          </a:xfrm>
          <a:prstGeom prst="roundRect">
            <a:avLst>
              <a:gd name="adj" fmla="val 81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5686B86-EE1E-B4A4-19D1-D3C1ED2702A2}"/>
              </a:ext>
            </a:extLst>
          </p:cNvPr>
          <p:cNvCxnSpPr>
            <a:cxnSpLocks/>
          </p:cNvCxnSpPr>
          <p:nvPr userDrawn="1"/>
        </p:nvCxnSpPr>
        <p:spPr>
          <a:xfrm>
            <a:off x="1154955" y="4584339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32163"/>
            <a:ext cx="996747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996747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C2B319E-0CA8-960E-CDE6-848BF4B45773}"/>
              </a:ext>
            </a:extLst>
          </p:cNvPr>
          <p:cNvCxnSpPr>
            <a:cxnSpLocks/>
          </p:cNvCxnSpPr>
          <p:nvPr userDrawn="1"/>
        </p:nvCxnSpPr>
        <p:spPr>
          <a:xfrm>
            <a:off x="1154954" y="3337430"/>
            <a:ext cx="1121789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1032510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71" r:id="rId6"/>
    <p:sldLayoutId id="2147483656" r:id="rId7"/>
    <p:sldLayoutId id="2147483667" r:id="rId8"/>
    <p:sldLayoutId id="2147483661" r:id="rId9"/>
    <p:sldLayoutId id="2147483664" r:id="rId10"/>
    <p:sldLayoutId id="2147483662" r:id="rId11"/>
    <p:sldLayoutId id="2147483669" r:id="rId12"/>
    <p:sldLayoutId id="2147483670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Raleway" pitchFamily="2" charset="-18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Raleway" pitchFamily="2" charset="-18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tm.kr-karlovarsky.cz/dtm/map/tidi-sprava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dtm.kr-karlovarsky.cz/dtm/map/publi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mvs.cuzk.cz/porta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64ED6-99B3-4638-BB07-D87C4F72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8826" cy="570784"/>
          </a:xfrm>
        </p:spPr>
        <p:txBody>
          <a:bodyPr/>
          <a:lstStyle/>
          <a:p>
            <a:r>
              <a:rPr lang="cs-CZ" sz="3200" b="1" dirty="0">
                <a:solidFill>
                  <a:schemeClr val="tx1"/>
                </a:solidFill>
              </a:rPr>
              <a:t>WORKSHOP PRO GEODETY KK DNE 21.2.2024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4000" dirty="0"/>
              <a:t/>
            </a:r>
            <a:br>
              <a:rPr lang="cs-CZ" sz="4000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C8659D-C31A-F7D7-807B-E53AB067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092" y="3031057"/>
            <a:ext cx="3444875" cy="576262"/>
          </a:xfrm>
        </p:spPr>
        <p:txBody>
          <a:bodyPr/>
          <a:lstStyle/>
          <a:p>
            <a:pPr algn="r"/>
            <a:r>
              <a:rPr lang="cs-CZ" sz="2000" dirty="0" err="1">
                <a:latin typeface="Raleway"/>
              </a:rPr>
              <a:t>Ing.Jiří</a:t>
            </a:r>
            <a:r>
              <a:rPr lang="cs-CZ" sz="2000" dirty="0">
                <a:latin typeface="Raleway"/>
              </a:rPr>
              <a:t> Formánek </a:t>
            </a:r>
            <a:endParaRPr lang="cs-CZ" sz="2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42D18A-3C33-BDB7-5DE0-BD21638904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275917" y="3569219"/>
            <a:ext cx="2940050" cy="382964"/>
          </a:xfrm>
        </p:spPr>
        <p:txBody>
          <a:bodyPr>
            <a:normAutofit fontScale="92500"/>
          </a:bodyPr>
          <a:lstStyle/>
          <a:p>
            <a:pPr algn="r"/>
            <a:r>
              <a:rPr lang="cs-CZ" dirty="0"/>
              <a:t>ředitel odboru správy </a:t>
            </a:r>
            <a:r>
              <a:rPr lang="cs-CZ" dirty="0" smtClean="0"/>
              <a:t>DMVS a RUIAN </a:t>
            </a:r>
            <a:endParaRPr lang="cs-CZ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7AD8ED83-0E6C-2E21-5B3F-DC494723D86D}"/>
              </a:ext>
            </a:extLst>
          </p:cNvPr>
          <p:cNvSpPr txBox="1">
            <a:spLocks/>
          </p:cNvSpPr>
          <p:nvPr/>
        </p:nvSpPr>
        <p:spPr>
          <a:xfrm>
            <a:off x="3964259" y="5246200"/>
            <a:ext cx="344487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endParaRPr lang="cs-CZ" sz="2000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3D0AE1A4-B467-B1BE-CB49-A04BD0CB5965}"/>
              </a:ext>
            </a:extLst>
          </p:cNvPr>
          <p:cNvSpPr txBox="1">
            <a:spLocks/>
          </p:cNvSpPr>
          <p:nvPr/>
        </p:nvSpPr>
        <p:spPr>
          <a:xfrm>
            <a:off x="4478270" y="3526163"/>
            <a:ext cx="2940050" cy="382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dirty="0">
                <a:latin typeface="Raleway"/>
              </a:rPr>
              <a:t>vedoucí odboru informatiky</a:t>
            </a:r>
            <a:endParaRPr lang="cs-CZ" dirty="0"/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EE8AEF18-D000-4DCA-4E3A-8058A3DAC463}"/>
              </a:ext>
            </a:extLst>
          </p:cNvPr>
          <p:cNvSpPr txBox="1">
            <a:spLocks/>
          </p:cNvSpPr>
          <p:nvPr/>
        </p:nvSpPr>
        <p:spPr>
          <a:xfrm>
            <a:off x="771093" y="3913697"/>
            <a:ext cx="344487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2000" dirty="0" err="1">
                <a:latin typeface="Raleway"/>
              </a:rPr>
              <a:t>Ing.Leoš</a:t>
            </a:r>
            <a:r>
              <a:rPr lang="cs-CZ" sz="2000" dirty="0">
                <a:latin typeface="Raleway"/>
              </a:rPr>
              <a:t> Mazal </a:t>
            </a:r>
            <a:endParaRPr lang="cs-CZ" sz="2000" dirty="0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61007AFE-886A-094C-5711-9B1B9E75EDA8}"/>
              </a:ext>
            </a:extLst>
          </p:cNvPr>
          <p:cNvSpPr txBox="1">
            <a:spLocks/>
          </p:cNvSpPr>
          <p:nvPr/>
        </p:nvSpPr>
        <p:spPr>
          <a:xfrm>
            <a:off x="1190193" y="4490924"/>
            <a:ext cx="2940050" cy="343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dirty="0">
                <a:latin typeface="Raleway"/>
              </a:rPr>
              <a:t>vedoucí oddělení správy DMVS</a:t>
            </a:r>
          </a:p>
          <a:p>
            <a:pPr algn="r"/>
            <a:endParaRPr lang="cs-CZ" dirty="0">
              <a:latin typeface="Raleway"/>
            </a:endParaRP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198FD7A8-CD00-0138-87C6-2AFDFC8E6B1A}"/>
              </a:ext>
            </a:extLst>
          </p:cNvPr>
          <p:cNvSpPr txBox="1">
            <a:spLocks/>
          </p:cNvSpPr>
          <p:nvPr/>
        </p:nvSpPr>
        <p:spPr>
          <a:xfrm>
            <a:off x="1996966" y="2326777"/>
            <a:ext cx="221900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000" b="1" dirty="0">
                <a:latin typeface="Raleway"/>
              </a:rPr>
              <a:t>Hosté:</a:t>
            </a:r>
            <a:endParaRPr lang="cs-CZ" sz="2000" b="1" dirty="0"/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6CC69797-0DB3-E15E-6E92-F5A7F2FC3231}"/>
              </a:ext>
            </a:extLst>
          </p:cNvPr>
          <p:cNvSpPr txBox="1">
            <a:spLocks/>
          </p:cNvSpPr>
          <p:nvPr/>
        </p:nvSpPr>
        <p:spPr>
          <a:xfrm>
            <a:off x="4311757" y="3914559"/>
            <a:ext cx="311290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2000" dirty="0">
                <a:latin typeface="Raleway"/>
              </a:rPr>
              <a:t>Ing. Tomáš Nováček</a:t>
            </a:r>
            <a:endParaRPr lang="cs-CZ" sz="2000" dirty="0"/>
          </a:p>
        </p:txBody>
      </p:sp>
      <p:sp>
        <p:nvSpPr>
          <p:cNvPr id="15" name="Zástupný text 4">
            <a:extLst>
              <a:ext uri="{FF2B5EF4-FFF2-40B4-BE49-F238E27FC236}">
                <a16:creationId xmlns:a16="http://schemas.microsoft.com/office/drawing/2014/main" id="{C7C4D5CB-9209-8891-0AA4-DE98BC5A7B40}"/>
              </a:ext>
            </a:extLst>
          </p:cNvPr>
          <p:cNvSpPr txBox="1">
            <a:spLocks/>
          </p:cNvSpPr>
          <p:nvPr/>
        </p:nvSpPr>
        <p:spPr>
          <a:xfrm>
            <a:off x="4484615" y="4517509"/>
            <a:ext cx="2940050" cy="382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dirty="0">
                <a:latin typeface="Raleway"/>
              </a:rPr>
              <a:t>vedoucí oddělení DTM a GIS</a:t>
            </a:r>
            <a:endParaRPr lang="cs-CZ" dirty="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9AA6EE3F-577C-E9DF-82EB-0C09DBC14744}"/>
              </a:ext>
            </a:extLst>
          </p:cNvPr>
          <p:cNvSpPr txBox="1">
            <a:spLocks/>
          </p:cNvSpPr>
          <p:nvPr/>
        </p:nvSpPr>
        <p:spPr>
          <a:xfrm>
            <a:off x="4373562" y="2322940"/>
            <a:ext cx="32169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000" b="1">
                <a:latin typeface="Raleway"/>
              </a:rPr>
              <a:t>Odbor informatiky KK</a:t>
            </a:r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4B764621-7ADB-08F2-76FF-91F954913CD9}"/>
              </a:ext>
            </a:extLst>
          </p:cNvPr>
          <p:cNvSpPr txBox="1">
            <a:spLocks/>
          </p:cNvSpPr>
          <p:nvPr/>
        </p:nvSpPr>
        <p:spPr>
          <a:xfrm>
            <a:off x="4276464" y="4752188"/>
            <a:ext cx="311290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2000" dirty="0"/>
              <a:t>Martina Hytychová</a:t>
            </a:r>
          </a:p>
        </p:txBody>
      </p:sp>
      <p:sp>
        <p:nvSpPr>
          <p:cNvPr id="25" name="Zástupný text 2">
            <a:extLst>
              <a:ext uri="{FF2B5EF4-FFF2-40B4-BE49-F238E27FC236}">
                <a16:creationId xmlns:a16="http://schemas.microsoft.com/office/drawing/2014/main" id="{C5BC53A3-8784-4402-BA6E-D2E140E555E8}"/>
              </a:ext>
            </a:extLst>
          </p:cNvPr>
          <p:cNvSpPr txBox="1">
            <a:spLocks/>
          </p:cNvSpPr>
          <p:nvPr/>
        </p:nvSpPr>
        <p:spPr>
          <a:xfrm>
            <a:off x="4297944" y="3044734"/>
            <a:ext cx="311290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2000" dirty="0">
                <a:latin typeface="Raleway"/>
              </a:rPr>
              <a:t>Ing. Jiří Heliks</a:t>
            </a:r>
            <a:endParaRPr lang="cs-CZ" sz="2000" dirty="0"/>
          </a:p>
        </p:txBody>
      </p:sp>
      <p:sp>
        <p:nvSpPr>
          <p:cNvPr id="26" name="Zástupný text 2">
            <a:extLst>
              <a:ext uri="{FF2B5EF4-FFF2-40B4-BE49-F238E27FC236}">
                <a16:creationId xmlns:a16="http://schemas.microsoft.com/office/drawing/2014/main" id="{0E65BD1F-ED7F-4A58-BE0F-57921C48E01A}"/>
              </a:ext>
            </a:extLst>
          </p:cNvPr>
          <p:cNvSpPr txBox="1">
            <a:spLocks/>
          </p:cNvSpPr>
          <p:nvPr/>
        </p:nvSpPr>
        <p:spPr>
          <a:xfrm>
            <a:off x="4297944" y="5059303"/>
            <a:ext cx="311290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2000" dirty="0" err="1"/>
              <a:t>Bc.Tereza</a:t>
            </a:r>
            <a:r>
              <a:rPr lang="cs-CZ" sz="2000" dirty="0"/>
              <a:t> Märzová</a:t>
            </a:r>
          </a:p>
        </p:txBody>
      </p:sp>
      <p:sp>
        <p:nvSpPr>
          <p:cNvPr id="27" name="Zástupný text 2">
            <a:extLst>
              <a:ext uri="{FF2B5EF4-FFF2-40B4-BE49-F238E27FC236}">
                <a16:creationId xmlns:a16="http://schemas.microsoft.com/office/drawing/2014/main" id="{915C6D97-62D5-409D-835B-66E4FFCA4C31}"/>
              </a:ext>
            </a:extLst>
          </p:cNvPr>
          <p:cNvSpPr txBox="1">
            <a:spLocks/>
          </p:cNvSpPr>
          <p:nvPr/>
        </p:nvSpPr>
        <p:spPr>
          <a:xfrm>
            <a:off x="4294111" y="5322476"/>
            <a:ext cx="311290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1400" dirty="0">
                <a:solidFill>
                  <a:schemeClr val="tx1"/>
                </a:solidFill>
                <a:latin typeface="Raleway"/>
              </a:rPr>
              <a:t>Odbor informatiky</a:t>
            </a:r>
          </a:p>
        </p:txBody>
      </p:sp>
      <p:sp>
        <p:nvSpPr>
          <p:cNvPr id="28" name="Zástupný text 2">
            <a:extLst>
              <a:ext uri="{FF2B5EF4-FFF2-40B4-BE49-F238E27FC236}">
                <a16:creationId xmlns:a16="http://schemas.microsoft.com/office/drawing/2014/main" id="{93EA02AE-4E46-46D3-A7CE-A33A784F06DA}"/>
              </a:ext>
            </a:extLst>
          </p:cNvPr>
          <p:cNvSpPr txBox="1">
            <a:spLocks/>
          </p:cNvSpPr>
          <p:nvPr/>
        </p:nvSpPr>
        <p:spPr>
          <a:xfrm>
            <a:off x="633344" y="5125100"/>
            <a:ext cx="360782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1920" dirty="0"/>
              <a:t>Ing. Karel Vondráček, </a:t>
            </a:r>
          </a:p>
          <a:p>
            <a:pPr algn="r"/>
            <a:r>
              <a:rPr lang="cs-CZ" sz="1920" dirty="0"/>
              <a:t>Ing. Martin Šourek</a:t>
            </a:r>
          </a:p>
        </p:txBody>
      </p:sp>
      <p:sp>
        <p:nvSpPr>
          <p:cNvPr id="29" name="Zástupný text 2">
            <a:extLst>
              <a:ext uri="{FF2B5EF4-FFF2-40B4-BE49-F238E27FC236}">
                <a16:creationId xmlns:a16="http://schemas.microsoft.com/office/drawing/2014/main" id="{C99B142C-992F-48D0-A220-E981253AF7C1}"/>
              </a:ext>
            </a:extLst>
          </p:cNvPr>
          <p:cNvSpPr txBox="1">
            <a:spLocks/>
          </p:cNvSpPr>
          <p:nvPr/>
        </p:nvSpPr>
        <p:spPr>
          <a:xfrm>
            <a:off x="686589" y="5478845"/>
            <a:ext cx="356474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Raleway" pitchFamily="2" charset="-18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cs-CZ" sz="1400" dirty="0" err="1">
                <a:solidFill>
                  <a:schemeClr val="tx1"/>
                </a:solidFill>
              </a:rPr>
              <a:t>Georeal</a:t>
            </a:r>
            <a:r>
              <a:rPr lang="cs-CZ" sz="1400" dirty="0">
                <a:solidFill>
                  <a:schemeClr val="tx1"/>
                </a:solidFill>
              </a:rPr>
              <a:t> Plzeň</a:t>
            </a:r>
          </a:p>
        </p:txBody>
      </p:sp>
      <p:pic>
        <p:nvPicPr>
          <p:cNvPr id="30" name="Obrázek 29" descr="Obsah obrázku text, sekera&#10;&#10;Popis byl vytvořen automaticky">
            <a:extLst>
              <a:ext uri="{FF2B5EF4-FFF2-40B4-BE49-F238E27FC236}">
                <a16:creationId xmlns:a16="http://schemas.microsoft.com/office/drawing/2014/main" id="{CB6D494B-5E68-462B-8F19-53695476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8" y="968181"/>
            <a:ext cx="1935922" cy="9877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E87B663-6642-DB29-9E7B-4E048B3BB3A2}"/>
              </a:ext>
            </a:extLst>
          </p:cNvPr>
          <p:cNvSpPr txBox="1"/>
          <p:nvPr/>
        </p:nvSpPr>
        <p:spPr>
          <a:xfrm>
            <a:off x="7843207" y="2499092"/>
            <a:ext cx="39892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Raleway"/>
                <a:ea typeface="+mj-ea"/>
                <a:cs typeface="+mj-cs"/>
              </a:rPr>
              <a:t>Program workshopu</a:t>
            </a:r>
          </a:p>
        </p:txBody>
      </p:sp>
      <p:sp>
        <p:nvSpPr>
          <p:cNvPr id="22" name="TextovéPole 10">
            <a:extLst>
              <a:ext uri="{FF2B5EF4-FFF2-40B4-BE49-F238E27FC236}">
                <a16:creationId xmlns:a16="http://schemas.microsoft.com/office/drawing/2014/main" id="{9512E289-200E-F63B-35DC-1A9B187C7E9D}"/>
              </a:ext>
            </a:extLst>
          </p:cNvPr>
          <p:cNvSpPr txBox="1"/>
          <p:nvPr/>
        </p:nvSpPr>
        <p:spPr>
          <a:xfrm>
            <a:off x="7902747" y="3044734"/>
            <a:ext cx="3552190" cy="33239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8:45 – 9:00   </a:t>
            </a:r>
            <a:r>
              <a:rPr lang="cs-CZ" sz="1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Prezentace, registrace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9:00 – 9:15   </a:t>
            </a:r>
            <a:r>
              <a:rPr lang="cs-CZ" sz="1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Úvodní slovo, projekt DTM ČR, ukázka nového díla 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                      Ing. Nováček | Karlovarský kraj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9:15 – 9:40   </a:t>
            </a:r>
            <a:r>
              <a:rPr lang="cs-CZ" sz="1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Legislativa DTM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(Vyhláška 393/2020Sb., novela zákona č.47/2020Sb., IS DMVS a služby pro       geodety, náležitosti GAD (náčrt, souřadnice,..)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                     Ing. Formánek | ČÚZK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Ing. Mazal | ČÚZK 	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9:40 – 10:15 </a:t>
            </a:r>
            <a:r>
              <a:rPr lang="cs-CZ" sz="1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Povinnosti pro zpracovatele geodetických dat (AZI)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                     Ing. Vondráček| </a:t>
            </a:r>
            <a:r>
              <a:rPr lang="cs-CZ" sz="10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Georeal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spol. s.r.o.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Ing. Šourek| </a:t>
            </a:r>
            <a:r>
              <a:rPr lang="cs-CZ" sz="10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Georeal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spol. s.r.o.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10:15 – 10:45 </a:t>
            </a:r>
            <a:r>
              <a:rPr lang="cs-CZ" sz="1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Zpracování dat a související problematika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Ing. Šourek| </a:t>
            </a:r>
            <a:r>
              <a:rPr lang="cs-CZ" sz="10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Georeal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spol. s.r.o.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10:45 – 11:15 </a:t>
            </a:r>
            <a:r>
              <a:rPr lang="cs-CZ" sz="1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Aktualizace dat DTI obcí a měst Karlovarského kraje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Ing. Šourek| </a:t>
            </a:r>
            <a:r>
              <a:rPr lang="cs-CZ" sz="10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Georeal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spol. s.r.o.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</a:t>
            </a:r>
            <a:r>
              <a:rPr lang="cs-CZ" sz="10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M.Hytychová</a:t>
            </a:r>
            <a:r>
              <a:rPr lang="cs-CZ" sz="1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| Karlovarský kraj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                     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42EEA-8F0C-B5BE-3103-4353B9E0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B5424A-2FA1-7EFD-8AC2-10B5652F7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Karlovarský kraj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Obor informatiky</a:t>
            </a:r>
          </a:p>
        </p:txBody>
      </p:sp>
    </p:spTree>
    <p:extLst>
      <p:ext uri="{BB962C8B-B14F-4D97-AF65-F5344CB8AC3E}">
        <p14:creationId xmlns:p14="http://schemas.microsoft.com/office/powerpoint/2010/main" val="310275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859985" y="302625"/>
            <a:ext cx="909331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b="1" dirty="0"/>
              <a:t>GEODETICKÉ ZAKÁZKY OD ROKU 2018</a:t>
            </a:r>
          </a:p>
          <a:p>
            <a:endParaRPr lang="cs-CZ" sz="3600" b="1" dirty="0"/>
          </a:p>
          <a:p>
            <a:r>
              <a:rPr lang="cs-CZ" sz="2400" b="1" dirty="0">
                <a:latin typeface="Arial"/>
                <a:cs typeface="Arial"/>
              </a:rPr>
              <a:t>Karlovarský kraj jako jediný zpracovává geodetické zakázky vlastními silami. Kontrola, výdej, zapracování dat.</a:t>
            </a:r>
            <a:endParaRPr lang="cs-CZ" sz="2400" b="1" dirty="0"/>
          </a:p>
          <a:p>
            <a:endParaRPr lang="cs-CZ" sz="3600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E17B556-0D59-4709-8460-240B80B1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51509"/>
              </p:ext>
            </p:extLst>
          </p:nvPr>
        </p:nvGraphicFramePr>
        <p:xfrm>
          <a:off x="1342641" y="3536438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014299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24848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86756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Uzavřeno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Vydáno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4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3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2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05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6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5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5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20D52-9619-3279-8157-C8226ED3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20" y="5827166"/>
            <a:ext cx="2848302" cy="743278"/>
          </a:xfrm>
        </p:spPr>
        <p:txBody>
          <a:bodyPr/>
          <a:lstStyle/>
          <a:p>
            <a:r>
              <a:rPr lang="cs-CZ" sz="1200" dirty="0"/>
              <a:t>ZPS  -  základní prostorová situace</a:t>
            </a:r>
            <a:br>
              <a:rPr lang="cs-CZ" sz="1200" dirty="0"/>
            </a:br>
            <a:r>
              <a:rPr lang="cs-CZ" sz="1200" dirty="0"/>
              <a:t>DI    -  dopravní infrastruktura</a:t>
            </a:r>
            <a:br>
              <a:rPr lang="cs-CZ" sz="1200" dirty="0"/>
            </a:br>
            <a:r>
              <a:rPr lang="cs-CZ" sz="1200" dirty="0"/>
              <a:t>TI    -  technická infrastruktura</a:t>
            </a:r>
            <a:br>
              <a:rPr lang="cs-CZ" sz="1200" dirty="0"/>
            </a:br>
            <a:endParaRPr lang="cs-CZ" sz="12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859985" y="659195"/>
            <a:ext cx="1080882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b="1" dirty="0"/>
              <a:t>INDIKÁTORY PROJEKTU DTM KK</a:t>
            </a:r>
          </a:p>
          <a:p>
            <a:r>
              <a:rPr lang="cs-CZ" sz="3600" b="1" dirty="0"/>
              <a:t>ROZSAH POŘIZOVANÝCH DAT</a:t>
            </a:r>
            <a:endParaRPr lang="cs-CZ" sz="3600" dirty="0"/>
          </a:p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2105F58-248C-43B5-9C68-2D0AB3CDC56C}"/>
              </a:ext>
            </a:extLst>
          </p:cNvPr>
          <p:cNvGraphicFramePr>
            <a:graphicFrameLocks noGrp="1"/>
          </p:cNvGraphicFramePr>
          <p:nvPr/>
        </p:nvGraphicFramePr>
        <p:xfrm>
          <a:off x="859985" y="3428999"/>
          <a:ext cx="8127999" cy="316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35">
                  <a:extLst>
                    <a:ext uri="{9D8B030D-6E8A-4147-A177-3AD203B41FA5}">
                      <a16:colId xmlns:a16="http://schemas.microsoft.com/office/drawing/2014/main" val="1551288600"/>
                    </a:ext>
                  </a:extLst>
                </a:gridCol>
                <a:gridCol w="4266031">
                  <a:extLst>
                    <a:ext uri="{9D8B030D-6E8A-4147-A177-3AD203B41FA5}">
                      <a16:colId xmlns:a16="http://schemas.microsoft.com/office/drawing/2014/main" val="25565808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47636385"/>
                    </a:ext>
                  </a:extLst>
                </a:gridCol>
              </a:tblGrid>
              <a:tr h="395007">
                <a:tc>
                  <a:txBody>
                    <a:bodyPr/>
                    <a:lstStyle/>
                    <a:p>
                      <a:r>
                        <a:rPr lang="cs-CZ" dirty="0"/>
                        <a:t>Položka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Rozloha/rozsah ha/km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68840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A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Konsolidace existujících dat ÚMPS DTM do podoby ZPS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effectLst/>
                        </a:rPr>
                        <a:t> 5 847 ha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547945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Konsolidace a mapování dat ZPS území se zástavbou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effectLst/>
                        </a:rPr>
                        <a:t>22 091 ha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421134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C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Mapování dat ZPS silnic II. a III. tř. – mimo lesní úsek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857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008680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D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Mapování dat ZPS silnic II. a III. tř. – lesní úsek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512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328524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E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dirty="0">
                          <a:effectLst/>
                        </a:rPr>
                        <a:t>Mapování dat DI silnic II. a III. tř.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1 840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912371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F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Konsolidace existujících dat TI vybraných obcí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2 071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0433010"/>
                  </a:ext>
                </a:extLst>
              </a:tr>
              <a:tr h="395007">
                <a:tc>
                  <a:txBody>
                    <a:bodyPr/>
                    <a:lstStyle/>
                    <a:p>
                      <a:pPr algn="ctr"/>
                      <a:r>
                        <a:rPr lang="cs-CZ" sz="1350" b="1" dirty="0">
                          <a:solidFill>
                            <a:srgbClr val="0070C0"/>
                          </a:solidFill>
                          <a:effectLst/>
                        </a:rPr>
                        <a:t>G</a:t>
                      </a:r>
                      <a:endParaRPr lang="cs-CZ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>
                          <a:effectLst/>
                        </a:rPr>
                        <a:t>Konsolidace a mapování dat TI vybraných obcí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50" dirty="0">
                          <a:effectLst/>
                        </a:rPr>
                        <a:t> </a:t>
                      </a:r>
                      <a:r>
                        <a:rPr lang="cs-CZ" sz="1350" b="1" dirty="0">
                          <a:effectLst/>
                        </a:rPr>
                        <a:t>1 163 km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167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859985" y="659195"/>
            <a:ext cx="10808826" cy="728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b="1" dirty="0">
                <a:solidFill>
                  <a:schemeClr val="tx1"/>
                </a:solidFill>
              </a:rPr>
              <a:t>Projekt DTM Karlovarského kraje 2021-2023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C2C87EA-2F17-4992-9324-FFE4D466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85" y="3429000"/>
            <a:ext cx="4207424" cy="1229710"/>
          </a:xfrm>
        </p:spPr>
        <p:txBody>
          <a:bodyPr/>
          <a:lstStyle/>
          <a:p>
            <a:r>
              <a:rPr lang="cs-CZ" sz="2000" dirty="0">
                <a:latin typeface="Century Gothic" panose="020B0502020202020204" pitchFamily="34" charset="0"/>
              </a:rPr>
              <a:t>Po projektu má Karlovarský kraj  kompletně zaměřeno urbanizovaná území a silnice II. a III. tříd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sz="24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C0D2574-61F3-4F23-95B4-9EB316632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5" t="3803" r="11820" b="4303"/>
          <a:stretch/>
        </p:blipFill>
        <p:spPr>
          <a:xfrm>
            <a:off x="4718303" y="1382350"/>
            <a:ext cx="6950507" cy="50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859985" y="621791"/>
            <a:ext cx="1080882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b="1" dirty="0"/>
              <a:t>Projekt DTM Karlovarského kraje 2021-2023</a:t>
            </a:r>
          </a:p>
          <a:p>
            <a:endParaRPr lang="cs-CZ" sz="4000" b="1" dirty="0"/>
          </a:p>
          <a:p>
            <a:endParaRPr lang="cs-CZ" sz="3600" dirty="0"/>
          </a:p>
        </p:txBody>
      </p:sp>
      <p:pic>
        <p:nvPicPr>
          <p:cNvPr id="6" name="Obrázek 5" descr="Obsah obrázku mapa, text&#10;&#10;Popis se vygeneroval automaticky.">
            <a:hlinkClick r:id="rId2"/>
            <a:extLst>
              <a:ext uri="{FF2B5EF4-FFF2-40B4-BE49-F238E27FC236}">
                <a16:creationId xmlns:a16="http://schemas.microsoft.com/office/drawing/2014/main" id="{C9846F02-32EC-4DED-B538-BAD1EC0DB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" t="5056" r="6493" b="5796"/>
          <a:stretch/>
        </p:blipFill>
        <p:spPr>
          <a:xfrm>
            <a:off x="4681728" y="1531335"/>
            <a:ext cx="6987083" cy="48328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E9224C9-9E1C-455C-8F7A-ADF8DC4462BB}"/>
              </a:ext>
            </a:extLst>
          </p:cNvPr>
          <p:cNvSpPr txBox="1"/>
          <p:nvPr/>
        </p:nvSpPr>
        <p:spPr>
          <a:xfrm>
            <a:off x="859985" y="3543406"/>
            <a:ext cx="396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základě dotazníku pro obce</a:t>
            </a:r>
          </a:p>
          <a:p>
            <a:r>
              <a:rPr lang="cs-CZ" dirty="0"/>
              <a:t>Byla zpracována data technické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24689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3477992" y="364514"/>
            <a:ext cx="5236015" cy="728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b="1" dirty="0">
                <a:solidFill>
                  <a:schemeClr val="tx1"/>
                </a:solidFill>
              </a:rPr>
              <a:t>Porovnání ÚMPS a ZPS</a:t>
            </a:r>
          </a:p>
          <a:p>
            <a:endParaRPr lang="cs-CZ" dirty="0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F342D70E-6F0B-4E6B-B8EC-2A78F2310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95789"/>
            <a:ext cx="3600000" cy="54968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8E1A0B-0503-4F53-A7F5-6A5F5D810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28" y="1195789"/>
            <a:ext cx="3600000" cy="5496828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08DE0750-460B-4B51-8DB7-A6E1FD124B99}"/>
              </a:ext>
            </a:extLst>
          </p:cNvPr>
          <p:cNvSpPr txBox="1"/>
          <p:nvPr/>
        </p:nvSpPr>
        <p:spPr>
          <a:xfrm>
            <a:off x="3010606" y="3147762"/>
            <a:ext cx="1689643" cy="40011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Arial"/>
              </a:rPr>
              <a:t>ÚMPS 2018+</a:t>
            </a:r>
            <a:endParaRPr lang="en-US" sz="2000" b="1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45FAAA2-C301-422B-93B9-EDEDE9D9BB4C}"/>
              </a:ext>
            </a:extLst>
          </p:cNvPr>
          <p:cNvSpPr txBox="1"/>
          <p:nvPr/>
        </p:nvSpPr>
        <p:spPr>
          <a:xfrm>
            <a:off x="7187915" y="3147762"/>
            <a:ext cx="1416167" cy="40011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cs typeface="Arial"/>
              </a:rPr>
              <a:t>ZP</a:t>
            </a:r>
            <a:r>
              <a:rPr lang="en-US" sz="2000" b="1" dirty="0">
                <a:cs typeface="Arial"/>
              </a:rPr>
              <a:t>S 20</a:t>
            </a:r>
            <a:r>
              <a:rPr lang="cs-CZ" sz="2000" b="1" dirty="0">
                <a:cs typeface="Arial"/>
              </a:rPr>
              <a:t>23</a:t>
            </a:r>
            <a:r>
              <a:rPr lang="en-US" sz="2000" b="1" dirty="0">
                <a:cs typeface="Arial"/>
              </a:rPr>
              <a:t>+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64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20D52-9619-3279-8157-C8226ED3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91" y="1448971"/>
            <a:ext cx="10081420" cy="1283037"/>
          </a:xfrm>
        </p:spPr>
        <p:txBody>
          <a:bodyPr/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nabízí obcím do 350 obyvatel pomoc s povinností vyplývající ze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zákona č.47/2020Sb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zeměměřictví a to ohledně dopravní a technické infrastruktury.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tuto chvíli projevilo zájem o službu 16 obcí.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obcím nabízí - prvotní naplnění dat DTI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- zastat roli  zakladatele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- zastat roli editora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endParaRPr lang="cs-CZ" sz="2000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642180FC-8B96-200F-3010-10F783C95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4543864"/>
            <a:ext cx="9578695" cy="147593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Tato služba bude vykonávaná bezplatně.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 nadále odpovídá za správnost, úplnost a aktuálnost předaných údajů.</a:t>
            </a:r>
          </a:p>
          <a:p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859985" y="659195"/>
            <a:ext cx="7158600" cy="9726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b="1" dirty="0"/>
              <a:t>Služba kraje pro malé obce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904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1F7EC8-CE58-7D93-4F64-B4C8406D643D}"/>
              </a:ext>
            </a:extLst>
          </p:cNvPr>
          <p:cNvSpPr txBox="1">
            <a:spLocks/>
          </p:cNvSpPr>
          <p:nvPr/>
        </p:nvSpPr>
        <p:spPr>
          <a:xfrm>
            <a:off x="859985" y="659195"/>
            <a:ext cx="1080882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Raleway" pitchFamily="2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b="1" dirty="0"/>
              <a:t>Služba kraje pro malé obce</a:t>
            </a:r>
            <a:endParaRPr lang="cs-CZ" sz="3600" dirty="0">
              <a:latin typeface="Raleway"/>
            </a:endParaRPr>
          </a:p>
        </p:txBody>
      </p:sp>
      <p:sp>
        <p:nvSpPr>
          <p:cNvPr id="3" name="Obdélník 7">
            <a:extLst>
              <a:ext uri="{FF2B5EF4-FFF2-40B4-BE49-F238E27FC236}">
                <a16:creationId xmlns:a16="http://schemas.microsoft.com/office/drawing/2014/main" id="{5F9F93FE-85B0-4DED-3DD3-56C4EAD3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5" y="3429001"/>
            <a:ext cx="108088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Registrace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obce se musí zaregistrovat sami na portálu DMVS </a:t>
            </a: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https://dmvs.cuzk.cz/portal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    Kraj jako zakladatel –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 může svěřit kraji roli zakladatele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   Definice částí DTI –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kraj vytvoří výběr částí po 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jednotlivých skupinách DTI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   Definice rozsahů editace DTI –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vytvoření rozsahu, obec nastaví kraj jako editora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18459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6DBFE-8DE5-F594-6801-60679E91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32163"/>
            <a:ext cx="10741390" cy="1336134"/>
          </a:xfrm>
        </p:spPr>
        <p:txBody>
          <a:bodyPr/>
          <a:lstStyle/>
          <a:p>
            <a:pPr algn="ctr"/>
            <a:r>
              <a:rPr lang="cs-CZ" sz="3600" b="1" dirty="0"/>
              <a:t>Ukončení</a:t>
            </a:r>
            <a:r>
              <a:rPr lang="cs-CZ" b="1" dirty="0"/>
              <a:t> </a:t>
            </a:r>
            <a:r>
              <a:rPr lang="cs-CZ" sz="4000" b="1" dirty="0"/>
              <a:t>smluv s obcemi k 30.6.2024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3D42E4-7E6F-42F7-7006-B47FB87C5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30.6.2024 budou ukončeny smlouvy s obcemi o tvorbě, aktualizaci a správě DTM DMVS Karlovarského kraje po roce 2018.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Smlouva bude ukončena z důvodu </a:t>
            </a:r>
            <a:r>
              <a:rPr lang="cs-CZ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účinnosti zákona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č.47/2020Sb., o zeměměřictví.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2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Karlovarský kraj">
      <a:dk1>
        <a:srgbClr val="303192"/>
      </a:dk1>
      <a:lt1>
        <a:sysClr val="window" lastClr="FFFFFF"/>
      </a:lt1>
      <a:dk2>
        <a:srgbClr val="303192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KK-NEW (002).potx  -  Jen pro čtení" id="{A68AF2E9-0E07-4ED6-9F30-A6C1D808EA3A}" vid="{F4B7A2A5-D923-430A-A87D-11FA7D431E5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3DA87FBB6581428896E67081B97B1C" ma:contentTypeVersion="11" ma:contentTypeDescription="Vytvoří nový dokument" ma:contentTypeScope="" ma:versionID="b0a0183751d3f685c9ac3beeea00ea37">
  <xsd:schema xmlns:xsd="http://www.w3.org/2001/XMLSchema" xmlns:xs="http://www.w3.org/2001/XMLSchema" xmlns:p="http://schemas.microsoft.com/office/2006/metadata/properties" xmlns:ns2="fd3c715e-7cc6-4d61-9f2a-3f0c633aefb9" xmlns:ns3="5cef02b8-f66f-46b2-8998-1d1113176eba" targetNamespace="http://schemas.microsoft.com/office/2006/metadata/properties" ma:root="true" ma:fieldsID="764e8d0be2b5ef9e78c6ddfdd7a78438" ns2:_="" ns3:_="">
    <xsd:import namespace="fd3c715e-7cc6-4d61-9f2a-3f0c633aefb9"/>
    <xsd:import namespace="5cef02b8-f66f-46b2-8998-1d1113176e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c715e-7cc6-4d61-9f2a-3f0c633ae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9a412a42-3967-4216-87ac-101c16cfa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f02b8-f66f-46b2-8998-1d1113176e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a961e56-3035-4177-8b47-433cd6e1d73e}" ma:internalName="TaxCatchAll" ma:showField="CatchAllData" ma:web="5cef02b8-f66f-46b2-8998-1d1113176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f02b8-f66f-46b2-8998-1d1113176eba" xsi:nil="true"/>
    <lcf76f155ced4ddcb4097134ff3c332f xmlns="fd3c715e-7cc6-4d61-9f2a-3f0c633aef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5772C6-F438-410E-B9A6-EEE35ED1F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c715e-7cc6-4d61-9f2a-3f0c633aefb9"/>
    <ds:schemaRef ds:uri="5cef02b8-f66f-46b2-8998-1d1113176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3FC39-574F-4328-B044-7A2DC720D66D}">
  <ds:schemaRefs>
    <ds:schemaRef ds:uri="5cef02b8-f66f-46b2-8998-1d1113176eba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fd3c715e-7cc6-4d61-9f2a-3f0c633aefb9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1B7DBE-AEB5-484E-BE54-1401754F3A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KUKK-NEW (002)</Template>
  <TotalTime>151</TotalTime>
  <Words>733</Words>
  <Application>Microsoft Office PowerPoint</Application>
  <PresentationFormat>Širokoúhlá obrazovka</PresentationFormat>
  <Paragraphs>107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Raleway</vt:lpstr>
      <vt:lpstr>Times New Roman</vt:lpstr>
      <vt:lpstr>Wingdings 3</vt:lpstr>
      <vt:lpstr>Ion</vt:lpstr>
      <vt:lpstr>WORKSHOP PRO GEODETY KK DNE 21.2.2024  </vt:lpstr>
      <vt:lpstr>Prezentace aplikace PowerPoint</vt:lpstr>
      <vt:lpstr>ZPS  -  základní prostorová situace DI    -  dopravní infrastruktura TI    -  technická infrastruktura </vt:lpstr>
      <vt:lpstr>Po projektu má Karlovarský kraj  kompletně zaměřeno urbanizovaná území a silnice II. a III. tříd </vt:lpstr>
      <vt:lpstr>Prezentace aplikace PowerPoint</vt:lpstr>
      <vt:lpstr>Prezentace aplikace PowerPoint</vt:lpstr>
      <vt:lpstr>Kraj nabízí obcím do 350 obyvatel pomoc s povinností vyplývající ze zákona č.47/2020Sb o zeměměřictví a to ohledně dopravní a technické infrastruktury. V tuto chvíli projevilo zájem o službu 16 obcí. Kraj obcím nabízí - prvotní naplnění dat DTI                                 - zastat roli  zakladatele                                 - zastat roli editora                                             </vt:lpstr>
      <vt:lpstr>  Registrace - obce se musí zaregistrovat sami na portálu DMVS https://dmvs.cuzk.cz/portal     2)     Kraj jako zakladatel – obec může svěřit kraji roli zakladatele  3)    Definice částí DTI – kraj vytvoří výběr částí po jednotlivých skupinách DTI  4)    Definice rozsahů editace DTI – po vytvoření rozsahu, obec nastaví kraj jako editora    </vt:lpstr>
      <vt:lpstr>Ukončení smluv s obcemi k 30.6.2024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Heliks Jiří</dc:creator>
  <cp:lastModifiedBy>Nováček Tomáš</cp:lastModifiedBy>
  <cp:revision>168</cp:revision>
  <dcterms:created xsi:type="dcterms:W3CDTF">2023-02-21T09:44:19Z</dcterms:created>
  <dcterms:modified xsi:type="dcterms:W3CDTF">2024-02-21T07:29:04Z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0x010100793DA87FBB6581428896E67081B97B1C</vt:lpwstr>
  </property>
</Properties>
</file>