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60" r:id="rId5"/>
    <p:sldId id="268" r:id="rId6"/>
    <p:sldId id="273" r:id="rId7"/>
    <p:sldId id="274" r:id="rId8"/>
    <p:sldId id="275" r:id="rId9"/>
    <p:sldId id="269" r:id="rId10"/>
    <p:sldId id="270" r:id="rId11"/>
    <p:sldId id="271" r:id="rId12"/>
    <p:sldId id="266" r:id="rId13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9A17-44E2-4DC9-91A7-37405AD88580}" type="datetime1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3F27-6EF0-4D4E-92FE-E0B625A55683}" type="datetime1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663FD7-5D57-4202-866A-4B261D0FE136}" type="datetime1">
              <a:rPr lang="cs-CZ" smtClean="0"/>
              <a:t>03.01.2024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fld id="{7AC652B0-992B-4F06-BF50-93174CAC1576}" type="datetime1">
              <a:rPr lang="cs-CZ" smtClean="0"/>
              <a:t>03.01.2024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amila.cahakova@kr-karlovarsky.cz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.pronkova@kr-karlovarsky.cz" TargetMode="External"/><Relationship Id="rId2" Type="http://schemas.openxmlformats.org/officeDocument/2006/relationships/hyperlink" Target="mailto:miroslava.hlubuckova@kr-karlovarsky.cz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338348" y="1948266"/>
            <a:ext cx="837566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</a:rPr>
              <a:t>„Program obnovy venkova 2022 – 2024“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</a:rPr>
              <a:t>Změny pro rok 2024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Mgr. Miroslava Hlubučková</a:t>
            </a:r>
            <a:endParaRPr lang="cs-CZ" sz="1800" b="1" dirty="0">
              <a:solidFill>
                <a:srgbClr val="3127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546661-8655-400C-8CF7-BE7BF313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2" name="Obdélník 1"/>
          <p:cNvSpPr/>
          <p:nvPr/>
        </p:nvSpPr>
        <p:spPr>
          <a:xfrm>
            <a:off x="684213" y="3421980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73331" y="1154564"/>
            <a:ext cx="10674119" cy="5201785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b="1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latin typeface="+mn-lt"/>
              </a:rPr>
              <a:t>Okruh způsobilých žadatelů – </a:t>
            </a:r>
            <a:r>
              <a:rPr lang="cs-CZ" sz="1800" dirty="0">
                <a:latin typeface="+mn-lt"/>
              </a:rPr>
              <a:t>obec se sídlem v územním obvodu Karlovarského kraje, která </a:t>
            </a:r>
            <a:r>
              <a:rPr lang="cs-CZ" sz="1800" b="1" dirty="0">
                <a:latin typeface="+mn-lt"/>
              </a:rPr>
              <a:t>nemá </a:t>
            </a:r>
            <a:r>
              <a:rPr lang="cs-CZ" sz="1800" dirty="0">
                <a:latin typeface="+mn-lt"/>
              </a:rPr>
              <a:t>dle údajů Českého statistického úřadu k 1. 1. roku předcházejícímu podání žádosti, </a:t>
            </a:r>
            <a:r>
              <a:rPr lang="cs-CZ" sz="1800" b="1" dirty="0">
                <a:latin typeface="+mn-lt"/>
              </a:rPr>
              <a:t>více jak 10 000 obyvatel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latin typeface="+mn-lt"/>
              </a:rPr>
              <a:t>Maximální částka požadované dotace zůstává pro všechny obce stejná – 250.000 Kč/rok/1 žádost =</a:t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>variabilita čerpání na 3 roky</a:t>
            </a:r>
            <a:endParaRPr lang="cs-CZ" sz="1800" b="1" dirty="0">
              <a:solidFill>
                <a:srgbClr val="FF0000"/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latin typeface="+mn-lt"/>
              </a:rPr>
              <a:t>Obce od 3 000 do 10 000 obyvatel by měli podporu směřovat do místní části do 3 000 obyvatel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Procentní podíl dotace na celkových nákladech smí činit </a:t>
            </a:r>
            <a:r>
              <a:rPr lang="cs-CZ" sz="1800" b="1" dirty="0">
                <a:latin typeface="+mn-lt"/>
              </a:rPr>
              <a:t>pro všechny žadatele max. 70% </a:t>
            </a:r>
            <a:r>
              <a:rPr lang="cs-CZ" sz="1800" dirty="0">
                <a:latin typeface="+mn-lt"/>
              </a:rPr>
              <a:t>z celkových uznatelných výdajů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latin typeface="+mn-lt"/>
              </a:rPr>
              <a:t>Účel podpory</a:t>
            </a:r>
            <a:r>
              <a:rPr lang="cs-CZ" sz="1800" dirty="0">
                <a:latin typeface="+mn-lt"/>
              </a:rPr>
              <a:t> (uznatelné výdaje) – na obnovu a údržbu venkovské zástavby a občanské vybavenosti ve vlastnictví obce - zejména radnice, školy, tělovýchovná zařízení, komplexní úpravu veřejných prostranství, obnovu a zřizování veřejné zeleně, na rekonstrukce, opravy a výstavbu místních komunikací, pěších stezek, veřejného osvětlení, </a:t>
            </a:r>
            <a:r>
              <a:rPr lang="cs-CZ" sz="1800" b="1" dirty="0">
                <a:latin typeface="+mn-lt"/>
              </a:rPr>
              <a:t>na pořízení komunální techniky </a:t>
            </a:r>
            <a:r>
              <a:rPr lang="cs-CZ" sz="1800" dirty="0">
                <a:latin typeface="+mn-lt"/>
              </a:rPr>
              <a:t>a na projektovou dokumentaci dle § 158 odst. 2 písm. a) až j) zákona č. 183/2006 Sb. stavební zákon – viz čl. IX., odst. 3 „Programu pro poskytování dotací z rozpočtu Karlovarského kraje“</a:t>
            </a:r>
            <a:endParaRPr lang="cs-CZ" sz="18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latin typeface="+mn-lt"/>
              </a:rPr>
              <a:t>Termín DUZP - </a:t>
            </a:r>
            <a:r>
              <a:rPr lang="cs-CZ" sz="1800" dirty="0">
                <a:latin typeface="+mn-lt"/>
              </a:rPr>
              <a:t>od 1. 1. 2024 do 31. 12. 2024 (dotaci je možné čerpat i na již zahájené akce, pokud doklady mají uvedené DUZP) 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+mn-lt"/>
              </a:rPr>
              <a:t>Nejdůležitější informace </a:t>
            </a:r>
            <a:br>
              <a:rPr lang="cs-CZ" u="sng" dirty="0">
                <a:latin typeface="+mn-lt"/>
              </a:rPr>
            </a:br>
            <a:r>
              <a:rPr lang="cs-CZ" sz="2800" b="1" u="sng" dirty="0">
                <a:solidFill>
                  <a:srgbClr val="FF0000"/>
                </a:solidFill>
                <a:latin typeface="+mn-lt"/>
              </a:rPr>
              <a:t>Podprogram 1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30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73331" y="1154564"/>
            <a:ext cx="10674119" cy="5201785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Maximální částka požadované dotace činí 130.000 Kč/rok/1 žádost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Procentní podíl dotace na celkových nákladech činí pro všechny žadatele </a:t>
            </a:r>
            <a:r>
              <a:rPr lang="cs-CZ" sz="1800" b="1" dirty="0">
                <a:latin typeface="+mn-lt"/>
              </a:rPr>
              <a:t>100% </a:t>
            </a:r>
            <a:r>
              <a:rPr lang="cs-CZ" sz="1800" dirty="0">
                <a:latin typeface="+mn-lt"/>
              </a:rPr>
              <a:t>z celkových uznatelných výdajů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Nový účel podpory (uznatelné výdaje) – </a:t>
            </a:r>
            <a:r>
              <a:rPr lang="cs-CZ" sz="1800" dirty="0">
                <a:solidFill>
                  <a:srgbClr val="FF0000"/>
                </a:solidFill>
                <a:latin typeface="+mn-lt"/>
              </a:rPr>
              <a:t>důvodem je nevyhlášení programu „Obchůdek“ z MPO  </a:t>
            </a:r>
          </a:p>
          <a:p>
            <a:pPr algn="just"/>
            <a:r>
              <a:rPr lang="cs-CZ" sz="1800" dirty="0">
                <a:latin typeface="+mn-lt"/>
              </a:rPr>
              <a:t>	- spolufinancování nákladů </a:t>
            </a:r>
            <a:r>
              <a:rPr lang="cs-CZ" sz="1800" b="1" dirty="0">
                <a:latin typeface="+mn-lt"/>
              </a:rPr>
              <a:t>nejen</a:t>
            </a:r>
            <a:r>
              <a:rPr lang="cs-CZ" sz="1800" dirty="0">
                <a:latin typeface="+mn-lt"/>
              </a:rPr>
              <a:t> na personál prodejny (v případě, že provozovatelem je obec):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náklady na zaměstnance – mzdové listy od prosince 2023 do 31. 11. 2024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náklady na nájem prodejny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pořízení neinvestičního majetku do 80.000 Kč (hmotné movité věcí s funkčností déle než 1 rok)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u="sng" dirty="0">
                <a:latin typeface="+mn-lt"/>
              </a:rPr>
              <a:t>Paušály – dokladování čestným prohlášením: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náklady na energie (elektřina, voda, plyn): max. částka 4.000 Kč/měsíc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náklady na telekomunikační služby a internet: max. částka 500 Kč/měsíc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náklady spojené s obsluhou bezhotovostních plateb: max. 500 Kč/měsíc</a:t>
            </a:r>
          </a:p>
          <a:p>
            <a:pPr algn="just"/>
            <a:r>
              <a:rPr lang="cs-CZ" sz="1800" dirty="0">
                <a:latin typeface="+mn-lt"/>
              </a:rPr>
              <a:t>	- na neinvestiční transfery podnikatelským subjektům (dotace, dary) v případě, že žadatel (obec) není                                 	provozovatelem předmětné venkovské prodejny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+mn-lt"/>
              </a:rPr>
              <a:t>Nejdůležitější informace </a:t>
            </a:r>
            <a:br>
              <a:rPr lang="cs-CZ" u="sng" dirty="0">
                <a:latin typeface="+mn-lt"/>
              </a:rPr>
            </a:br>
            <a:r>
              <a:rPr lang="cs-CZ" sz="2800" b="1" u="sng" dirty="0">
                <a:solidFill>
                  <a:srgbClr val="FF0000"/>
                </a:solidFill>
                <a:latin typeface="+mn-lt"/>
              </a:rPr>
              <a:t>Podprogram 2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: Venkovské prodejny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(obce do 1000 obyvatel)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92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73331" y="1154564"/>
            <a:ext cx="10674119" cy="5201785"/>
          </a:xfrm>
        </p:spPr>
        <p:txBody>
          <a:bodyPr/>
          <a:lstStyle/>
          <a:p>
            <a:pPr algn="just"/>
            <a:r>
              <a:rPr lang="cs-CZ" sz="1800" dirty="0">
                <a:latin typeface="+mn-lt"/>
              </a:rPr>
              <a:t>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Společná podmínka pro Podprogram 2 -  majetek pořizovaný, případně zhodnocovaný, dotovanou akcí, musí být ve výlučném majetku žadatele nebo podnikatelského subjektu, který je příjemcem investičního transferu a nesmí být převeden po dobu 5 let, počínaje dnem 31. 12. kalendářního roku, ve kterém má být akce ukončena, na jinou právnickou nebo fyzickou osobu.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Celková alokace </a:t>
            </a:r>
            <a:r>
              <a:rPr lang="cs-CZ" sz="1800" b="1" dirty="0">
                <a:latin typeface="+mn-lt"/>
              </a:rPr>
              <a:t>2.074.751,71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Termín DUZP - od 1. 1. 2024 do 31. 12. 2024 (dotaci je možné čerpat i na již zahájené akce, pokud doklady mají uvedené DUZP)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v případě vyhlášení programu „Obchůdek“ z MPO je možné žádat do obou programů = </a:t>
            </a:r>
            <a:r>
              <a:rPr lang="cs-CZ" sz="1800" b="1" dirty="0">
                <a:latin typeface="+mn-lt"/>
              </a:rPr>
              <a:t>na odlišné výdaje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+mn-lt"/>
              </a:rPr>
              <a:t>Nejdůležitější informace </a:t>
            </a:r>
            <a:br>
              <a:rPr lang="cs-CZ" u="sng" dirty="0">
                <a:latin typeface="+mn-lt"/>
              </a:rPr>
            </a:br>
            <a:r>
              <a:rPr lang="cs-CZ" sz="2800" b="1" u="sng" dirty="0">
                <a:solidFill>
                  <a:srgbClr val="FF0000"/>
                </a:solidFill>
                <a:latin typeface="+mn-lt"/>
              </a:rPr>
              <a:t>Podprogram 2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: Venkovské prodejny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(obce do 1000 obyvatel)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82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73331" y="1154564"/>
            <a:ext cx="10674119" cy="5201785"/>
          </a:xfrm>
        </p:spPr>
        <p:txBody>
          <a:bodyPr/>
          <a:lstStyle/>
          <a:p>
            <a:pPr algn="just"/>
            <a:endParaRPr lang="cs-CZ" sz="1800" dirty="0">
              <a:latin typeface="+mn-lt"/>
            </a:endParaRPr>
          </a:p>
          <a:p>
            <a:pPr algn="just"/>
            <a:r>
              <a:rPr lang="cs-CZ" sz="1800" dirty="0">
                <a:latin typeface="+mn-lt"/>
              </a:rPr>
              <a:t>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Dotační titul MPO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Žadatelem směrem k MPO </a:t>
            </a:r>
            <a:r>
              <a:rPr lang="cs-CZ" sz="2000" dirty="0">
                <a:latin typeface="+mn-lt"/>
              </a:rPr>
              <a:t>– jednotlivé kraje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Příjem žádostí od jednotlivých krajů </a:t>
            </a:r>
            <a:r>
              <a:rPr lang="cs-CZ" sz="2000" dirty="0">
                <a:latin typeface="+mn-lt"/>
              </a:rPr>
              <a:t>– od 17. 1. 2024 – 15. 3.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Celková alokace na jednotlivé kraje </a:t>
            </a:r>
            <a:r>
              <a:rPr lang="cs-CZ" sz="2000" dirty="0">
                <a:latin typeface="+mn-lt"/>
              </a:rPr>
              <a:t>– 3,8 milionů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Schválení a vyhlášení krajského dotačního programu „Obchůdek 2021+“ </a:t>
            </a:r>
            <a:r>
              <a:rPr lang="cs-CZ" sz="2000" dirty="0">
                <a:latin typeface="+mn-lt"/>
              </a:rPr>
              <a:t>– duben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Příjem žádostí od provozovatelů prodejny </a:t>
            </a:r>
            <a:r>
              <a:rPr lang="cs-CZ" sz="2000" dirty="0">
                <a:latin typeface="+mn-lt"/>
              </a:rPr>
              <a:t>– květen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Jedná se o provozní náklady roku </a:t>
            </a:r>
            <a:r>
              <a:rPr lang="cs-CZ" sz="2000" b="1" dirty="0">
                <a:solidFill>
                  <a:srgbClr val="FF0000"/>
                </a:solidFill>
                <a:latin typeface="+mn-lt"/>
              </a:rPr>
              <a:t>2023 </a:t>
            </a:r>
            <a:r>
              <a:rPr lang="cs-CZ" sz="2000" b="1" dirty="0">
                <a:latin typeface="+mn-lt"/>
              </a:rPr>
              <a:t>!!!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Veškeré informace budou zveřejněny na internetových stránkách Karlovarského kraje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Dotace (kr-karlovarsky.cz)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+mn-lt"/>
              </a:rPr>
              <a:t>Kontaktní osoba </a:t>
            </a:r>
            <a:r>
              <a:rPr lang="cs-CZ" sz="2000" dirty="0">
                <a:latin typeface="+mn-lt"/>
              </a:rPr>
              <a:t>– Ing. </a:t>
            </a:r>
            <a:r>
              <a:rPr lang="cs-CZ" sz="2000">
                <a:latin typeface="+mn-lt"/>
              </a:rPr>
              <a:t>Kamila Caháková </a:t>
            </a:r>
            <a:r>
              <a:rPr lang="cs-CZ" sz="2000" dirty="0">
                <a:latin typeface="+mn-lt"/>
              </a:rPr>
              <a:t>– Odbor investic – </a:t>
            </a:r>
            <a:r>
              <a:rPr lang="cs-CZ" sz="2000" dirty="0">
                <a:latin typeface="+mn-lt"/>
                <a:hlinkClick r:id="rId3"/>
              </a:rPr>
              <a:t>kamila.cahakova@kr-karlovarsky.cz</a:t>
            </a:r>
            <a:r>
              <a:rPr lang="cs-CZ" sz="2000">
                <a:latin typeface="+mn-lt"/>
              </a:rPr>
              <a:t>,  tel</a:t>
            </a:r>
            <a:r>
              <a:rPr lang="cs-CZ" sz="2000" dirty="0">
                <a:latin typeface="+mn-lt"/>
              </a:rPr>
              <a:t>. 354 222 424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905312" y="1154563"/>
            <a:ext cx="8390797" cy="536697"/>
          </a:xfrm>
        </p:spPr>
        <p:txBody>
          <a:bodyPr/>
          <a:lstStyle/>
          <a:p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br>
              <a:rPr lang="cs-CZ" b="1" u="sng" dirty="0">
                <a:latin typeface="+mn-lt"/>
              </a:rPr>
            </a:br>
            <a:r>
              <a:rPr lang="cs-CZ" sz="2800" b="1" u="sng" dirty="0">
                <a:solidFill>
                  <a:srgbClr val="FF0000"/>
                </a:solidFill>
                <a:latin typeface="+mn-lt"/>
              </a:rPr>
              <a:t>Program podpory malých prodejen na venkově ´Obchůdek 2021+´ (Podpora provozního financování)</a:t>
            </a:r>
            <a:br>
              <a:rPr lang="cs-CZ" sz="2800" u="sng" dirty="0">
                <a:solidFill>
                  <a:srgbClr val="FF0000"/>
                </a:solidFill>
                <a:latin typeface="+mn-lt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45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1891" y="1064029"/>
            <a:ext cx="10605655" cy="50208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600" b="1" u="sng" dirty="0">
              <a:solidFill>
                <a:srgbClr val="FF0000"/>
              </a:solidFill>
              <a:latin typeface="+mn-lt"/>
            </a:endParaRPr>
          </a:p>
          <a:p>
            <a:pPr algn="just">
              <a:lnSpc>
                <a:spcPct val="100000"/>
              </a:lnSpc>
            </a:pPr>
            <a:r>
              <a:rPr lang="cs-CZ" sz="1600" b="1" u="sng" dirty="0">
                <a:solidFill>
                  <a:srgbClr val="FF0000"/>
                </a:solidFill>
                <a:latin typeface="+mn-lt"/>
              </a:rPr>
              <a:t>Mikroregiony, spolky, o.p.s., nadace </a:t>
            </a:r>
            <a:r>
              <a:rPr lang="cs-CZ" sz="1600" dirty="0">
                <a:latin typeface="+mn-lt"/>
              </a:rPr>
              <a:t>– úhrada mzdových nákladů manažera - </a:t>
            </a:r>
            <a:r>
              <a:rPr lang="cs-CZ" sz="1600" b="1" dirty="0">
                <a:latin typeface="+mn-lt"/>
              </a:rPr>
              <a:t>m</a:t>
            </a:r>
            <a:r>
              <a:rPr lang="cs-CZ" sz="1600" b="1" dirty="0"/>
              <a:t>aximální částka požadované dotace na mzdu – 450.000 Kč/rok/1 žádost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u="sng" dirty="0">
                <a:solidFill>
                  <a:srgbClr val="FF0000"/>
                </a:solidFill>
                <a:latin typeface="+mn-lt"/>
              </a:rPr>
              <a:t>MAS 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– </a:t>
            </a:r>
            <a:r>
              <a:rPr lang="cs-CZ" sz="1600" dirty="0">
                <a:latin typeface="+mn-lt"/>
              </a:rPr>
              <a:t>úhrada mzdových nákladů manažera </a:t>
            </a:r>
            <a:endParaRPr lang="cs-CZ" sz="16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1143000" lvl="3" indent="0" algn="just">
              <a:lnSpc>
                <a:spcPct val="100000"/>
              </a:lnSpc>
              <a:buNone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NEBO/a zároveň</a:t>
            </a:r>
          </a:p>
          <a:p>
            <a:pPr marL="685800" lvl="2" indent="0" algn="just">
              <a:lnSpc>
                <a:spcPct val="100000"/>
              </a:lnSpc>
              <a:buNone/>
            </a:pPr>
            <a:r>
              <a:rPr lang="cs-CZ" sz="1600" dirty="0">
                <a:solidFill>
                  <a:srgbClr val="FF0000"/>
                </a:solidFill>
                <a:latin typeface="+mn-lt"/>
              </a:rPr>
              <a:t>  - 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realizace vlastních grantových programů MAS (tzv. Malý LEADER) na podporu komunitního </a:t>
            </a:r>
            <a:r>
              <a:rPr lang="cs-CZ" sz="1600" b="1">
                <a:solidFill>
                  <a:srgbClr val="FF0000"/>
                </a:solidFill>
                <a:latin typeface="+mn-lt"/>
              </a:rPr>
              <a:t>života na 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venkově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dirty="0">
                <a:latin typeface="+mn-lt"/>
              </a:rPr>
              <a:t>Maximální částka požadované dotace na – 920.000 Kč/rok/1 žádost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u="sng" dirty="0">
                <a:latin typeface="+mn-lt"/>
              </a:rPr>
              <a:t>Poměr a rozvržení využití dotace je na rozhodnutí každé MAS (mzda x </a:t>
            </a:r>
            <a:r>
              <a:rPr lang="cs-CZ" sz="1600" b="1" u="sng" dirty="0" err="1">
                <a:latin typeface="+mn-lt"/>
              </a:rPr>
              <a:t>mikrodotace</a:t>
            </a:r>
            <a:r>
              <a:rPr lang="cs-CZ" sz="1600" b="1" u="sng" dirty="0">
                <a:latin typeface="+mn-lt"/>
              </a:rPr>
              <a:t>)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dirty="0">
                <a:latin typeface="+mn-lt"/>
              </a:rPr>
              <a:t>1 žádost za daný subjekt (MAS, mikroregion)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dirty="0">
                <a:latin typeface="+mn-lt"/>
              </a:rPr>
              <a:t>Procentní podíl dotace na celkových nákladech smí činit </a:t>
            </a:r>
            <a:r>
              <a:rPr lang="cs-CZ" sz="1600" b="1" dirty="0">
                <a:latin typeface="+mn-lt"/>
              </a:rPr>
              <a:t>pro všechny žadatele max. 80% </a:t>
            </a:r>
            <a:r>
              <a:rPr lang="cs-CZ" sz="1600" dirty="0">
                <a:latin typeface="+mn-lt"/>
              </a:rPr>
              <a:t>z celkových uznatelných výdajů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dirty="0">
                <a:latin typeface="+mn-lt"/>
              </a:rPr>
              <a:t>Celkové alokace 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10.000.000 Kč pro Podprogram 3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dirty="0">
                <a:latin typeface="+mn-lt"/>
              </a:rPr>
              <a:t>Termín DUZP - </a:t>
            </a:r>
            <a:r>
              <a:rPr lang="cs-CZ" sz="1600" dirty="0">
                <a:latin typeface="+mn-lt"/>
              </a:rPr>
              <a:t>od 1. 1. 2024 do 31. 12. 2024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1" dirty="0">
                <a:solidFill>
                  <a:srgbClr val="FF0000"/>
                </a:solidFill>
                <a:latin typeface="+mn-lt"/>
              </a:rPr>
              <a:t>Předložení žádostí při </a:t>
            </a:r>
            <a:r>
              <a:rPr lang="cs-CZ" sz="1600" b="1" u="sng" dirty="0">
                <a:solidFill>
                  <a:srgbClr val="FF0000"/>
                </a:solidFill>
                <a:latin typeface="+mn-lt"/>
              </a:rPr>
              <a:t>závěrečném vyúčtování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: projekt se již nemusí týkat pouze členů → subjekt mající územní dopad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br>
              <a:rPr lang="cs-CZ" sz="2000" dirty="0">
                <a:latin typeface="+mn-lt"/>
              </a:rPr>
            </a:br>
            <a:r>
              <a:rPr lang="cs-CZ" sz="1200" dirty="0">
                <a:latin typeface="Calibri" panose="020F0502020204030204"/>
              </a:rPr>
              <a:t>9. 1. 2024</a:t>
            </a:r>
          </a:p>
          <a:p>
            <a:pPr marL="0" indent="0" algn="just">
              <a:buNone/>
            </a:pPr>
            <a:endParaRPr lang="cs-CZ" sz="2000" dirty="0">
              <a:latin typeface="+mn-lt"/>
            </a:endParaRPr>
          </a:p>
          <a:p>
            <a:pPr marL="0" indent="0" algn="just">
              <a:buNone/>
            </a:pPr>
            <a:endParaRPr lang="cs-CZ" sz="1200" dirty="0">
              <a:latin typeface="+mn-lt"/>
            </a:endParaRPr>
          </a:p>
          <a:p>
            <a:pPr marL="0" indent="0" algn="just">
              <a:buNone/>
            </a:pPr>
            <a:endParaRPr lang="cs-CZ" sz="1200" dirty="0">
              <a:latin typeface="+mn-lt"/>
            </a:endParaRPr>
          </a:p>
          <a:p>
            <a:pPr marL="0" indent="0" algn="just">
              <a:buNone/>
            </a:pPr>
            <a:endParaRPr lang="cs-CZ" sz="1200" dirty="0">
              <a:latin typeface="+mn-lt"/>
            </a:endParaRPr>
          </a:p>
          <a:p>
            <a:pPr marL="0" indent="0" algn="just">
              <a:buNone/>
            </a:pP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Nejdůležitější informace </a:t>
            </a:r>
            <a:b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Podprogram 3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28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15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512607"/>
            <a:ext cx="10515600" cy="4233852"/>
          </a:xfrm>
        </p:spPr>
        <p:txBody>
          <a:bodyPr/>
          <a:lstStyle/>
          <a:p>
            <a:pPr marL="0" indent="0" algn="just">
              <a:buNone/>
            </a:pPr>
            <a:endParaRPr lang="cs-CZ" dirty="0">
              <a:latin typeface="Century Schoolbook" panose="02040604050505020304" pitchFamily="18" charset="0"/>
            </a:endParaRPr>
          </a:p>
          <a:p>
            <a:pPr algn="just"/>
            <a:r>
              <a:rPr lang="cs-CZ" sz="1800" b="1" dirty="0">
                <a:latin typeface="+mn-lt"/>
              </a:rPr>
              <a:t>Vyhlášení krajského dotačního programu Program obnovy venkova pro rok 2024 – 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18. 12. 2023 (schválení RKK 18. 12. 2023)</a:t>
            </a:r>
          </a:p>
          <a:p>
            <a:pPr algn="just"/>
            <a:r>
              <a:rPr lang="cs-CZ" sz="1800" b="1" dirty="0">
                <a:latin typeface="+mn-lt"/>
              </a:rPr>
              <a:t>Příjem žádostí – </a:t>
            </a:r>
            <a:r>
              <a:rPr lang="cs-CZ" sz="1800" b="1" dirty="0">
                <a:solidFill>
                  <a:srgbClr val="FF0000"/>
                </a:solidFill>
                <a:latin typeface="+mn-lt"/>
              </a:rPr>
              <a:t>23. 1. 2024 – 31. 1. 2024 (pouze elektronicky s požadovaným typem el. podpisu)</a:t>
            </a:r>
            <a:endParaRPr lang="cs-CZ" sz="1800" dirty="0">
              <a:latin typeface="+mn-lt"/>
            </a:endParaRPr>
          </a:p>
          <a:p>
            <a:pPr algn="just"/>
            <a:r>
              <a:rPr lang="cs-CZ" sz="1800" dirty="0">
                <a:latin typeface="+mn-lt"/>
              </a:rPr>
              <a:t>Příjem žádostí bude probíhat standardně přes elektronický systém příjmu žádostí Karlovarského kraje „Portál občana“ viz - </a:t>
            </a:r>
            <a:r>
              <a:rPr lang="cs-CZ" sz="1800" dirty="0">
                <a:latin typeface="+mn-lt"/>
                <a:hlinkClick r:id="rId2"/>
              </a:rPr>
              <a:t>Dotace (kr-karlovarsky.cz)</a:t>
            </a:r>
            <a:r>
              <a:rPr lang="cs-CZ" sz="1800" dirty="0">
                <a:latin typeface="+mn-lt"/>
              </a:rPr>
              <a:t>. </a:t>
            </a:r>
          </a:p>
          <a:p>
            <a:pPr algn="just"/>
            <a:r>
              <a:rPr lang="cs-CZ" sz="1800" b="1" dirty="0">
                <a:latin typeface="+mn-lt"/>
              </a:rPr>
              <a:t>Veškeré informace budou včas zveřejněny na internetových stránkách Karlovarského kraje </a:t>
            </a:r>
            <a:r>
              <a:rPr lang="cs-CZ" sz="1800" dirty="0">
                <a:latin typeface="+mn-lt"/>
                <a:hlinkClick r:id="rId2"/>
              </a:rPr>
              <a:t>Dotace (kr-karlovarsky.cz)</a:t>
            </a:r>
            <a:r>
              <a:rPr lang="cs-CZ" sz="1800" dirty="0">
                <a:latin typeface="+mn-lt"/>
              </a:rPr>
              <a:t>.</a:t>
            </a:r>
            <a:endParaRPr lang="cs-CZ" sz="1800" b="1" dirty="0">
              <a:latin typeface="+mn-lt"/>
            </a:endParaRPr>
          </a:p>
          <a:p>
            <a:pPr algn="just"/>
            <a:r>
              <a:rPr lang="cs-CZ" sz="1800" dirty="0">
                <a:latin typeface="+mn-lt"/>
              </a:rPr>
              <a:t>Obce – kvalifikovaný elektronický podpis (k žádosti se nepřipojuje kvalifikované časové razítko)</a:t>
            </a:r>
          </a:p>
          <a:p>
            <a:pPr algn="just"/>
            <a:r>
              <a:rPr lang="cs-CZ" sz="1800" dirty="0">
                <a:latin typeface="+mn-lt"/>
              </a:rPr>
              <a:t>DT 3 – uznávaný elektronický podpis – o.p.s a spolek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400" dirty="0">
                <a:latin typeface="+mn-lt"/>
              </a:rPr>
              <a:t>	     </a:t>
            </a:r>
            <a:r>
              <a:rPr lang="cs-CZ" sz="1800" dirty="0">
                <a:latin typeface="+mn-lt"/>
              </a:rPr>
              <a:t>kvalifikovaný elektronický podpis – dobrovolný svazek obcí </a:t>
            </a:r>
          </a:p>
          <a:p>
            <a:pPr marL="0" indent="0" algn="just">
              <a:buNone/>
            </a:pPr>
            <a:endParaRPr lang="cs-CZ" sz="1200" dirty="0">
              <a:latin typeface="+mn-lt"/>
            </a:endParaRPr>
          </a:p>
          <a:p>
            <a:pPr marL="0" indent="0" algn="just">
              <a:buNone/>
            </a:pPr>
            <a:r>
              <a:rPr lang="cs-CZ" sz="1200" dirty="0">
                <a:latin typeface="+mn-lt"/>
              </a:rPr>
              <a:t>9. 1. 2024</a:t>
            </a:r>
          </a:p>
          <a:p>
            <a:pPr algn="just"/>
            <a:endParaRPr lang="cs-CZ" sz="2800" b="1" dirty="0">
              <a:latin typeface="Century Schoolbook" panose="020406040505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+mn-lt"/>
              </a:rPr>
              <a:t>Termíny:</a:t>
            </a:r>
          </a:p>
        </p:txBody>
      </p:sp>
    </p:spTree>
    <p:extLst>
      <p:ext uri="{BB962C8B-B14F-4D97-AF65-F5344CB8AC3E}">
        <p14:creationId xmlns:p14="http://schemas.microsoft.com/office/powerpoint/2010/main" val="343700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7668"/>
            <a:ext cx="10034847" cy="4664357"/>
          </a:xfrm>
        </p:spPr>
        <p:txBody>
          <a:bodyPr/>
          <a:lstStyle/>
          <a:p>
            <a:endParaRPr lang="cs-CZ" dirty="0">
              <a:latin typeface="+mn-lt"/>
            </a:endParaRP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sz="2000" dirty="0">
                <a:latin typeface="+mn-lt"/>
              </a:rPr>
              <a:t>Mgr. Miroslava Hlubučková, e-mail: </a:t>
            </a:r>
            <a:r>
              <a:rPr lang="cs-CZ" sz="2000" dirty="0">
                <a:latin typeface="+mn-lt"/>
                <a:hlinkClick r:id="rId2"/>
              </a:rPr>
              <a:t>miroslava.hlubuckova@kr-karlovarsky.cz</a:t>
            </a:r>
            <a:r>
              <a:rPr lang="cs-CZ" sz="2000" dirty="0">
                <a:latin typeface="+mn-lt"/>
              </a:rPr>
              <a:t>, tel. 354 222 343, mobil: 601 214 121  </a:t>
            </a:r>
          </a:p>
          <a:p>
            <a:pPr marL="0" indent="0">
              <a:buNone/>
            </a:pPr>
            <a:endParaRPr lang="cs-CZ" sz="2000" dirty="0">
              <a:latin typeface="+mn-lt"/>
            </a:endParaRPr>
          </a:p>
          <a:p>
            <a:pPr marL="0" indent="0">
              <a:buNone/>
            </a:pPr>
            <a:r>
              <a:rPr lang="cs-CZ" sz="2000" dirty="0">
                <a:latin typeface="+mn-lt"/>
              </a:rPr>
              <a:t>Bc. Veronika Proňková, e-mail: </a:t>
            </a:r>
            <a:r>
              <a:rPr lang="cs-CZ" sz="2000" dirty="0">
                <a:latin typeface="+mn-lt"/>
                <a:hlinkClick r:id="rId3"/>
              </a:rPr>
              <a:t>veronika.pronkova@kr-karlovarsky.cz</a:t>
            </a:r>
            <a:r>
              <a:rPr lang="cs-CZ" sz="2000" dirty="0">
                <a:latin typeface="+mn-lt"/>
              </a:rPr>
              <a:t>, tel. 354 222 251,</a:t>
            </a:r>
            <a:br>
              <a:rPr lang="cs-CZ" sz="2000" dirty="0">
                <a:latin typeface="+mn-lt"/>
              </a:rPr>
            </a:br>
            <a:r>
              <a:rPr lang="cs-CZ" sz="2000" dirty="0">
                <a:latin typeface="+mn-lt"/>
              </a:rPr>
              <a:t>mobil: 601 214 189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+mn-lt"/>
              </a:rPr>
              <a:t>Kontaktní osoby</a:t>
            </a:r>
            <a:r>
              <a:rPr lang="cs-CZ" dirty="0">
                <a:latin typeface="+mn-lt"/>
              </a:rPr>
              <a:t>:</a:t>
            </a:r>
          </a:p>
        </p:txBody>
      </p:sp>
      <p:sp>
        <p:nvSpPr>
          <p:cNvPr id="4" name="Obdélník 3"/>
          <p:cNvSpPr/>
          <p:nvPr/>
        </p:nvSpPr>
        <p:spPr>
          <a:xfrm>
            <a:off x="637493" y="6152025"/>
            <a:ext cx="8034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srgbClr val="312783"/>
                </a:solidFill>
              </a:rPr>
              <a:t>9. 1. 2024</a:t>
            </a:r>
          </a:p>
        </p:txBody>
      </p:sp>
    </p:spTree>
    <p:extLst>
      <p:ext uri="{BB962C8B-B14F-4D97-AF65-F5344CB8AC3E}">
        <p14:creationId xmlns:p14="http://schemas.microsoft.com/office/powerpoint/2010/main" val="2421944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Mgr. Miroslava Hlubučková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546661-8655-400C-8CF7-BE7BF313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9. 1. 2024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2924885" y="2157066"/>
            <a:ext cx="408432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B9F8F5-C894-40B0-97C4-667E489C12FB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6ddde444-b2a3-4611-bfaf-5b69f30e470a"/>
    <ds:schemaRef ds:uri="1bd70d67-2676-4b2d-a65a-6f528be15b1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1124</Words>
  <Application>Microsoft Office PowerPoint</Application>
  <PresentationFormat>Širokoúhlá obrazovka</PresentationFormat>
  <Paragraphs>95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Schoolbook</vt:lpstr>
      <vt:lpstr>Raleway</vt:lpstr>
      <vt:lpstr>Raleway Medium</vt:lpstr>
      <vt:lpstr>Times New Roman</vt:lpstr>
      <vt:lpstr>Motiv Office</vt:lpstr>
      <vt:lpstr>Prezentace aplikace PowerPoint</vt:lpstr>
      <vt:lpstr>Nejdůležitější informace  Podprogram 1:</vt:lpstr>
      <vt:lpstr>Nejdůležitější informace  Podprogram 2: Venkovské prodejny (obce do 1000 obyvatel)</vt:lpstr>
      <vt:lpstr>Nejdůležitější informace  Podprogram 2: Venkovské prodejny (obce do 1000 obyvatel)</vt:lpstr>
      <vt:lpstr>        Program podpory malých prodejen na venkově ´Obchůdek 2021+´ (Podpora provozního financování) </vt:lpstr>
      <vt:lpstr>Nejdůležitější informace  Podprogram 3:</vt:lpstr>
      <vt:lpstr>Termíny:</vt:lpstr>
      <vt:lpstr>Kontaktní osoby: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Hlubučková Miroslava</cp:lastModifiedBy>
  <cp:revision>178</cp:revision>
  <cp:lastPrinted>2023-09-08T11:58:18Z</cp:lastPrinted>
  <dcterms:created xsi:type="dcterms:W3CDTF">2021-09-06T10:29:11Z</dcterms:created>
  <dcterms:modified xsi:type="dcterms:W3CDTF">2024-01-03T07:24:06Z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