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60" r:id="rId5"/>
    <p:sldId id="277" r:id="rId6"/>
    <p:sldId id="278" r:id="rId7"/>
    <p:sldId id="275" r:id="rId8"/>
    <p:sldId id="281" r:id="rId9"/>
    <p:sldId id="280" r:id="rId10"/>
    <p:sldId id="274" r:id="rId11"/>
    <p:sldId id="266" r:id="rId12"/>
  </p:sldIdLst>
  <p:sldSz cx="12192000" cy="6858000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78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767AFA0-50D3-453A-8D3E-FD46F8F27D8B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FFD244C-912C-4742-9BF8-485179B00E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30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2606"/>
            <a:ext cx="10515600" cy="4664357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  <a:lvl2pPr>
              <a:defRPr sz="2200">
                <a:solidFill>
                  <a:srgbClr val="312783"/>
                </a:solidFill>
                <a:latin typeface="Raleway Medium"/>
              </a:defRPr>
            </a:lvl2pPr>
            <a:lvl3pPr>
              <a:defRPr>
                <a:solidFill>
                  <a:srgbClr val="312783"/>
                </a:solidFill>
                <a:latin typeface="Raleway Medium"/>
              </a:defRPr>
            </a:lvl3pPr>
            <a:lvl4pPr>
              <a:defRPr>
                <a:solidFill>
                  <a:srgbClr val="312783"/>
                </a:solidFill>
                <a:latin typeface="Raleway Medium"/>
              </a:defRPr>
            </a:lvl4pPr>
            <a:lvl5pPr>
              <a:defRPr>
                <a:solidFill>
                  <a:srgbClr val="312783"/>
                </a:solidFill>
                <a:latin typeface="Raleway Medium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88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692209" y="273465"/>
            <a:ext cx="2042445" cy="10254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13.01.2023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0A3D-B779-44AC-8BCA-E9103749EA9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8" name="Obdélník 7"/>
          <p:cNvSpPr/>
          <p:nvPr userDrawn="1"/>
        </p:nvSpPr>
        <p:spPr>
          <a:xfrm>
            <a:off x="9311355" y="290556"/>
            <a:ext cx="2042445" cy="102549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E2CD15D-801F-46A9-B6DE-DDA506B59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obsah 3">
            <a:extLst>
              <a:ext uri="{FF2B5EF4-FFF2-40B4-BE49-F238E27FC236}">
                <a16:creationId xmlns:a16="http://schemas.microsoft.com/office/drawing/2014/main" id="{B4E63C3B-80C8-4AC7-B1B9-9E3769B3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86968"/>
            <a:ext cx="5181600" cy="468999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12783"/>
                </a:solidFill>
                <a:latin typeface="Raleway Medium" pitchFamily="2" charset="-18"/>
              </a:defRPr>
            </a:lvl1pPr>
            <a:lvl2pPr>
              <a:defRPr sz="2200">
                <a:solidFill>
                  <a:srgbClr val="312783"/>
                </a:solidFill>
                <a:latin typeface="Raleway Medium" pitchFamily="2" charset="-18"/>
              </a:defRPr>
            </a:lvl2pPr>
            <a:lvl3pPr>
              <a:defRPr>
                <a:solidFill>
                  <a:srgbClr val="312783"/>
                </a:solidFill>
                <a:latin typeface="Raleway Medium" pitchFamily="2" charset="-18"/>
              </a:defRPr>
            </a:lvl3pPr>
            <a:lvl4pPr>
              <a:defRPr>
                <a:solidFill>
                  <a:srgbClr val="312783"/>
                </a:solidFill>
                <a:latin typeface="Raleway Medium" pitchFamily="2" charset="-18"/>
              </a:defRPr>
            </a:lvl4pPr>
            <a:lvl5pPr>
              <a:defRPr>
                <a:solidFill>
                  <a:srgbClr val="312783"/>
                </a:solidFill>
                <a:latin typeface="Raleway Medium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6305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- Rail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831850" y="333286"/>
            <a:ext cx="1860075" cy="888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47FC54-6035-4359-9954-82E23579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89C6D-9589-4DF1-934B-8CB48ABB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A7913F-9D31-41C0-B125-C4A7D253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547BEBA-5A2D-4A2B-8C98-DD0099D98BCC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text 2">
            <a:extLst>
              <a:ext uri="{FF2B5EF4-FFF2-40B4-BE49-F238E27FC236}">
                <a16:creationId xmlns:a16="http://schemas.microsoft.com/office/drawing/2014/main" id="{A02D470C-A80E-4F43-8927-9BD3113B2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495513"/>
            <a:ext cx="10515600" cy="45941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rgbClr val="312783"/>
                </a:solidFill>
                <a:latin typeface="Raleway Medium"/>
              </a:defRPr>
            </a:lvl1pPr>
            <a:lvl2pPr marL="800100" indent="-342900">
              <a:buFont typeface="Arial" panose="020B0604020202020204" pitchFamily="34" charset="0"/>
              <a:buChar char="•"/>
              <a:defRPr sz="2200">
                <a:solidFill>
                  <a:srgbClr val="312783"/>
                </a:solidFill>
                <a:latin typeface="Raleway"/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312783"/>
                </a:solidFill>
                <a:latin typeface="Raleway"/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4pPr>
            <a:lvl5pPr marL="2114550" indent="-285750">
              <a:buFont typeface="Arial" panose="020B0604020202020204" pitchFamily="34" charset="0"/>
              <a:buChar char="•"/>
              <a:defRPr sz="1800">
                <a:solidFill>
                  <a:srgbClr val="312783"/>
                </a:solidFill>
                <a:latin typeface="Raleway"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endParaRPr lang="cs-CZ" sz="2400" dirty="0">
              <a:solidFill>
                <a:srgbClr val="312783"/>
              </a:solidFill>
              <a:latin typeface="Raleway" pitchFamily="2" charset="-18"/>
            </a:endParaRP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text </a:t>
            </a:r>
            <a:r>
              <a:rPr lang="cs-CZ" sz="2400" dirty="0" err="1">
                <a:solidFill>
                  <a:srgbClr val="312783"/>
                </a:solidFill>
                <a:latin typeface="Raleway" pitchFamily="2" charset="-18"/>
              </a:rPr>
              <a:t>text</a:t>
            </a:r>
            <a:r>
              <a:rPr lang="cs-CZ" sz="2400" dirty="0">
                <a:solidFill>
                  <a:srgbClr val="312783"/>
                </a:solidFill>
                <a:latin typeface="Raleway" pitchFamily="2" charset="-18"/>
              </a:rPr>
              <a:t> 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271F092D-B12E-4C2B-A272-15A2A93127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617867"/>
            <a:ext cx="8390797" cy="536697"/>
          </a:xfrm>
          <a:prstGeom prst="rect">
            <a:avLst/>
          </a:prstGeom>
        </p:spPr>
        <p:txBody>
          <a:bodyPr anchor="b"/>
          <a:lstStyle>
            <a:lvl1pPr algn="l">
              <a:defRPr sz="3600">
                <a:solidFill>
                  <a:srgbClr val="312783"/>
                </a:solidFill>
                <a:latin typeface="Raleway"/>
              </a:defRPr>
            </a:lvl1pPr>
          </a:lstStyle>
          <a:p>
            <a:r>
              <a:rPr lang="cs-CZ" dirty="0"/>
              <a:t>Nadpis kapitoly</a:t>
            </a:r>
          </a:p>
        </p:txBody>
      </p:sp>
      <p:sp>
        <p:nvSpPr>
          <p:cNvPr id="10" name="Obdélník 9"/>
          <p:cNvSpPr/>
          <p:nvPr userDrawn="1"/>
        </p:nvSpPr>
        <p:spPr>
          <a:xfrm>
            <a:off x="9323462" y="264920"/>
            <a:ext cx="2023989" cy="106011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2A340-C4DE-4B27-A73D-505C735B7C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12783"/>
                </a:solidFill>
                <a:latin typeface="Raleway Medium" pitchFamily="2" charset="-18"/>
              </a:defRPr>
            </a:lvl1pPr>
          </a:lstStyle>
          <a:p>
            <a:r>
              <a:rPr lang="cs-CZ"/>
              <a:t>13.01.2023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E6F031-62EF-4A8B-8F63-EBC5EA5E5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 Medium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9A329-1873-459E-8178-B4CF4661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 Medium" pitchFamily="2" charset="-18"/>
              </a:defRPr>
            </a:lvl1pPr>
          </a:lstStyle>
          <a:p>
            <a:fld id="{009D16F8-3B11-417D-A979-BC23144D5E0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Grafický objekt 6">
            <a:extLst>
              <a:ext uri="{FF2B5EF4-FFF2-40B4-BE49-F238E27FC236}">
                <a16:creationId xmlns:a16="http://schemas.microsoft.com/office/drawing/2014/main" id="{4931902D-6A19-41F9-BD3D-37146370EF2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" y="363584"/>
            <a:ext cx="1808285" cy="821369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F237872-F006-4D70-B7FA-49CB62AB976D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312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5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0" r:id="rId3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800" b="0" kern="1200">
          <a:solidFill>
            <a:srgbClr val="312783"/>
          </a:solidFill>
          <a:latin typeface="Raleway Medium" pitchFamily="2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-karlovarsky.cz/Stranky/Default.aspx" TargetMode="External"/><Relationship Id="rId2" Type="http://schemas.openxmlformats.org/officeDocument/2006/relationships/hyperlink" Target="http://www.kr-karlovarsky.cz/dotace/Stranky/Prehled-dotace.aspx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sobotka@kr-karlovarsky.cz" TargetMode="External"/><Relationship Id="rId2" Type="http://schemas.openxmlformats.org/officeDocument/2006/relationships/hyperlink" Target="mailto:jana.irovska@kr-karlovarsky.cz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D6E036E-0C8D-4A16-B2DA-ECEAFE10A22C}"/>
              </a:ext>
            </a:extLst>
          </p:cNvPr>
          <p:cNvSpPr txBox="1"/>
          <p:nvPr/>
        </p:nvSpPr>
        <p:spPr>
          <a:xfrm>
            <a:off x="1988053" y="2047012"/>
            <a:ext cx="837566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Dotační program „ Podpora územně plánovací činnosti obcí“</a:t>
            </a:r>
          </a:p>
          <a:p>
            <a:pPr algn="ctr"/>
            <a:r>
              <a:rPr lang="cs-CZ" sz="3600" b="1" dirty="0">
                <a:solidFill>
                  <a:srgbClr val="FF0000"/>
                </a:solidFill>
                <a:latin typeface="Raleway Medium"/>
              </a:rPr>
              <a:t>pro rok 2024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846277" y="5742134"/>
            <a:ext cx="471648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8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Ing. Jana Irovská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16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územního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Obdélník 1"/>
          <p:cNvSpPr/>
          <p:nvPr/>
        </p:nvSpPr>
        <p:spPr>
          <a:xfrm>
            <a:off x="684213" y="3421980"/>
            <a:ext cx="6096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3600" dirty="0"/>
          </a:p>
          <a:p>
            <a:pPr algn="ctr">
              <a:spcBef>
                <a:spcPct val="0"/>
              </a:spcBef>
            </a:pPr>
            <a:endParaRPr lang="cs-CZ" sz="3200" cap="small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endParaRPr lang="cs-CZ" cap="sm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9.1.2024</a:t>
            </a:r>
          </a:p>
        </p:txBody>
      </p:sp>
    </p:spTree>
    <p:extLst>
      <p:ext uri="{BB962C8B-B14F-4D97-AF65-F5344CB8AC3E}">
        <p14:creationId xmlns:p14="http://schemas.microsoft.com/office/powerpoint/2010/main" val="367428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C484418-7CC0-4F43-8E3B-4074C5EFB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9.1.2024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8B975D-02AD-46C5-960F-5745978BF5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Dotační program reaguje na digitalizaci a standardizaci v územním plánování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B0F0"/>
                </a:solidFill>
              </a:rPr>
              <a:t>JEDNOTNÝ STANDARD VYBRANÝCH ČASTÍ ÚZEMNÍHO PLÁNU (“JEDNOTNÝ STANDARD“)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Od 1. 1. 2023 platí pro města a obce v celé ČR povinnost zpracovat územně plánovací dokumentaci v jednotném standardu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Očekávaná vyšší pracnost a finanční náročnost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7C1EA6-B755-49DF-AEA2-4914A2A4B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Základní informace</a:t>
            </a:r>
          </a:p>
        </p:txBody>
      </p:sp>
    </p:spTree>
    <p:extLst>
      <p:ext uri="{BB962C8B-B14F-4D97-AF65-F5344CB8AC3E}">
        <p14:creationId xmlns:p14="http://schemas.microsoft.com/office/powerpoint/2010/main" val="258553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31893E7-0188-4159-B3BB-A7DFA5A0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850" y="6321845"/>
            <a:ext cx="2743200" cy="365125"/>
          </a:xfrm>
        </p:spPr>
        <p:txBody>
          <a:bodyPr/>
          <a:lstStyle/>
          <a:p>
            <a:r>
              <a:rPr lang="cs-CZ" dirty="0"/>
              <a:t>9.1.2024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E53934-4C7E-49CC-9D63-AECFD933A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495513"/>
            <a:ext cx="10856942" cy="4594137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Žadateli mohou být pouze obce Karlovarského kraje 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    (u některých typů žádostí pouze obce do 3 000 obyvatel)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Předpokládaná alokace 1.500.000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Předpokládaná pravidla programu – jednání ZKK 26. 2. 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Plánovaný příjem žádostí – posun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Předpokládané zdanitelné plnění pro realizaci - </a:t>
            </a:r>
            <a:r>
              <a:rPr lang="cs-CZ" b="1" dirty="0"/>
              <a:t>od 1.1.2024 – 31.12.2025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K podání žádosti o dotaci musí mít žadatel uzavřenou smlouvu o dílo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Spoluúčast 20%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4C43A3-6EE6-4114-8796-08EDCEC1BF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Základní informace</a:t>
            </a:r>
          </a:p>
        </p:txBody>
      </p:sp>
    </p:spTree>
    <p:extLst>
      <p:ext uri="{BB962C8B-B14F-4D97-AF65-F5344CB8AC3E}">
        <p14:creationId xmlns:p14="http://schemas.microsoft.com/office/powerpoint/2010/main" val="385903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749808"/>
            <a:ext cx="10674119" cy="560654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200" b="1" dirty="0">
                <a:latin typeface="+mn-lt"/>
              </a:rPr>
              <a:t>Dotace na </a:t>
            </a:r>
            <a:r>
              <a:rPr lang="cs-CZ" sz="2200" b="1" u="sng" dirty="0">
                <a:latin typeface="+mn-lt"/>
              </a:rPr>
              <a:t>nový územní plán </a:t>
            </a:r>
          </a:p>
          <a:p>
            <a:r>
              <a:rPr lang="cs-CZ" sz="2200" b="1" dirty="0">
                <a:latin typeface="+mn-lt"/>
              </a:rPr>
              <a:t>      - </a:t>
            </a:r>
            <a:r>
              <a:rPr lang="cs-CZ" dirty="0"/>
              <a:t>DPR - 50 000 Kč</a:t>
            </a:r>
          </a:p>
          <a:p>
            <a:r>
              <a:rPr lang="cs-CZ" sz="2200" b="1" dirty="0">
                <a:latin typeface="+mn-lt"/>
              </a:rPr>
              <a:t>      - </a:t>
            </a:r>
            <a:r>
              <a:rPr lang="cs-CZ" sz="2200" dirty="0"/>
              <a:t>návrh pro společné jednání bez VV URÚ - 200 000 Kč </a:t>
            </a:r>
            <a:r>
              <a:rPr lang="cs-CZ" sz="2200" b="1" dirty="0">
                <a:latin typeface="+mn-lt"/>
              </a:rPr>
              <a:t>– </a:t>
            </a:r>
            <a:r>
              <a:rPr lang="cs-CZ" sz="2200" b="1" dirty="0">
                <a:solidFill>
                  <a:srgbClr val="00B0F0"/>
                </a:solidFill>
                <a:latin typeface="+mn-lt"/>
              </a:rPr>
              <a:t>jednotný standard</a:t>
            </a:r>
          </a:p>
          <a:p>
            <a:r>
              <a:rPr lang="cs-CZ" sz="2200" b="1" dirty="0">
                <a:latin typeface="+mn-lt"/>
              </a:rPr>
              <a:t>      - </a:t>
            </a:r>
            <a:r>
              <a:rPr lang="cs-CZ" dirty="0"/>
              <a:t>návrh pro společné jednání s VV URÚ - </a:t>
            </a:r>
            <a:r>
              <a:rPr lang="cs-CZ" sz="2200" dirty="0"/>
              <a:t>220 000 </a:t>
            </a:r>
            <a:r>
              <a:rPr lang="cs-CZ" dirty="0"/>
              <a:t>Kč </a:t>
            </a:r>
            <a:r>
              <a:rPr lang="cs-CZ" sz="2200" b="1" dirty="0">
                <a:latin typeface="+mn-lt"/>
              </a:rPr>
              <a:t>– </a:t>
            </a:r>
            <a:r>
              <a:rPr lang="cs-CZ" sz="2200" b="1" dirty="0">
                <a:solidFill>
                  <a:srgbClr val="00B0F0"/>
                </a:solidFill>
                <a:latin typeface="+mn-lt"/>
              </a:rPr>
              <a:t>jednotný standard</a:t>
            </a:r>
          </a:p>
          <a:p>
            <a:r>
              <a:rPr lang="cs-CZ" sz="2200" b="1" dirty="0">
                <a:latin typeface="+mn-lt"/>
              </a:rPr>
              <a:t>      - </a:t>
            </a:r>
            <a:r>
              <a:rPr lang="cs-CZ" dirty="0"/>
              <a:t>úprava návrhu pro veřejné projednání – </a:t>
            </a:r>
            <a:r>
              <a:rPr lang="cs-CZ" sz="2200" dirty="0"/>
              <a:t>130.000 Kč</a:t>
            </a:r>
            <a:r>
              <a:rPr lang="cs-CZ" dirty="0"/>
              <a:t> </a:t>
            </a:r>
            <a:r>
              <a:rPr lang="cs-CZ" sz="2000" b="1" dirty="0">
                <a:latin typeface="+mn-lt"/>
              </a:rPr>
              <a:t>-  </a:t>
            </a:r>
            <a:r>
              <a:rPr lang="cs-CZ" sz="2200" b="1" dirty="0">
                <a:solidFill>
                  <a:srgbClr val="00B0F0"/>
                </a:solidFill>
                <a:latin typeface="+mn-lt"/>
              </a:rPr>
              <a:t>jednotný standard</a:t>
            </a:r>
          </a:p>
          <a:p>
            <a:r>
              <a:rPr lang="cs-CZ" sz="2200" b="1" dirty="0">
                <a:solidFill>
                  <a:srgbClr val="00B0F0"/>
                </a:solidFill>
                <a:latin typeface="+mn-lt"/>
              </a:rPr>
              <a:t>          </a:t>
            </a:r>
            <a:r>
              <a:rPr lang="cs-CZ" sz="2000" b="1" i="1" dirty="0">
                <a:latin typeface="+mn-lt"/>
              </a:rPr>
              <a:t>(k 1. 1. 2023  nedošlo k doručení oznámení o konání veřejného projednání návrhu)</a:t>
            </a:r>
          </a:p>
          <a:p>
            <a:pPr algn="just"/>
            <a:r>
              <a:rPr lang="cs-CZ" sz="1600" b="1" i="1" dirty="0">
                <a:latin typeface="+mn-lt"/>
              </a:rPr>
              <a:t>Podmínka v pravidlech: V případě přidělení dotace na územní plán, jehož návrh pro společné jednání byl v minulých letech finančně podpořen z tohoto dotačního programu platí povinnost, zajistit vydání územního plánu včetně nabytí jeho účinnosti do termínu finančního vypořádání dotace, tj. do 13. 1. 2026</a:t>
            </a:r>
            <a:r>
              <a:rPr lang="cs-CZ" sz="1800" b="1" dirty="0">
                <a:latin typeface="+mn-lt"/>
              </a:rPr>
              <a:t>.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cs-CZ" sz="2200" b="1" dirty="0">
                <a:latin typeface="+mn-lt"/>
              </a:rPr>
              <a:t>Dotace na </a:t>
            </a:r>
            <a:r>
              <a:rPr lang="cs-CZ" sz="2200" b="1" u="sng" dirty="0">
                <a:latin typeface="+mn-lt"/>
              </a:rPr>
              <a:t>změny ÚP</a:t>
            </a:r>
            <a:r>
              <a:rPr lang="cs-CZ" sz="2200" b="1" dirty="0">
                <a:latin typeface="+mn-lt"/>
              </a:rPr>
              <a:t> - </a:t>
            </a:r>
            <a:r>
              <a:rPr lang="cs-CZ" sz="2200" b="1" dirty="0">
                <a:solidFill>
                  <a:srgbClr val="00B0F0"/>
                </a:solidFill>
                <a:latin typeface="+mn-lt"/>
              </a:rPr>
              <a:t>jednotný standard </a:t>
            </a:r>
            <a:r>
              <a:rPr lang="cs-CZ" sz="2200" dirty="0">
                <a:latin typeface="+mn-lt"/>
              </a:rPr>
              <a:t>(pro celé správní území obce) – 130.000 Kč –</a:t>
            </a:r>
            <a:r>
              <a:rPr lang="cs-CZ" sz="2200" b="1" dirty="0">
                <a:latin typeface="+mn-lt"/>
              </a:rPr>
              <a:t> </a:t>
            </a:r>
            <a:r>
              <a:rPr lang="cs-CZ" sz="2200" b="1" dirty="0">
                <a:solidFill>
                  <a:srgbClr val="FF0000"/>
                </a:solidFill>
                <a:latin typeface="+mn-lt"/>
              </a:rPr>
              <a:t>obce do 3 000 obyvatel, </a:t>
            </a:r>
            <a:r>
              <a:rPr lang="cs-CZ" sz="2200" b="1" dirty="0">
                <a:latin typeface="+mn-lt"/>
              </a:rPr>
              <a:t>možná věcná změna 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cs-CZ" sz="2200" b="1" dirty="0">
                <a:latin typeface="+mn-lt"/>
              </a:rPr>
              <a:t>Dotace na </a:t>
            </a:r>
            <a:r>
              <a:rPr lang="cs-CZ" sz="2200" b="1" u="sng" dirty="0">
                <a:latin typeface="+mn-lt"/>
              </a:rPr>
              <a:t>změny ÚP </a:t>
            </a:r>
            <a:r>
              <a:rPr lang="cs-CZ" sz="2200" b="1" dirty="0">
                <a:latin typeface="+mn-lt"/>
              </a:rPr>
              <a:t>- </a:t>
            </a:r>
            <a:r>
              <a:rPr lang="cs-CZ" sz="2200" b="1" dirty="0">
                <a:solidFill>
                  <a:srgbClr val="00B0F0"/>
                </a:solidFill>
                <a:latin typeface="+mn-lt"/>
              </a:rPr>
              <a:t>jednotný standard </a:t>
            </a:r>
            <a:r>
              <a:rPr lang="cs-CZ" sz="2200" dirty="0">
                <a:latin typeface="+mn-lt"/>
              </a:rPr>
              <a:t>(pro celé správní území obce), která byla vyvolána koncepčními dokumentacemi a záměry kraje – 150.000 Kč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FF0000"/>
                </a:solidFill>
                <a:latin typeface="+mn-lt"/>
              </a:rPr>
              <a:t>Finanční částka za konverzi do Jednotného standardu musí být ve smlouvě konkrétně vyčíslena.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79681" y="213111"/>
            <a:ext cx="8390797" cy="536697"/>
          </a:xfrm>
        </p:spPr>
        <p:txBody>
          <a:bodyPr/>
          <a:lstStyle/>
          <a:p>
            <a:r>
              <a:rPr lang="cs-CZ" b="1" u="sng" dirty="0"/>
              <a:t>Předmět dotace 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838200" y="6418053"/>
            <a:ext cx="2743200" cy="303422"/>
          </a:xfrm>
        </p:spPr>
        <p:txBody>
          <a:bodyPr/>
          <a:lstStyle/>
          <a:p>
            <a:r>
              <a:rPr lang="cs-CZ" dirty="0"/>
              <a:t>9.1.2024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85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838200" y="1510017"/>
            <a:ext cx="10674119" cy="488114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Textová část, grafická část a digitální data musí splňovat podmínky </a:t>
            </a:r>
            <a:r>
              <a:rPr lang="cs-CZ" b="1" dirty="0">
                <a:solidFill>
                  <a:srgbClr val="00B0F0"/>
                </a:solidFill>
                <a:latin typeface="+mn-lt"/>
              </a:rPr>
              <a:t>JEDNOTNÉHO STANDARDU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Při závěrečném vyúčtování dotace je vyžadován bezchybný protokol o  kontrole dat z kontrolního nástroje ETL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Při závěrečném vyúčtování v případě změny ÚP a vydání rozpracovaného ÚP  – doklad o nabytí účinnosti</a:t>
            </a:r>
          </a:p>
          <a:p>
            <a:r>
              <a:rPr lang="cs-CZ" b="1" dirty="0">
                <a:latin typeface="+mn-lt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b="1" u="sng" dirty="0"/>
              <a:t>Podmínky pro poskytnutí dotace</a:t>
            </a:r>
            <a:endParaRPr lang="cs-CZ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9.1.2024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D16F8-3B11-417D-A979-BC23144D5E08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04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620086" y="1337127"/>
            <a:ext cx="10892233" cy="5201785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dirty="0"/>
              <a:t>Vyhlášení krajského dotačního programu pro rok 2024</a:t>
            </a:r>
          </a:p>
          <a:p>
            <a:pPr>
              <a:lnSpc>
                <a:spcPct val="100000"/>
              </a:lnSpc>
            </a:pPr>
            <a:r>
              <a:rPr lang="cs-CZ" sz="1800" b="1" dirty="0"/>
              <a:t>	</a:t>
            </a:r>
            <a:r>
              <a:rPr lang="cs-CZ" sz="1800" b="1" dirty="0">
                <a:solidFill>
                  <a:srgbClr val="FF0000"/>
                </a:solidFill>
              </a:rPr>
              <a:t>27. 2. 2024 (schválení ZKK 26. 2. 2024)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Příjem žádostí </a:t>
            </a:r>
          </a:p>
          <a:p>
            <a:pPr>
              <a:lnSpc>
                <a:spcPct val="100000"/>
              </a:lnSpc>
            </a:pPr>
            <a:r>
              <a:rPr lang="cs-CZ" sz="1800" b="1" dirty="0"/>
              <a:t>	</a:t>
            </a:r>
            <a:r>
              <a:rPr lang="cs-CZ" sz="2000" b="1" u="sng" dirty="0">
                <a:solidFill>
                  <a:srgbClr val="FF0000"/>
                </a:solidFill>
              </a:rPr>
              <a:t>od 9. 4. 2024 </a:t>
            </a:r>
            <a:r>
              <a:rPr lang="cs-CZ" sz="2000" b="1" dirty="0">
                <a:solidFill>
                  <a:srgbClr val="FF0000"/>
                </a:solidFill>
              </a:rPr>
              <a:t>– 9:00 hod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rgbClr val="FF0000"/>
                </a:solidFill>
              </a:rPr>
              <a:t> 	</a:t>
            </a:r>
            <a:r>
              <a:rPr lang="cs-CZ" sz="2000" b="1" u="sng" dirty="0">
                <a:solidFill>
                  <a:srgbClr val="FF0000"/>
                </a:solidFill>
              </a:rPr>
              <a:t>do 15. 4. 2024 </a:t>
            </a:r>
            <a:r>
              <a:rPr lang="cs-CZ" sz="2000" b="1" dirty="0">
                <a:solidFill>
                  <a:srgbClr val="FF0000"/>
                </a:solidFill>
              </a:rPr>
              <a:t>– 15:00 hod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Příjem žádostí bude probíhat standardně přes elektronický systém příjmu žádostí Karlovarského kraje „Portál občana“ viz </a:t>
            </a:r>
            <a:r>
              <a:rPr lang="cs-CZ" dirty="0"/>
              <a:t>–</a:t>
            </a:r>
            <a:r>
              <a:rPr lang="cs-CZ" sz="1800" dirty="0"/>
              <a:t> </a:t>
            </a:r>
            <a:r>
              <a:rPr lang="cs-CZ" sz="1800" dirty="0">
                <a:hlinkClick r:id="rId2"/>
              </a:rPr>
              <a:t>Dotace - kr-karlovarsky.cz</a:t>
            </a:r>
            <a:r>
              <a:rPr lang="cs-CZ" sz="1800" dirty="0"/>
              <a:t>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Veškeré informace budou uvedeny v pravidlech dotačního programu „Podpora územně plánovací činnosti obcí“, který bude po schválení zastupitelstvem zveřejněn na internetových stránkách Karlovarského kraje v sekci Dotace                  </a:t>
            </a:r>
            <a:r>
              <a:rPr lang="cs-CZ" sz="1800" dirty="0"/>
              <a:t>(</a:t>
            </a:r>
            <a:r>
              <a:rPr lang="cs-CZ" sz="1800" dirty="0">
                <a:hlinkClick r:id="rId3"/>
              </a:rPr>
              <a:t>kr-karlovarsky.cz</a:t>
            </a:r>
            <a:r>
              <a:rPr lang="cs-CZ" sz="1800" dirty="0"/>
              <a:t>)</a:t>
            </a:r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latin typeface="Raleway Medium"/>
              </a:rPr>
              <a:t>Termíny:</a:t>
            </a:r>
            <a:endParaRPr lang="cs-CZ" sz="2800" b="1" dirty="0">
              <a:solidFill>
                <a:srgbClr val="FF0000"/>
              </a:solidFill>
              <a:latin typeface="Raleway Medium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0086" y="6240133"/>
            <a:ext cx="2743200" cy="365125"/>
          </a:xfrm>
        </p:spPr>
        <p:txBody>
          <a:bodyPr/>
          <a:lstStyle/>
          <a:p>
            <a:r>
              <a:rPr lang="cs-CZ" dirty="0"/>
              <a:t>9.1.2024</a:t>
            </a:r>
          </a:p>
        </p:txBody>
      </p:sp>
    </p:spTree>
    <p:extLst>
      <p:ext uri="{BB962C8B-B14F-4D97-AF65-F5344CB8AC3E}">
        <p14:creationId xmlns:p14="http://schemas.microsoft.com/office/powerpoint/2010/main" val="913761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type="body" idx="1"/>
          </p:nvPr>
        </p:nvSpPr>
        <p:spPr>
          <a:xfrm>
            <a:off x="570847" y="1306901"/>
            <a:ext cx="10634866" cy="4244197"/>
          </a:xfrm>
        </p:spPr>
        <p:txBody>
          <a:bodyPr/>
          <a:lstStyle/>
          <a:p>
            <a:endParaRPr lang="cs-CZ" b="1" u="sng" dirty="0"/>
          </a:p>
          <a:p>
            <a:r>
              <a:rPr lang="cs-CZ" b="1" u="sng" dirty="0"/>
              <a:t>Odborný garant programu:</a:t>
            </a:r>
            <a:endParaRPr lang="cs-CZ" dirty="0"/>
          </a:p>
          <a:p>
            <a:r>
              <a:rPr lang="cs-CZ" dirty="0"/>
              <a:t>Ing. Jana Irovská, e-mail: </a:t>
            </a:r>
            <a:r>
              <a:rPr lang="cs-CZ" dirty="0">
                <a:hlinkClick r:id="rId2"/>
              </a:rPr>
              <a:t>jana.irovska@kr-karlovarsky.cz</a:t>
            </a:r>
            <a:r>
              <a:rPr lang="cs-CZ" dirty="0"/>
              <a:t>, </a:t>
            </a:r>
          </a:p>
          <a:p>
            <a:r>
              <a:rPr lang="cs-CZ" dirty="0"/>
              <a:t>tel. 354 222 559, mobil: 739 604 871</a:t>
            </a:r>
          </a:p>
          <a:p>
            <a:endParaRPr lang="cs-CZ" dirty="0"/>
          </a:p>
          <a:p>
            <a:r>
              <a:rPr lang="cs-CZ" b="1" u="sng" dirty="0"/>
              <a:t>Administrace programu </a:t>
            </a:r>
            <a:r>
              <a:rPr lang="cs-CZ" dirty="0"/>
              <a:t>(za centrálního administrátora KÚKK):</a:t>
            </a:r>
          </a:p>
          <a:p>
            <a:endParaRPr lang="cs-CZ" sz="2800" dirty="0"/>
          </a:p>
          <a:p>
            <a:r>
              <a:rPr lang="cs-CZ" dirty="0"/>
              <a:t>Ing. Jaroslav Sobotka, DiS., e-mail</a:t>
            </a:r>
            <a:r>
              <a:rPr lang="cs-CZ" sz="2800" dirty="0"/>
              <a:t>: </a:t>
            </a:r>
            <a:r>
              <a:rPr lang="cs-CZ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jaroslav.sobotka@kr-karlovarsky.cz</a:t>
            </a:r>
            <a:r>
              <a:rPr lang="cs-CZ" dirty="0"/>
              <a:t>, </a:t>
            </a:r>
          </a:p>
          <a:p>
            <a:r>
              <a:rPr lang="cs-CZ" dirty="0"/>
              <a:t>tel. 354 222 166, mobil: 736 650 377</a:t>
            </a:r>
          </a:p>
          <a:p>
            <a:endParaRPr lang="cs-CZ" dirty="0">
              <a:latin typeface="+mn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570847" y="702985"/>
            <a:ext cx="8977327" cy="536697"/>
          </a:xfrm>
        </p:spPr>
        <p:txBody>
          <a:bodyPr/>
          <a:lstStyle/>
          <a:p>
            <a:r>
              <a:rPr lang="cs-CZ" b="1" u="sng" dirty="0">
                <a:latin typeface="Raleway Medium"/>
              </a:rPr>
              <a:t>Kontakty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70847" y="6155015"/>
            <a:ext cx="2743200" cy="365125"/>
          </a:xfrm>
        </p:spPr>
        <p:txBody>
          <a:bodyPr/>
          <a:lstStyle/>
          <a:p>
            <a:r>
              <a:rPr lang="cs-CZ" dirty="0"/>
              <a:t>9.1. 2024</a:t>
            </a:r>
          </a:p>
        </p:txBody>
      </p:sp>
    </p:spTree>
    <p:extLst>
      <p:ext uri="{BB962C8B-B14F-4D97-AF65-F5344CB8AC3E}">
        <p14:creationId xmlns:p14="http://schemas.microsoft.com/office/powerpoint/2010/main" val="402439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1">
            <a:extLst>
              <a:ext uri="{FF2B5EF4-FFF2-40B4-BE49-F238E27FC236}">
                <a16:creationId xmlns:a16="http://schemas.microsoft.com/office/drawing/2014/main" id="{BB4C9B74-86AB-48C1-ADA9-674E8112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924175"/>
            <a:ext cx="74168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ea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900" b="1" dirty="0"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2826FC4-D204-4D2B-827A-154B5D5C6B85}"/>
              </a:ext>
            </a:extLst>
          </p:cNvPr>
          <p:cNvSpPr txBox="1"/>
          <p:nvPr/>
        </p:nvSpPr>
        <p:spPr>
          <a:xfrm>
            <a:off x="6904465" y="5018688"/>
            <a:ext cx="47164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Ing. Jana Irovská 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Odbor regionálního rozvoje</a:t>
            </a:r>
          </a:p>
          <a:p>
            <a:pPr algn="r"/>
            <a:r>
              <a:rPr lang="cs-CZ" sz="2000" b="1" dirty="0">
                <a:solidFill>
                  <a:srgbClr val="312783"/>
                </a:solidFill>
                <a:latin typeface="Raleway Medium"/>
                <a:cs typeface="Calibri" panose="020F0502020204030204" pitchFamily="34" charset="0"/>
              </a:rPr>
              <a:t>Oddělení územního plánování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AFD8B29-AF4F-4EB2-9489-4D23411C8C21}"/>
              </a:ext>
            </a:extLst>
          </p:cNvPr>
          <p:cNvCxnSpPr>
            <a:cxnSpLocks/>
          </p:cNvCxnSpPr>
          <p:nvPr/>
        </p:nvCxnSpPr>
        <p:spPr>
          <a:xfrm>
            <a:off x="624374" y="5589240"/>
            <a:ext cx="11103028" cy="0"/>
          </a:xfrm>
          <a:prstGeom prst="line">
            <a:avLst/>
          </a:prstGeom>
          <a:ln>
            <a:noFill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525D3AA-B8D1-4E3B-AEBE-6F80CAE128F1}"/>
              </a:ext>
            </a:extLst>
          </p:cNvPr>
          <p:cNvSpPr txBox="1"/>
          <p:nvPr/>
        </p:nvSpPr>
        <p:spPr>
          <a:xfrm>
            <a:off x="3842556" y="2624092"/>
            <a:ext cx="4666663" cy="120032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cs-CZ" sz="3600" b="1" dirty="0">
                <a:solidFill>
                  <a:srgbClr val="312783"/>
                </a:solidFill>
                <a:latin typeface="Raleway Medium"/>
              </a:rPr>
              <a:t>Děkuji za pozornost!</a:t>
            </a:r>
          </a:p>
          <a:p>
            <a:pPr algn="ctr"/>
            <a:endParaRPr lang="cs-CZ" sz="3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46827" y="6330471"/>
            <a:ext cx="2743200" cy="365125"/>
          </a:xfrm>
        </p:spPr>
        <p:txBody>
          <a:bodyPr/>
          <a:lstStyle/>
          <a:p>
            <a:r>
              <a:rPr lang="cs-CZ" dirty="0"/>
              <a:t>9.1.2024</a:t>
            </a:r>
          </a:p>
        </p:txBody>
      </p:sp>
    </p:spTree>
    <p:extLst>
      <p:ext uri="{BB962C8B-B14F-4D97-AF65-F5344CB8AC3E}">
        <p14:creationId xmlns:p14="http://schemas.microsoft.com/office/powerpoint/2010/main" val="437356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E2B623B77A604FAB7997BC80CE4B6D" ma:contentTypeVersion="14" ma:contentTypeDescription="Vytvoří nový dokument" ma:contentTypeScope="" ma:versionID="35e953086376460869767945ecc6de17">
  <xsd:schema xmlns:xsd="http://www.w3.org/2001/XMLSchema" xmlns:xs="http://www.w3.org/2001/XMLSchema" xmlns:p="http://schemas.microsoft.com/office/2006/metadata/properties" xmlns:ns3="1bd70d67-2676-4b2d-a65a-6f528be15b18" xmlns:ns4="6ddde444-b2a3-4611-bfaf-5b69f30e470a" targetNamespace="http://schemas.microsoft.com/office/2006/metadata/properties" ma:root="true" ma:fieldsID="7aafe4d7c6abcdfca2771cc299bad87f" ns3:_="" ns4:_="">
    <xsd:import namespace="1bd70d67-2676-4b2d-a65a-6f528be15b18"/>
    <xsd:import namespace="6ddde444-b2a3-4611-bfaf-5b69f30e4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70d67-2676-4b2d-a65a-6f528be15b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de444-b2a3-4611-bfaf-5b69f30e4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B9F8F5-C894-40B0-97C4-667E489C12FB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bd70d67-2676-4b2d-a65a-6f528be15b18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ddde444-b2a3-4611-bfaf-5b69f30e470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4DFCC65-6F69-45EA-A8A1-BEE6985BB0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C5242D-3B47-4F05-BB13-35D87CA92B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70d67-2676-4b2d-a65a-6f528be15b18"/>
    <ds:schemaRef ds:uri="6ddde444-b2a3-4611-bfaf-5b69f30e4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587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Raleway</vt:lpstr>
      <vt:lpstr>Raleway Medium</vt:lpstr>
      <vt:lpstr>Times New Roman</vt:lpstr>
      <vt:lpstr>Motiv Office</vt:lpstr>
      <vt:lpstr>Prezentace aplikace PowerPoint</vt:lpstr>
      <vt:lpstr>Základní informace</vt:lpstr>
      <vt:lpstr>Základní informace</vt:lpstr>
      <vt:lpstr>Předmět dotace </vt:lpstr>
      <vt:lpstr>Podmínky pro poskytnutí dotace</vt:lpstr>
      <vt:lpstr>Termíny: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Kajabová Terezie</dc:creator>
  <cp:lastModifiedBy>Irovská Jana</cp:lastModifiedBy>
  <cp:revision>153</cp:revision>
  <cp:lastPrinted>2024-01-08T14:42:01Z</cp:lastPrinted>
  <dcterms:created xsi:type="dcterms:W3CDTF">2021-09-06T10:29:11Z</dcterms:created>
  <dcterms:modified xsi:type="dcterms:W3CDTF">2024-01-09T06:58:20Z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0x0101008AE2B623B77A604FAB7997BC80CE4B6D</vt:lpwstr>
  </property>
</Properties>
</file>