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338" r:id="rId3"/>
    <p:sldId id="343" r:id="rId4"/>
    <p:sldId id="329" r:id="rId5"/>
    <p:sldId id="342" r:id="rId6"/>
    <p:sldId id="344" r:id="rId7"/>
    <p:sldId id="345" r:id="rId8"/>
    <p:sldId id="346" r:id="rId9"/>
    <p:sldId id="335" r:id="rId10"/>
    <p:sldId id="347" r:id="rId11"/>
    <p:sldId id="340" r:id="rId12"/>
  </p:sldIdLst>
  <p:sldSz cx="9144000" cy="6858000" type="screen4x3"/>
  <p:notesSz cx="6888163" cy="10018713"/>
  <p:defaultTextStyle>
    <a:defPPr>
      <a:defRPr lang="cs-CZ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00"/>
    <a:srgbClr val="003399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559" autoAdjust="0"/>
    <p:restoredTop sz="94660"/>
  </p:normalViewPr>
  <p:slideViewPr>
    <p:cSldViewPr>
      <p:cViewPr varScale="1">
        <p:scale>
          <a:sx n="90" d="100"/>
          <a:sy n="90" d="100"/>
        </p:scale>
        <p:origin x="1044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5621" cy="5014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37" tIns="46218" rIns="92437" bIns="46218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00934" y="0"/>
            <a:ext cx="2985621" cy="5014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37" tIns="46218" rIns="92437" bIns="46218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28548281-E376-4BCB-8543-929CD907144B}" type="datetime4">
              <a:rPr lang="cs-CZ"/>
              <a:pPr>
                <a:defRPr/>
              </a:pPr>
              <a:t>1. března 2023</a:t>
            </a:fld>
            <a:endParaRPr lang="cs-CZ"/>
          </a:p>
        </p:txBody>
      </p:sp>
      <p:sp>
        <p:nvSpPr>
          <p:cNvPr id="2458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515615"/>
            <a:ext cx="2985621" cy="5014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37" tIns="46218" rIns="92437" bIns="46218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458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00934" y="9515615"/>
            <a:ext cx="2985621" cy="5014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37" tIns="46218" rIns="92437" bIns="46218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F81152F7-004D-4014-804E-B20A198AEB9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42060227"/>
      </p:ext>
    </p:extLst>
  </p:cSld>
  <p:clrMap bg1="lt1" tx1="dk1" bg2="lt2" tx2="dk2" accent1="accent1" accent2="accent2" accent3="accent3" accent4="accent4" accent5="accent5" accent6="accent6" hlink="hlink" folHlink="folHlink"/>
  <p:hf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5621" cy="501497"/>
          </a:xfrm>
          <a:prstGeom prst="rect">
            <a:avLst/>
          </a:prstGeom>
        </p:spPr>
        <p:txBody>
          <a:bodyPr vert="horz" lIns="92437" tIns="46218" rIns="92437" bIns="46218" rtlCol="0"/>
          <a:lstStyle>
            <a:lvl1pPr algn="l"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900934" y="0"/>
            <a:ext cx="2985621" cy="501497"/>
          </a:xfrm>
          <a:prstGeom prst="rect">
            <a:avLst/>
          </a:prstGeom>
        </p:spPr>
        <p:txBody>
          <a:bodyPr vert="horz" lIns="92437" tIns="46218" rIns="92437" bIns="46218" rtlCol="0"/>
          <a:lstStyle>
            <a:lvl1pPr algn="r"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65EA4BAD-1A2B-4259-9F15-DD74734DB209}" type="datetime4">
              <a:rPr lang="cs-CZ"/>
              <a:pPr>
                <a:defRPr/>
              </a:pPr>
              <a:t>1. března 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38213" y="750888"/>
            <a:ext cx="5011737" cy="375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37" tIns="46218" rIns="92437" bIns="46218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8495" y="4758609"/>
            <a:ext cx="5511174" cy="4508661"/>
          </a:xfrm>
          <a:prstGeom prst="rect">
            <a:avLst/>
          </a:prstGeom>
        </p:spPr>
        <p:txBody>
          <a:bodyPr vert="horz" lIns="92437" tIns="46218" rIns="92437" bIns="46218" rtlCol="0">
            <a:normAutofit/>
          </a:bodyPr>
          <a:lstStyle/>
          <a:p>
            <a:pPr lvl="0"/>
            <a:r>
              <a:rPr lang="cs-CZ" noProof="0"/>
              <a:t>Klepnutím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515615"/>
            <a:ext cx="2985621" cy="501496"/>
          </a:xfrm>
          <a:prstGeom prst="rect">
            <a:avLst/>
          </a:prstGeom>
        </p:spPr>
        <p:txBody>
          <a:bodyPr vert="horz" lIns="92437" tIns="46218" rIns="92437" bIns="46218" rtlCol="0" anchor="b"/>
          <a:lstStyle>
            <a:lvl1pPr algn="l"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900934" y="9515615"/>
            <a:ext cx="2985621" cy="501496"/>
          </a:xfrm>
          <a:prstGeom prst="rect">
            <a:avLst/>
          </a:prstGeom>
        </p:spPr>
        <p:txBody>
          <a:bodyPr vert="horz" wrap="square" lIns="92437" tIns="46218" rIns="92437" bIns="46218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945A9E59-A559-40E9-B204-3F6B9C2D706B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689989620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EBBA39-E6D3-479D-A55D-84C248B2111B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2428998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8352A7-8660-4D96-92C5-4F1A5A79DD74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5947652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7CA267-4465-45D5-A524-30BC5DFE5613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2902605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6ACDF2-27BF-4CBF-8596-3F0DE4AA5991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0775003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D24182-C8FF-4685-8EF5-E14B736A26A7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6648898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147B28-5271-4310-BFB3-C087ACF8A37A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9670554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BE4B3F-924E-490F-A73E-45F5E0867EDC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1112656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B6537E-728F-405A-894E-AFF3C307DD1D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2916035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B5F6BA-BE18-4F88-AD1E-D00491723C33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7501234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B2F638-ECA0-443E-8B44-9FA2403E836C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5416691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6A5276-879B-479C-8E45-B3B73EFFE17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532568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BE3CB016-B731-4765-9905-060CF4338B8A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kr-karlovarsky.cz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kr-karlovarsky.cz/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kr-karlovarsky.cz/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kr-karlovarsky.cz/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kr-karlovarsky.cz/" TargetMode="Externa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kr-karlovarsky.cz/" TargetMode="Externa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kr-karlovarsky.cz/" TargetMode="Externa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kr-karlovarsky.cz/" TargetMode="Externa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kr-karlovarsky.cz/" TargetMode="Externa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kr-karlovarsky.cz/" TargetMode="Externa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kr-karlovarsky.cz/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Obdélník 1"/>
          <p:cNvSpPr>
            <a:spLocks noChangeArrowheads="1"/>
          </p:cNvSpPr>
          <p:nvPr/>
        </p:nvSpPr>
        <p:spPr bwMode="auto">
          <a:xfrm>
            <a:off x="684213" y="2924175"/>
            <a:ext cx="7416800" cy="6001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2400" dirty="0">
              <a:ea typeface="Times New Roman" panose="02020603050405020304" pitchFamily="18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900" b="1" dirty="0">
              <a:ea typeface="Times New Roman" panose="02020603050405020304" pitchFamily="18" charset="0"/>
            </a:endParaRPr>
          </a:p>
        </p:txBody>
      </p:sp>
      <p:sp>
        <p:nvSpPr>
          <p:cNvPr id="4100" name="Obdélník 2"/>
          <p:cNvSpPr>
            <a:spLocks noChangeArrowheads="1"/>
          </p:cNvSpPr>
          <p:nvPr/>
        </p:nvSpPr>
        <p:spPr bwMode="auto">
          <a:xfrm>
            <a:off x="395288" y="5013325"/>
            <a:ext cx="838835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600" b="1" dirty="0"/>
              <a:t> </a:t>
            </a:r>
            <a:endParaRPr lang="cs-CZ" altLang="cs-CZ" sz="16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600" b="1" dirty="0"/>
              <a:t> </a:t>
            </a:r>
            <a:endParaRPr lang="cs-CZ" altLang="cs-CZ" sz="1600" dirty="0"/>
          </a:p>
        </p:txBody>
      </p:sp>
      <p:sp>
        <p:nvSpPr>
          <p:cNvPr id="2" name="TextovéPole 1"/>
          <p:cNvSpPr txBox="1"/>
          <p:nvPr/>
        </p:nvSpPr>
        <p:spPr>
          <a:xfrm>
            <a:off x="574479" y="2036793"/>
            <a:ext cx="8209159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b="1" dirty="0">
                <a:solidFill>
                  <a:srgbClr val="FF0000"/>
                </a:solidFill>
              </a:rPr>
              <a:t>			</a:t>
            </a:r>
            <a:r>
              <a:rPr lang="cs-CZ" b="1" dirty="0">
                <a:solidFill>
                  <a:srgbClr val="CC0000"/>
                </a:solidFill>
              </a:rPr>
              <a:t>SVAZ MĚST A OBCÍ</a:t>
            </a:r>
          </a:p>
          <a:p>
            <a:pPr algn="just"/>
            <a:endParaRPr lang="cs-CZ" b="1" dirty="0"/>
          </a:p>
          <a:p>
            <a:pPr algn="just"/>
            <a:r>
              <a:rPr lang="cs-CZ" sz="1600" b="1" dirty="0"/>
              <a:t>Dne 1.3.2023 zastupitelský sál Karlovarského kraje</a:t>
            </a:r>
          </a:p>
          <a:p>
            <a:pPr algn="just"/>
            <a:endParaRPr lang="cs-CZ" sz="1600" b="1" dirty="0"/>
          </a:p>
          <a:p>
            <a:pPr algn="just"/>
            <a:r>
              <a:rPr lang="cs-CZ" sz="1600" b="1" dirty="0"/>
              <a:t>Rozvoj digitální technické mapy Karlovarského kraje(DTM) a rozvoj informačního systému IS DTM Karlovarského kraje</a:t>
            </a:r>
          </a:p>
        </p:txBody>
      </p:sp>
      <p:pic>
        <p:nvPicPr>
          <p:cNvPr id="8" name="obrázek 1" descr="logo podpis (002)">
            <a:hlinkClick r:id="rId2"/>
            <a:extLst>
              <a:ext uri="{FF2B5EF4-FFF2-40B4-BE49-F238E27FC236}">
                <a16:creationId xmlns:a16="http://schemas.microsoft.com/office/drawing/2014/main" id="{A92C2B27-7762-4A39-8186-B881A3CDABF6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564" y="230163"/>
            <a:ext cx="2521244" cy="1205026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TextovéPole 8">
            <a:extLst>
              <a:ext uri="{FF2B5EF4-FFF2-40B4-BE49-F238E27FC236}">
                <a16:creationId xmlns:a16="http://schemas.microsoft.com/office/drawing/2014/main" id="{0FC8B6EF-0912-424C-86F3-DB2608D268E2}"/>
              </a:ext>
            </a:extLst>
          </p:cNvPr>
          <p:cNvSpPr txBox="1"/>
          <p:nvPr/>
        </p:nvSpPr>
        <p:spPr>
          <a:xfrm>
            <a:off x="7020272" y="6199704"/>
            <a:ext cx="19793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/>
              <a:t>Odbor informatiky</a:t>
            </a:r>
          </a:p>
          <a:p>
            <a:r>
              <a:rPr lang="cs-CZ" sz="1400" dirty="0"/>
              <a:t>Oddělení DTM a GIS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Obdélník 1"/>
          <p:cNvSpPr>
            <a:spLocks noChangeArrowheads="1"/>
          </p:cNvSpPr>
          <p:nvPr/>
        </p:nvSpPr>
        <p:spPr bwMode="auto">
          <a:xfrm>
            <a:off x="684213" y="2924175"/>
            <a:ext cx="7416800" cy="6001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2400" dirty="0">
              <a:ea typeface="Times New Roman" panose="02020603050405020304" pitchFamily="18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900" b="1" dirty="0">
              <a:ea typeface="Times New Roman" panose="02020603050405020304" pitchFamily="18" charset="0"/>
            </a:endParaRPr>
          </a:p>
        </p:txBody>
      </p:sp>
      <p:sp>
        <p:nvSpPr>
          <p:cNvPr id="4100" name="Obdélník 2"/>
          <p:cNvSpPr>
            <a:spLocks noChangeArrowheads="1"/>
          </p:cNvSpPr>
          <p:nvPr/>
        </p:nvSpPr>
        <p:spPr bwMode="auto">
          <a:xfrm>
            <a:off x="502053" y="5013324"/>
            <a:ext cx="838835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600" b="1" dirty="0"/>
              <a:t> </a:t>
            </a:r>
            <a:endParaRPr lang="cs-CZ" altLang="cs-CZ" sz="16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600" b="1" dirty="0"/>
              <a:t> </a:t>
            </a:r>
            <a:endParaRPr lang="cs-CZ" altLang="cs-CZ" sz="1600" dirty="0"/>
          </a:p>
        </p:txBody>
      </p:sp>
      <p:sp>
        <p:nvSpPr>
          <p:cNvPr id="2" name="TextovéPole 1"/>
          <p:cNvSpPr txBox="1"/>
          <p:nvPr/>
        </p:nvSpPr>
        <p:spPr>
          <a:xfrm>
            <a:off x="2014896" y="1313971"/>
            <a:ext cx="437491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b="1" dirty="0">
                <a:solidFill>
                  <a:srgbClr val="CC0000"/>
                </a:solidFill>
              </a:rPr>
              <a:t>Ukázka OMPS – obec Plesná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BB6535AD-4B24-4C33-8FEA-760B1BE19313}"/>
              </a:ext>
            </a:extLst>
          </p:cNvPr>
          <p:cNvSpPr txBox="1"/>
          <p:nvPr/>
        </p:nvSpPr>
        <p:spPr>
          <a:xfrm>
            <a:off x="6911013" y="6145843"/>
            <a:ext cx="19793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/>
              <a:t>Odbor informatiky</a:t>
            </a:r>
          </a:p>
          <a:p>
            <a:r>
              <a:rPr lang="cs-CZ" sz="1400" dirty="0"/>
              <a:t>Oddělení DTM a GIS</a:t>
            </a:r>
          </a:p>
        </p:txBody>
      </p:sp>
      <p:pic>
        <p:nvPicPr>
          <p:cNvPr id="11" name="obrázek 1" descr="logo podpis (002)">
            <a:hlinkClick r:id="rId2"/>
            <a:extLst>
              <a:ext uri="{FF2B5EF4-FFF2-40B4-BE49-F238E27FC236}">
                <a16:creationId xmlns:a16="http://schemas.microsoft.com/office/drawing/2014/main" id="{B6E8E02D-1888-4342-874D-31CA83292B51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564" y="230163"/>
            <a:ext cx="1513132" cy="750565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Obrázek 3">
            <a:extLst>
              <a:ext uri="{FF2B5EF4-FFF2-40B4-BE49-F238E27FC236}">
                <a16:creationId xmlns:a16="http://schemas.microsoft.com/office/drawing/2014/main" id="{462DAEA5-ED8B-404C-8C16-4A68E5F5971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85069" y="1796757"/>
            <a:ext cx="6415088" cy="43702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64515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Obdélník 1"/>
          <p:cNvSpPr>
            <a:spLocks noChangeArrowheads="1"/>
          </p:cNvSpPr>
          <p:nvPr/>
        </p:nvSpPr>
        <p:spPr bwMode="auto">
          <a:xfrm>
            <a:off x="684213" y="2924175"/>
            <a:ext cx="7416800" cy="6001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2400" dirty="0">
              <a:ea typeface="Times New Roman" panose="02020603050405020304" pitchFamily="18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900" b="1" dirty="0">
              <a:ea typeface="Times New Roman" panose="02020603050405020304" pitchFamily="18" charset="0"/>
            </a:endParaRPr>
          </a:p>
        </p:txBody>
      </p:sp>
      <p:sp>
        <p:nvSpPr>
          <p:cNvPr id="4100" name="Obdélník 2"/>
          <p:cNvSpPr>
            <a:spLocks noChangeArrowheads="1"/>
          </p:cNvSpPr>
          <p:nvPr/>
        </p:nvSpPr>
        <p:spPr bwMode="auto">
          <a:xfrm>
            <a:off x="502053" y="5013324"/>
            <a:ext cx="838835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600" b="1" dirty="0"/>
              <a:t> </a:t>
            </a:r>
            <a:endParaRPr lang="cs-CZ" altLang="cs-CZ" sz="16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600" b="1" dirty="0"/>
              <a:t> </a:t>
            </a:r>
            <a:endParaRPr lang="cs-CZ" altLang="cs-CZ" sz="1600" dirty="0"/>
          </a:p>
        </p:txBody>
      </p:sp>
      <p:sp>
        <p:nvSpPr>
          <p:cNvPr id="2" name="TextovéPole 1"/>
          <p:cNvSpPr txBox="1"/>
          <p:nvPr/>
        </p:nvSpPr>
        <p:spPr>
          <a:xfrm>
            <a:off x="2386235" y="2457926"/>
            <a:ext cx="440646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sz="3600" b="1" dirty="0">
                <a:solidFill>
                  <a:srgbClr val="C00000"/>
                </a:solidFill>
                <a:latin typeface="Cambria" panose="02040503050406030204" pitchFamily="18" charset="0"/>
              </a:rPr>
              <a:t>Děkuji za pozornost</a:t>
            </a: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780CD9A7-75BA-4EAB-9A21-828AD585A0D1}"/>
              </a:ext>
            </a:extLst>
          </p:cNvPr>
          <p:cNvSpPr txBox="1"/>
          <p:nvPr/>
        </p:nvSpPr>
        <p:spPr>
          <a:xfrm>
            <a:off x="6966793" y="6145843"/>
            <a:ext cx="19793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/>
              <a:t>Odbor informatiky</a:t>
            </a:r>
          </a:p>
          <a:p>
            <a:r>
              <a:rPr lang="cs-CZ" sz="1400" dirty="0"/>
              <a:t>Oddělení DTM a GIS</a:t>
            </a:r>
          </a:p>
        </p:txBody>
      </p:sp>
      <p:pic>
        <p:nvPicPr>
          <p:cNvPr id="11" name="obrázek 1" descr="logo podpis (002)">
            <a:hlinkClick r:id="rId2"/>
            <a:extLst>
              <a:ext uri="{FF2B5EF4-FFF2-40B4-BE49-F238E27FC236}">
                <a16:creationId xmlns:a16="http://schemas.microsoft.com/office/drawing/2014/main" id="{87469A76-E134-42DF-A754-8725F9525E6D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564" y="230163"/>
            <a:ext cx="1513132" cy="75056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974066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Obdélník 2"/>
          <p:cNvSpPr>
            <a:spLocks noChangeArrowheads="1"/>
          </p:cNvSpPr>
          <p:nvPr/>
        </p:nvSpPr>
        <p:spPr bwMode="auto">
          <a:xfrm>
            <a:off x="395288" y="5013325"/>
            <a:ext cx="838835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600" b="1" dirty="0"/>
              <a:t> </a:t>
            </a:r>
            <a:endParaRPr lang="cs-CZ" altLang="cs-CZ" sz="16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600" b="1" dirty="0"/>
              <a:t> </a:t>
            </a:r>
            <a:endParaRPr lang="cs-CZ" altLang="cs-CZ" sz="1600" dirty="0"/>
          </a:p>
        </p:txBody>
      </p:sp>
      <p:sp>
        <p:nvSpPr>
          <p:cNvPr id="2" name="TextovéPole 1"/>
          <p:cNvSpPr txBox="1"/>
          <p:nvPr/>
        </p:nvSpPr>
        <p:spPr>
          <a:xfrm>
            <a:off x="1187624" y="1059073"/>
            <a:ext cx="76328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>
                <a:solidFill>
                  <a:srgbClr val="CC0000"/>
                </a:solidFill>
              </a:rPr>
              <a:t>Jak pokračuje projekt DTM Karlovarského kraje?</a:t>
            </a:r>
          </a:p>
        </p:txBody>
      </p:sp>
      <p:sp>
        <p:nvSpPr>
          <p:cNvPr id="8" name="Obdélník 7"/>
          <p:cNvSpPr/>
          <p:nvPr/>
        </p:nvSpPr>
        <p:spPr>
          <a:xfrm>
            <a:off x="232743" y="2411828"/>
            <a:ext cx="8497304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AutoNum type="arabicParenR"/>
            </a:pPr>
            <a:r>
              <a:rPr lang="cs-CZ" sz="1400" b="1" dirty="0"/>
              <a:t>Datové zakázky</a:t>
            </a:r>
          </a:p>
          <a:p>
            <a:pPr algn="just"/>
            <a:endParaRPr lang="cs-CZ" sz="1400" b="1" dirty="0"/>
          </a:p>
          <a:p>
            <a:pPr algn="just"/>
            <a:r>
              <a:rPr lang="cs-CZ" sz="1400" dirty="0"/>
              <a:t>		- ZPS okres Cheb, Sokolov, Karlovy Vary – hotovo (konsolidace i mapování)</a:t>
            </a:r>
          </a:p>
          <a:p>
            <a:pPr algn="just"/>
            <a:r>
              <a:rPr lang="cs-CZ" sz="1400" dirty="0"/>
              <a:t>		- TI krajské sítě technické infrastruktury, příspěvkové organizace – hotové</a:t>
            </a:r>
          </a:p>
          <a:p>
            <a:pPr algn="just"/>
            <a:r>
              <a:rPr lang="cs-CZ" sz="1400" dirty="0"/>
              <a:t>		- TI obcí dle dotazníku z roku 2019 hotové konsolidace i mapování	</a:t>
            </a:r>
          </a:p>
          <a:p>
            <a:pPr algn="just"/>
            <a:r>
              <a:rPr lang="cs-CZ" sz="1400" dirty="0"/>
              <a:t>		- DI konsolidace i mapování hotové</a:t>
            </a:r>
          </a:p>
          <a:p>
            <a:pPr marL="342900" indent="-342900" algn="just">
              <a:buFont typeface="+mj-lt"/>
              <a:buAutoNum type="arabicParenR"/>
            </a:pPr>
            <a:endParaRPr lang="cs-CZ" sz="1400" dirty="0"/>
          </a:p>
          <a:p>
            <a:pPr marL="342900" indent="-342900">
              <a:buAutoNum type="arabicParenR" startAt="2"/>
            </a:pPr>
            <a:r>
              <a:rPr lang="cs-CZ" sz="1400" b="1" dirty="0"/>
              <a:t>IS DTM</a:t>
            </a:r>
          </a:p>
          <a:p>
            <a:r>
              <a:rPr lang="cs-CZ" sz="1400" b="1" dirty="0"/>
              <a:t>		- </a:t>
            </a:r>
            <a:r>
              <a:rPr lang="cs-CZ" sz="1400" dirty="0"/>
              <a:t>začínají se implementovat jednotlivé komponenty (</a:t>
            </a:r>
            <a:r>
              <a:rPr lang="cs-CZ" sz="1400" dirty="0" err="1"/>
              <a:t>metadata</a:t>
            </a:r>
            <a:r>
              <a:rPr lang="cs-CZ" sz="1400" dirty="0"/>
              <a:t>, kontroly dat) </a:t>
            </a:r>
          </a:p>
          <a:p>
            <a:endParaRPr lang="cs-CZ" sz="1400" b="1" dirty="0"/>
          </a:p>
        </p:txBody>
      </p:sp>
      <p:pic>
        <p:nvPicPr>
          <p:cNvPr id="9" name="obrázek 1" descr="logo podpis (002)">
            <a:hlinkClick r:id="rId2"/>
            <a:extLst>
              <a:ext uri="{FF2B5EF4-FFF2-40B4-BE49-F238E27FC236}">
                <a16:creationId xmlns:a16="http://schemas.microsoft.com/office/drawing/2014/main" id="{0EEF52D3-095E-4385-ABFD-7B8FE3939892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564" y="230163"/>
            <a:ext cx="1513132" cy="750565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TextovéPole 10">
            <a:extLst>
              <a:ext uri="{FF2B5EF4-FFF2-40B4-BE49-F238E27FC236}">
                <a16:creationId xmlns:a16="http://schemas.microsoft.com/office/drawing/2014/main" id="{9E0B89A7-3103-476F-8AA0-1BB01D0D078E}"/>
              </a:ext>
            </a:extLst>
          </p:cNvPr>
          <p:cNvSpPr txBox="1"/>
          <p:nvPr/>
        </p:nvSpPr>
        <p:spPr>
          <a:xfrm>
            <a:off x="7020272" y="6166029"/>
            <a:ext cx="19793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/>
              <a:t>Odbor informatiky</a:t>
            </a:r>
          </a:p>
          <a:p>
            <a:r>
              <a:rPr lang="cs-CZ" sz="1400" dirty="0"/>
              <a:t>Oddělení DTM a GIS</a:t>
            </a:r>
          </a:p>
        </p:txBody>
      </p:sp>
    </p:spTree>
    <p:extLst>
      <p:ext uri="{BB962C8B-B14F-4D97-AF65-F5344CB8AC3E}">
        <p14:creationId xmlns:p14="http://schemas.microsoft.com/office/powerpoint/2010/main" val="34579259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Obdélník 1"/>
          <p:cNvSpPr>
            <a:spLocks noChangeArrowheads="1"/>
          </p:cNvSpPr>
          <p:nvPr/>
        </p:nvSpPr>
        <p:spPr bwMode="auto">
          <a:xfrm>
            <a:off x="684213" y="2924175"/>
            <a:ext cx="7416800" cy="6001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2400" dirty="0">
              <a:ea typeface="Times New Roman" panose="02020603050405020304" pitchFamily="18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900" b="1" dirty="0">
              <a:ea typeface="Times New Roman" panose="02020603050405020304" pitchFamily="18" charset="0"/>
            </a:endParaRPr>
          </a:p>
        </p:txBody>
      </p:sp>
      <p:sp>
        <p:nvSpPr>
          <p:cNvPr id="4100" name="Obdélník 2"/>
          <p:cNvSpPr>
            <a:spLocks noChangeArrowheads="1"/>
          </p:cNvSpPr>
          <p:nvPr/>
        </p:nvSpPr>
        <p:spPr bwMode="auto">
          <a:xfrm>
            <a:off x="502053" y="5013324"/>
            <a:ext cx="838835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600" b="1" dirty="0"/>
              <a:t> </a:t>
            </a:r>
            <a:endParaRPr lang="cs-CZ" altLang="cs-CZ" sz="16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600" b="1" dirty="0"/>
              <a:t> </a:t>
            </a:r>
            <a:endParaRPr lang="cs-CZ" altLang="cs-CZ" sz="1600" dirty="0"/>
          </a:p>
        </p:txBody>
      </p:sp>
      <p:sp>
        <p:nvSpPr>
          <p:cNvPr id="2" name="TextovéPole 1"/>
          <p:cNvSpPr txBox="1"/>
          <p:nvPr/>
        </p:nvSpPr>
        <p:spPr>
          <a:xfrm>
            <a:off x="1396195" y="1140360"/>
            <a:ext cx="512178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b="1" dirty="0">
                <a:solidFill>
                  <a:srgbClr val="CC0000"/>
                </a:solidFill>
              </a:rPr>
              <a:t>INDIKÁTORY PROJEKTU DTM KK</a:t>
            </a:r>
          </a:p>
          <a:p>
            <a:r>
              <a:rPr lang="cs-CZ" b="1" dirty="0">
                <a:solidFill>
                  <a:srgbClr val="CC0000"/>
                </a:solidFill>
              </a:rPr>
              <a:t>ROZSAH POŘIZOVANÝCH DAT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BB6535AD-4B24-4C33-8FEA-760B1BE19313}"/>
              </a:ext>
            </a:extLst>
          </p:cNvPr>
          <p:cNvSpPr txBox="1"/>
          <p:nvPr/>
        </p:nvSpPr>
        <p:spPr>
          <a:xfrm>
            <a:off x="6911013" y="6145843"/>
            <a:ext cx="19793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/>
              <a:t>Odbor informatiky</a:t>
            </a:r>
          </a:p>
          <a:p>
            <a:r>
              <a:rPr lang="cs-CZ" sz="1400" dirty="0"/>
              <a:t>Oddělení DTM a GIS</a:t>
            </a:r>
          </a:p>
        </p:txBody>
      </p:sp>
      <p:pic>
        <p:nvPicPr>
          <p:cNvPr id="11" name="obrázek 1" descr="logo podpis (002)">
            <a:hlinkClick r:id="rId2"/>
            <a:extLst>
              <a:ext uri="{FF2B5EF4-FFF2-40B4-BE49-F238E27FC236}">
                <a16:creationId xmlns:a16="http://schemas.microsoft.com/office/drawing/2014/main" id="{B6E8E02D-1888-4342-874D-31CA83292B51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564" y="230163"/>
            <a:ext cx="1513132" cy="750565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4" name="Tabulka 3">
            <a:extLst>
              <a:ext uri="{FF2B5EF4-FFF2-40B4-BE49-F238E27FC236}">
                <a16:creationId xmlns:a16="http://schemas.microsoft.com/office/drawing/2014/main" id="{08981925-1204-4059-B1D7-F1F5319D6B3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0272461"/>
              </p:ext>
            </p:extLst>
          </p:nvPr>
        </p:nvGraphicFramePr>
        <p:xfrm>
          <a:off x="899592" y="2519101"/>
          <a:ext cx="6326119" cy="229552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36015">
                  <a:extLst>
                    <a:ext uri="{9D8B030D-6E8A-4147-A177-3AD203B41FA5}">
                      <a16:colId xmlns:a16="http://schemas.microsoft.com/office/drawing/2014/main" val="2854202872"/>
                    </a:ext>
                  </a:extLst>
                </a:gridCol>
                <a:gridCol w="4175080">
                  <a:extLst>
                    <a:ext uri="{9D8B030D-6E8A-4147-A177-3AD203B41FA5}">
                      <a16:colId xmlns:a16="http://schemas.microsoft.com/office/drawing/2014/main" val="2531908998"/>
                    </a:ext>
                  </a:extLst>
                </a:gridCol>
                <a:gridCol w="1415024">
                  <a:extLst>
                    <a:ext uri="{9D8B030D-6E8A-4147-A177-3AD203B41FA5}">
                      <a16:colId xmlns:a16="http://schemas.microsoft.com/office/drawing/2014/main" val="4058612090"/>
                    </a:ext>
                  </a:extLst>
                </a:gridCol>
              </a:tblGrid>
              <a:tr h="238125">
                <a:tc>
                  <a:txBody>
                    <a:bodyPr/>
                    <a:lstStyle/>
                    <a:p>
                      <a:r>
                        <a:rPr lang="cs-CZ" sz="1350">
                          <a:effectLst/>
                        </a:rPr>
                        <a:t>Pol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350" dirty="0">
                          <a:effectLst/>
                        </a:rPr>
                        <a:t>Název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350" dirty="0">
                          <a:effectLst/>
                        </a:rPr>
                        <a:t>Rozloha/rozsah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1416812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cs-CZ" sz="1350">
                          <a:effectLst/>
                        </a:rPr>
                        <a:t>A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350">
                          <a:effectLst/>
                        </a:rPr>
                        <a:t>Konsolidace existujících dat ÚMPS DTM do podoby ZPS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350">
                          <a:effectLst/>
                        </a:rPr>
                        <a:t> 5 847 ha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6361351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cs-CZ" sz="1350">
                          <a:effectLst/>
                        </a:rPr>
                        <a:t>B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350">
                          <a:effectLst/>
                        </a:rPr>
                        <a:t>Konsolidace a mapování dat ZPS území se zástavbou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350">
                          <a:effectLst/>
                        </a:rPr>
                        <a:t> 22 091 ha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6308901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cs-CZ" sz="1350">
                          <a:effectLst/>
                        </a:rPr>
                        <a:t>C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350">
                          <a:effectLst/>
                        </a:rPr>
                        <a:t>Mapování dat ZPS silnic II. a III. tř. – mimo lesní úsek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350">
                          <a:effectLst/>
                        </a:rPr>
                        <a:t> 857 km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2613284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cs-CZ" sz="1350">
                          <a:effectLst/>
                        </a:rPr>
                        <a:t>D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350">
                          <a:effectLst/>
                        </a:rPr>
                        <a:t>Mapování dat ZPS silnic II. a III. tř. – lesní úsek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350">
                          <a:effectLst/>
                        </a:rPr>
                        <a:t> 512 km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7826098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cs-CZ" sz="1350">
                          <a:effectLst/>
                        </a:rPr>
                        <a:t>E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350">
                          <a:effectLst/>
                        </a:rPr>
                        <a:t>Mapování dat DI silnic II. a III. tř.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350">
                          <a:effectLst/>
                        </a:rPr>
                        <a:t> 1 840 km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6972333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cs-CZ" sz="1350">
                          <a:effectLst/>
                        </a:rPr>
                        <a:t>F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350">
                          <a:effectLst/>
                        </a:rPr>
                        <a:t>Konsolidace existujících dat TI vybraných obcí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350">
                          <a:effectLst/>
                        </a:rPr>
                        <a:t> 2 071 km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1925973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cs-CZ" sz="1350">
                          <a:effectLst/>
                        </a:rPr>
                        <a:t>G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350">
                          <a:effectLst/>
                        </a:rPr>
                        <a:t>Konsolidace a mapování dat TI vybraných obcí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350" dirty="0">
                          <a:effectLst/>
                        </a:rPr>
                        <a:t> 1 163 km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82849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950715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Obdélník 2"/>
          <p:cNvSpPr>
            <a:spLocks noChangeArrowheads="1"/>
          </p:cNvSpPr>
          <p:nvPr/>
        </p:nvSpPr>
        <p:spPr bwMode="auto">
          <a:xfrm>
            <a:off x="395288" y="5013325"/>
            <a:ext cx="838835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600" b="1" dirty="0"/>
              <a:t> </a:t>
            </a:r>
            <a:endParaRPr lang="cs-CZ" altLang="cs-CZ" sz="16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600" b="1" dirty="0"/>
              <a:t> </a:t>
            </a:r>
            <a:endParaRPr lang="cs-CZ" altLang="cs-CZ" sz="1600" dirty="0"/>
          </a:p>
        </p:txBody>
      </p:sp>
      <p:sp>
        <p:nvSpPr>
          <p:cNvPr id="2" name="TextovéPole 1"/>
          <p:cNvSpPr txBox="1"/>
          <p:nvPr/>
        </p:nvSpPr>
        <p:spPr>
          <a:xfrm>
            <a:off x="232743" y="1102746"/>
            <a:ext cx="842661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>
                <a:solidFill>
                  <a:srgbClr val="CC0000"/>
                </a:solidFill>
              </a:rPr>
              <a:t>Legislativní podpora</a:t>
            </a:r>
          </a:p>
          <a:p>
            <a:pPr algn="ctr"/>
            <a:endParaRPr lang="cs-CZ" b="1" dirty="0">
              <a:solidFill>
                <a:srgbClr val="FF0000"/>
              </a:solidFill>
              <a:latin typeface="Cambria" panose="02040503050406030204" pitchFamily="18" charset="0"/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232743" y="2058670"/>
            <a:ext cx="8497304" cy="26161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cs-CZ" sz="1400" dirty="0">
                <a:solidFill>
                  <a:schemeClr val="dk1"/>
                </a:solidFill>
              </a:rPr>
              <a:t>Novelizace zákona o zeměměřictví č.47/2020 Sb. Zde nový termín DTM kraje, DTM obce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cs-CZ" sz="1400" dirty="0">
                <a:solidFill>
                  <a:schemeClr val="dk1"/>
                </a:solidFill>
              </a:rPr>
              <a:t>Účinnost tohoto zákona bude o 1 rok posunuta na 1.7.2024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cs-CZ" sz="1400" dirty="0"/>
              <a:t>Nová Vyhláška o DTM 393/2020 Sb., jednotný výměnný formát JVF DTM 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cs-CZ" sz="1400" b="1" dirty="0">
                <a:solidFill>
                  <a:schemeClr val="dk1"/>
                </a:solidFill>
              </a:rPr>
              <a:t>Vlastník, provozovatel, správce dopravní a technické infrastruktury </a:t>
            </a:r>
            <a:r>
              <a:rPr lang="cs-CZ" sz="1400" dirty="0">
                <a:solidFill>
                  <a:schemeClr val="dk1"/>
                </a:solidFill>
              </a:rPr>
              <a:t>bude mít editační povinnost – odpovědnost za existenci svých sítí  (kraj, </a:t>
            </a:r>
            <a:r>
              <a:rPr lang="cs-CZ" sz="1400" b="1" dirty="0">
                <a:solidFill>
                  <a:schemeClr val="dk1"/>
                </a:solidFill>
              </a:rPr>
              <a:t>obec</a:t>
            </a:r>
            <a:r>
              <a:rPr lang="cs-CZ" sz="1400" dirty="0">
                <a:solidFill>
                  <a:schemeClr val="dk1"/>
                </a:solidFill>
              </a:rPr>
              <a:t>, správce sítě)</a:t>
            </a:r>
          </a:p>
          <a:p>
            <a:pPr lvl="1" algn="just"/>
            <a:endParaRPr lang="cs-CZ" sz="1400" dirty="0">
              <a:solidFill>
                <a:schemeClr val="dk1"/>
              </a:solidFill>
            </a:endParaRPr>
          </a:p>
          <a:p>
            <a:pPr marL="285750" lvl="1" indent="-285750" algn="just">
              <a:buFont typeface="Wingdings" panose="05000000000000000000" pitchFamily="2" charset="2"/>
              <a:buChar char="Ø"/>
            </a:pPr>
            <a:r>
              <a:rPr lang="cs-CZ" sz="1400" dirty="0">
                <a:solidFill>
                  <a:schemeClr val="dk1"/>
                </a:solidFill>
              </a:rPr>
              <a:t>Dosavadní technické mapy obcí bude možné nadále obcemi spravovat z prostředků obce, avšak základem pro jejich aktualizaci bude DTM kraje</a:t>
            </a:r>
          </a:p>
          <a:p>
            <a:pPr marL="285750" lvl="1" indent="-285750" algn="just">
              <a:buFont typeface="Wingdings" panose="05000000000000000000" pitchFamily="2" charset="2"/>
              <a:buChar char="Ø"/>
            </a:pPr>
            <a:r>
              <a:rPr lang="cs-CZ" sz="1400" dirty="0">
                <a:solidFill>
                  <a:schemeClr val="dk1"/>
                </a:solidFill>
              </a:rPr>
              <a:t>Obec, pokud bude chtít, bude moci obecně závaznou vyhláškou stanovovat pouze obsah nad rámec obsahu DTM kraje</a:t>
            </a:r>
          </a:p>
          <a:p>
            <a:endParaRPr lang="cs-CZ" sz="1200" dirty="0">
              <a:latin typeface="Calibri" panose="020F0502020204030204" pitchFamily="34" charset="0"/>
            </a:endParaRPr>
          </a:p>
          <a:p>
            <a:endParaRPr lang="cs-CZ" sz="1200" dirty="0">
              <a:latin typeface="Calibri" panose="020F0502020204030204" pitchFamily="34" charset="0"/>
            </a:endParaRPr>
          </a:p>
        </p:txBody>
      </p:sp>
      <p:pic>
        <p:nvPicPr>
          <p:cNvPr id="7" name="obrázek 1" descr="logo podpis (002)">
            <a:hlinkClick r:id="rId2"/>
            <a:extLst>
              <a:ext uri="{FF2B5EF4-FFF2-40B4-BE49-F238E27FC236}">
                <a16:creationId xmlns:a16="http://schemas.microsoft.com/office/drawing/2014/main" id="{B614538D-2061-4CD4-AF97-7ED0F0D3F354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564" y="230163"/>
            <a:ext cx="1513132" cy="750565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TextovéPole 9">
            <a:extLst>
              <a:ext uri="{FF2B5EF4-FFF2-40B4-BE49-F238E27FC236}">
                <a16:creationId xmlns:a16="http://schemas.microsoft.com/office/drawing/2014/main" id="{CCD01749-EE6C-4524-8EF3-E9C181BA3787}"/>
              </a:ext>
            </a:extLst>
          </p:cNvPr>
          <p:cNvSpPr txBox="1"/>
          <p:nvPr/>
        </p:nvSpPr>
        <p:spPr>
          <a:xfrm>
            <a:off x="6966793" y="6159908"/>
            <a:ext cx="19793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/>
              <a:t>Odbor informatiky</a:t>
            </a:r>
          </a:p>
          <a:p>
            <a:r>
              <a:rPr lang="cs-CZ" sz="1400" dirty="0"/>
              <a:t>Oddělení DTM a GIS</a:t>
            </a:r>
          </a:p>
        </p:txBody>
      </p:sp>
    </p:spTree>
    <p:extLst>
      <p:ext uri="{BB962C8B-B14F-4D97-AF65-F5344CB8AC3E}">
        <p14:creationId xmlns:p14="http://schemas.microsoft.com/office/powerpoint/2010/main" val="9461973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Obdélník 1"/>
          <p:cNvSpPr>
            <a:spLocks noChangeArrowheads="1"/>
          </p:cNvSpPr>
          <p:nvPr/>
        </p:nvSpPr>
        <p:spPr bwMode="auto">
          <a:xfrm>
            <a:off x="684213" y="2924175"/>
            <a:ext cx="7416800" cy="6001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2400" dirty="0">
              <a:ea typeface="Times New Roman" panose="02020603050405020304" pitchFamily="18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900" b="1" dirty="0">
              <a:ea typeface="Times New Roman" panose="02020603050405020304" pitchFamily="18" charset="0"/>
            </a:endParaRPr>
          </a:p>
        </p:txBody>
      </p:sp>
      <p:sp>
        <p:nvSpPr>
          <p:cNvPr id="4100" name="Obdélník 2"/>
          <p:cNvSpPr>
            <a:spLocks noChangeArrowheads="1"/>
          </p:cNvSpPr>
          <p:nvPr/>
        </p:nvSpPr>
        <p:spPr bwMode="auto">
          <a:xfrm>
            <a:off x="502053" y="5013324"/>
            <a:ext cx="838835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600" b="1" dirty="0"/>
              <a:t> </a:t>
            </a:r>
            <a:endParaRPr lang="cs-CZ" altLang="cs-CZ" sz="16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600" b="1" dirty="0"/>
              <a:t> </a:t>
            </a:r>
            <a:endParaRPr lang="cs-CZ" altLang="cs-CZ" sz="1600" dirty="0"/>
          </a:p>
        </p:txBody>
      </p:sp>
      <p:sp>
        <p:nvSpPr>
          <p:cNvPr id="2" name="TextovéPole 1"/>
          <p:cNvSpPr txBox="1"/>
          <p:nvPr/>
        </p:nvSpPr>
        <p:spPr>
          <a:xfrm>
            <a:off x="395536" y="1140360"/>
            <a:ext cx="693330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dirty="0">
                <a:solidFill>
                  <a:srgbClr val="CC0000"/>
                </a:solidFill>
              </a:rPr>
              <a:t>Jaká data </a:t>
            </a:r>
            <a:r>
              <a:rPr lang="cs-CZ" b="1" dirty="0">
                <a:solidFill>
                  <a:srgbClr val="CC0000"/>
                </a:solidFill>
              </a:rPr>
              <a:t>TI/DI </a:t>
            </a:r>
            <a:r>
              <a:rPr lang="pt-BR" b="1" dirty="0">
                <a:solidFill>
                  <a:srgbClr val="CC0000"/>
                </a:solidFill>
              </a:rPr>
              <a:t>budou obce do DTM předávat?</a:t>
            </a:r>
            <a:endParaRPr lang="cs-CZ" b="1" dirty="0">
              <a:solidFill>
                <a:srgbClr val="CC0000"/>
              </a:solidFill>
            </a:endParaRP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BB6535AD-4B24-4C33-8FEA-760B1BE19313}"/>
              </a:ext>
            </a:extLst>
          </p:cNvPr>
          <p:cNvSpPr txBox="1"/>
          <p:nvPr/>
        </p:nvSpPr>
        <p:spPr>
          <a:xfrm>
            <a:off x="6911013" y="6145843"/>
            <a:ext cx="19793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/>
              <a:t>Odbor informatiky</a:t>
            </a:r>
          </a:p>
          <a:p>
            <a:r>
              <a:rPr lang="cs-CZ" sz="1400" dirty="0"/>
              <a:t>Oddělení DTM a GIS</a:t>
            </a:r>
          </a:p>
        </p:txBody>
      </p:sp>
      <p:pic>
        <p:nvPicPr>
          <p:cNvPr id="11" name="obrázek 1" descr="logo podpis (002)">
            <a:hlinkClick r:id="rId2"/>
            <a:extLst>
              <a:ext uri="{FF2B5EF4-FFF2-40B4-BE49-F238E27FC236}">
                <a16:creationId xmlns:a16="http://schemas.microsoft.com/office/drawing/2014/main" id="{B6E8E02D-1888-4342-874D-31CA83292B51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564" y="230163"/>
            <a:ext cx="1513132" cy="750565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Šipka doprava 3"/>
          <p:cNvSpPr/>
          <p:nvPr/>
        </p:nvSpPr>
        <p:spPr>
          <a:xfrm>
            <a:off x="2675907" y="2636912"/>
            <a:ext cx="1364762" cy="28726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Šipka doprava 11"/>
          <p:cNvSpPr/>
          <p:nvPr/>
        </p:nvSpPr>
        <p:spPr>
          <a:xfrm>
            <a:off x="2675906" y="4125200"/>
            <a:ext cx="3264245" cy="28796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Válec 2">
            <a:extLst>
              <a:ext uri="{FF2B5EF4-FFF2-40B4-BE49-F238E27FC236}">
                <a16:creationId xmlns:a16="http://schemas.microsoft.com/office/drawing/2014/main" id="{B2DFFCEC-75A9-424E-891A-2CF4B4CBBD2B}"/>
              </a:ext>
            </a:extLst>
          </p:cNvPr>
          <p:cNvSpPr/>
          <p:nvPr/>
        </p:nvSpPr>
        <p:spPr>
          <a:xfrm>
            <a:off x="684213" y="1761657"/>
            <a:ext cx="1727547" cy="3539551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E492B174-1631-4B76-95C6-1163D3BDCD96}"/>
              </a:ext>
            </a:extLst>
          </p:cNvPr>
          <p:cNvSpPr txBox="1"/>
          <p:nvPr/>
        </p:nvSpPr>
        <p:spPr>
          <a:xfrm>
            <a:off x="1099593" y="1779615"/>
            <a:ext cx="100873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dirty="0">
                <a:solidFill>
                  <a:srgbClr val="FF0000"/>
                </a:solidFill>
              </a:rPr>
              <a:t>Datový sklad DTM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AC1DE61D-80E4-4D35-95FC-DB2892B10E0C}"/>
              </a:ext>
            </a:extLst>
          </p:cNvPr>
          <p:cNvSpPr txBox="1"/>
          <p:nvPr/>
        </p:nvSpPr>
        <p:spPr>
          <a:xfrm>
            <a:off x="827584" y="2492896"/>
            <a:ext cx="14401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dirty="0"/>
              <a:t>Dopravní </a:t>
            </a:r>
            <a:r>
              <a:rPr lang="cs-CZ" sz="900" dirty="0"/>
              <a:t>infrastruktura</a:t>
            </a:r>
          </a:p>
        </p:txBody>
      </p:sp>
      <p:sp>
        <p:nvSpPr>
          <p:cNvPr id="14" name="TextovéPole 13">
            <a:extLst>
              <a:ext uri="{FF2B5EF4-FFF2-40B4-BE49-F238E27FC236}">
                <a16:creationId xmlns:a16="http://schemas.microsoft.com/office/drawing/2014/main" id="{A1FB4674-666B-4D46-9F7D-2A80BD4CAEC1}"/>
              </a:ext>
            </a:extLst>
          </p:cNvPr>
          <p:cNvSpPr txBox="1"/>
          <p:nvPr/>
        </p:nvSpPr>
        <p:spPr>
          <a:xfrm>
            <a:off x="812193" y="2967899"/>
            <a:ext cx="15835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dirty="0"/>
              <a:t>Technická </a:t>
            </a:r>
            <a:r>
              <a:rPr lang="cs-CZ" sz="900" dirty="0"/>
              <a:t>infrastruktura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B2185209-8CF0-4B2C-9050-AE7683CB820E}"/>
              </a:ext>
            </a:extLst>
          </p:cNvPr>
          <p:cNvSpPr txBox="1"/>
          <p:nvPr/>
        </p:nvSpPr>
        <p:spPr>
          <a:xfrm>
            <a:off x="783298" y="3543661"/>
            <a:ext cx="1629287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900" dirty="0"/>
              <a:t>Základní prostorová situace</a:t>
            </a:r>
          </a:p>
        </p:txBody>
      </p:sp>
      <p:sp>
        <p:nvSpPr>
          <p:cNvPr id="13" name="Obdélník 12">
            <a:extLst>
              <a:ext uri="{FF2B5EF4-FFF2-40B4-BE49-F238E27FC236}">
                <a16:creationId xmlns:a16="http://schemas.microsoft.com/office/drawing/2014/main" id="{620C7F13-828E-4ACD-85DB-68736F760179}"/>
              </a:ext>
            </a:extLst>
          </p:cNvPr>
          <p:cNvSpPr/>
          <p:nvPr/>
        </p:nvSpPr>
        <p:spPr>
          <a:xfrm>
            <a:off x="4196278" y="1761657"/>
            <a:ext cx="1629287" cy="209939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Obdélník 16">
            <a:extLst>
              <a:ext uri="{FF2B5EF4-FFF2-40B4-BE49-F238E27FC236}">
                <a16:creationId xmlns:a16="http://schemas.microsoft.com/office/drawing/2014/main" id="{36678992-E85A-45D5-B0D6-181B98491CCE}"/>
              </a:ext>
            </a:extLst>
          </p:cNvPr>
          <p:cNvSpPr/>
          <p:nvPr/>
        </p:nvSpPr>
        <p:spPr>
          <a:xfrm>
            <a:off x="6105917" y="2780543"/>
            <a:ext cx="1629287" cy="297852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TextovéPole 15">
            <a:extLst>
              <a:ext uri="{FF2B5EF4-FFF2-40B4-BE49-F238E27FC236}">
                <a16:creationId xmlns:a16="http://schemas.microsoft.com/office/drawing/2014/main" id="{5666E7A9-37EE-4B06-AD31-9E90827E4197}"/>
              </a:ext>
            </a:extLst>
          </p:cNvPr>
          <p:cNvSpPr txBox="1"/>
          <p:nvPr/>
        </p:nvSpPr>
        <p:spPr>
          <a:xfrm>
            <a:off x="4304816" y="1866177"/>
            <a:ext cx="141931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900" dirty="0">
                <a:solidFill>
                  <a:srgbClr val="FF0000"/>
                </a:solidFill>
              </a:rPr>
              <a:t>Dopravní infrastruktura</a:t>
            </a:r>
          </a:p>
        </p:txBody>
      </p:sp>
      <p:sp>
        <p:nvSpPr>
          <p:cNvPr id="20" name="TextovéPole 19">
            <a:extLst>
              <a:ext uri="{FF2B5EF4-FFF2-40B4-BE49-F238E27FC236}">
                <a16:creationId xmlns:a16="http://schemas.microsoft.com/office/drawing/2014/main" id="{84C74BE2-2F9D-45AB-8A62-17287AC22E9B}"/>
              </a:ext>
            </a:extLst>
          </p:cNvPr>
          <p:cNvSpPr txBox="1"/>
          <p:nvPr/>
        </p:nvSpPr>
        <p:spPr>
          <a:xfrm>
            <a:off x="6315892" y="2860177"/>
            <a:ext cx="141931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900" dirty="0">
                <a:solidFill>
                  <a:srgbClr val="FF0000"/>
                </a:solidFill>
              </a:rPr>
              <a:t>Technická infrastruktura</a:t>
            </a:r>
          </a:p>
        </p:txBody>
      </p:sp>
      <p:sp>
        <p:nvSpPr>
          <p:cNvPr id="18" name="TextovéPole 17">
            <a:extLst>
              <a:ext uri="{FF2B5EF4-FFF2-40B4-BE49-F238E27FC236}">
                <a16:creationId xmlns:a16="http://schemas.microsoft.com/office/drawing/2014/main" id="{F720AB16-D969-4209-9272-ADEDB7479E7B}"/>
              </a:ext>
            </a:extLst>
          </p:cNvPr>
          <p:cNvSpPr txBox="1"/>
          <p:nvPr/>
        </p:nvSpPr>
        <p:spPr>
          <a:xfrm>
            <a:off x="4236537" y="2179725"/>
            <a:ext cx="1487591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Tx/>
              <a:buChar char="-"/>
            </a:pPr>
            <a:r>
              <a:rPr lang="cs-CZ" sz="900" dirty="0"/>
              <a:t>Osa komunikace</a:t>
            </a:r>
          </a:p>
          <a:p>
            <a:pPr marL="171450" indent="-171450">
              <a:buFontTx/>
              <a:buChar char="-"/>
            </a:pPr>
            <a:endParaRPr lang="cs-CZ" sz="900" dirty="0"/>
          </a:p>
          <a:p>
            <a:pPr marL="171450" indent="-171450">
              <a:buFontTx/>
              <a:buChar char="-"/>
            </a:pPr>
            <a:r>
              <a:rPr lang="cs-CZ" sz="900" dirty="0"/>
              <a:t>Obvod komunikace</a:t>
            </a:r>
          </a:p>
          <a:p>
            <a:pPr marL="171450" indent="-171450">
              <a:buFontTx/>
              <a:buChar char="-"/>
            </a:pPr>
            <a:endParaRPr lang="cs-CZ" sz="900" dirty="0"/>
          </a:p>
          <a:p>
            <a:pPr marL="171450" indent="-171450">
              <a:buFontTx/>
              <a:buChar char="-"/>
            </a:pPr>
            <a:r>
              <a:rPr lang="cs-CZ" sz="900" dirty="0"/>
              <a:t>Obvod mostu</a:t>
            </a:r>
          </a:p>
          <a:p>
            <a:pPr marL="171450" indent="-171450">
              <a:buFontTx/>
              <a:buChar char="-"/>
            </a:pPr>
            <a:endParaRPr lang="cs-CZ" sz="900" dirty="0"/>
          </a:p>
          <a:p>
            <a:pPr marL="171450" indent="-171450">
              <a:buFontTx/>
              <a:buChar char="-"/>
            </a:pPr>
            <a:r>
              <a:rPr lang="cs-CZ" sz="900" dirty="0"/>
              <a:t>Ochranné pásmo staveb</a:t>
            </a:r>
          </a:p>
          <a:p>
            <a:pPr marL="171450" indent="-171450">
              <a:buFontTx/>
              <a:buChar char="-"/>
            </a:pPr>
            <a:endParaRPr lang="cs-CZ" sz="900" dirty="0"/>
          </a:p>
        </p:txBody>
      </p:sp>
      <p:sp>
        <p:nvSpPr>
          <p:cNvPr id="19" name="TextovéPole 18">
            <a:extLst>
              <a:ext uri="{FF2B5EF4-FFF2-40B4-BE49-F238E27FC236}">
                <a16:creationId xmlns:a16="http://schemas.microsoft.com/office/drawing/2014/main" id="{A4638DC5-BCB0-4A47-818B-4B07C204E32B}"/>
              </a:ext>
            </a:extLst>
          </p:cNvPr>
          <p:cNvSpPr txBox="1"/>
          <p:nvPr/>
        </p:nvSpPr>
        <p:spPr>
          <a:xfrm>
            <a:off x="6315892" y="3269883"/>
            <a:ext cx="129336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900" dirty="0"/>
              <a:t>Elektro a VO</a:t>
            </a:r>
          </a:p>
          <a:p>
            <a:endParaRPr lang="cs-CZ" sz="900" dirty="0"/>
          </a:p>
          <a:p>
            <a:r>
              <a:rPr lang="cs-CZ" sz="900" dirty="0"/>
              <a:t>Vodovod</a:t>
            </a:r>
          </a:p>
          <a:p>
            <a:endParaRPr lang="cs-CZ" sz="900" dirty="0"/>
          </a:p>
          <a:p>
            <a:r>
              <a:rPr lang="cs-CZ" sz="900" dirty="0"/>
              <a:t>Kanalizace</a:t>
            </a:r>
          </a:p>
          <a:p>
            <a:endParaRPr lang="cs-CZ" sz="900" dirty="0"/>
          </a:p>
          <a:p>
            <a:r>
              <a:rPr lang="cs-CZ" sz="900" dirty="0"/>
              <a:t>Plynovod</a:t>
            </a:r>
          </a:p>
          <a:p>
            <a:endParaRPr lang="cs-CZ" sz="900" dirty="0"/>
          </a:p>
          <a:p>
            <a:r>
              <a:rPr lang="cs-CZ" sz="900" dirty="0"/>
              <a:t>Produktovod</a:t>
            </a:r>
          </a:p>
          <a:p>
            <a:endParaRPr lang="cs-CZ" sz="900" dirty="0"/>
          </a:p>
          <a:p>
            <a:r>
              <a:rPr lang="cs-CZ" sz="900" dirty="0"/>
              <a:t>Teplovod</a:t>
            </a:r>
          </a:p>
          <a:p>
            <a:endParaRPr lang="cs-CZ" sz="900" dirty="0"/>
          </a:p>
          <a:p>
            <a:r>
              <a:rPr lang="cs-CZ" sz="900" dirty="0"/>
              <a:t>Ochranná a bezpečnostní pásma</a:t>
            </a:r>
          </a:p>
        </p:txBody>
      </p:sp>
    </p:spTree>
    <p:extLst>
      <p:ext uri="{BB962C8B-B14F-4D97-AF65-F5344CB8AC3E}">
        <p14:creationId xmlns:p14="http://schemas.microsoft.com/office/powerpoint/2010/main" val="30808416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Obdélník 2"/>
          <p:cNvSpPr>
            <a:spLocks noChangeArrowheads="1"/>
          </p:cNvSpPr>
          <p:nvPr/>
        </p:nvSpPr>
        <p:spPr bwMode="auto">
          <a:xfrm>
            <a:off x="395288" y="5013325"/>
            <a:ext cx="838835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600" b="1" dirty="0"/>
              <a:t> </a:t>
            </a:r>
            <a:endParaRPr lang="cs-CZ" altLang="cs-CZ" sz="16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600" b="1" dirty="0"/>
              <a:t> </a:t>
            </a:r>
            <a:endParaRPr lang="cs-CZ" altLang="cs-CZ" sz="1600" dirty="0"/>
          </a:p>
        </p:txBody>
      </p:sp>
      <p:sp>
        <p:nvSpPr>
          <p:cNvPr id="2" name="TextovéPole 1"/>
          <p:cNvSpPr txBox="1"/>
          <p:nvPr/>
        </p:nvSpPr>
        <p:spPr>
          <a:xfrm>
            <a:off x="232743" y="1102746"/>
            <a:ext cx="842661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>
                <a:solidFill>
                  <a:srgbClr val="CC0000"/>
                </a:solidFill>
              </a:rPr>
              <a:t>Jaká data TI/DI obec pořizuje?</a:t>
            </a:r>
          </a:p>
          <a:p>
            <a:pPr algn="ctr"/>
            <a:endParaRPr lang="cs-CZ" b="1" dirty="0">
              <a:solidFill>
                <a:srgbClr val="FF0000"/>
              </a:solidFill>
              <a:latin typeface="Cambria" panose="02040503050406030204" pitchFamily="18" charset="0"/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232743" y="1877866"/>
            <a:ext cx="8497304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arenR"/>
            </a:pPr>
            <a:r>
              <a:rPr lang="cs-CZ" sz="1600" b="1" dirty="0"/>
              <a:t>Pořizování dat TI</a:t>
            </a:r>
          </a:p>
          <a:p>
            <a:r>
              <a:rPr lang="cs-CZ" sz="1600" b="1" dirty="0"/>
              <a:t>	</a:t>
            </a:r>
            <a:r>
              <a:rPr lang="cs-CZ" sz="1600" dirty="0"/>
              <a:t>využití podkladů TI obce</a:t>
            </a:r>
          </a:p>
          <a:p>
            <a:r>
              <a:rPr lang="cs-CZ" sz="1600" dirty="0"/>
              <a:t>	revize dostupných dat TI</a:t>
            </a:r>
          </a:p>
          <a:p>
            <a:r>
              <a:rPr lang="cs-CZ" sz="1600" dirty="0"/>
              <a:t>	analýza dat</a:t>
            </a:r>
          </a:p>
          <a:p>
            <a:r>
              <a:rPr lang="cs-CZ" sz="1600" dirty="0"/>
              <a:t>	konsolidace dat</a:t>
            </a:r>
          </a:p>
          <a:p>
            <a:r>
              <a:rPr lang="cs-CZ" sz="1600" dirty="0"/>
              <a:t>	doměření/vyhledání dat</a:t>
            </a:r>
          </a:p>
          <a:p>
            <a:r>
              <a:rPr lang="cs-CZ" sz="1600" dirty="0"/>
              <a:t>	objekty dle Vyhlášky 393/202Sb.</a:t>
            </a:r>
          </a:p>
          <a:p>
            <a:r>
              <a:rPr lang="cs-CZ" sz="1600" dirty="0"/>
              <a:t>	import dat do DTM kraje přes IS DMVS</a:t>
            </a:r>
            <a:endParaRPr lang="cs-CZ" sz="1600" b="1" dirty="0"/>
          </a:p>
          <a:p>
            <a:pPr marL="342900" indent="-342900">
              <a:buFont typeface="+mj-lt"/>
              <a:buAutoNum type="arabicParenR"/>
            </a:pPr>
            <a:endParaRPr lang="cs-CZ" sz="1600" b="1" dirty="0"/>
          </a:p>
          <a:p>
            <a:pPr marL="342900" indent="-342900">
              <a:buFont typeface="+mj-lt"/>
              <a:buAutoNum type="arabicParenR"/>
            </a:pPr>
            <a:endParaRPr lang="cs-CZ" sz="1600" b="1" dirty="0"/>
          </a:p>
          <a:p>
            <a:pPr marL="342900" indent="-342900">
              <a:buFont typeface="+mj-lt"/>
              <a:buAutoNum type="arabicParenR"/>
            </a:pPr>
            <a:r>
              <a:rPr lang="cs-CZ" sz="1600" b="1" dirty="0"/>
              <a:t>Pořízení dat DI</a:t>
            </a:r>
          </a:p>
          <a:p>
            <a:r>
              <a:rPr lang="cs-CZ" sz="1600" b="1" dirty="0"/>
              <a:t>	</a:t>
            </a:r>
            <a:r>
              <a:rPr lang="cs-CZ" sz="1600" dirty="0"/>
              <a:t>obce poskytují místní komunikace</a:t>
            </a:r>
          </a:p>
          <a:p>
            <a:r>
              <a:rPr lang="cs-CZ" sz="1600" dirty="0"/>
              <a:t>	osa komunikace</a:t>
            </a:r>
          </a:p>
          <a:p>
            <a:r>
              <a:rPr lang="cs-CZ" sz="1600" dirty="0"/>
              <a:t>	obvod komunikace</a:t>
            </a:r>
          </a:p>
          <a:p>
            <a:r>
              <a:rPr lang="cs-CZ" sz="1600" dirty="0"/>
              <a:t>	obvod mostu</a:t>
            </a:r>
          </a:p>
          <a:p>
            <a:r>
              <a:rPr lang="cs-CZ" sz="1600" dirty="0"/>
              <a:t>	ochranné pásmo</a:t>
            </a:r>
          </a:p>
          <a:p>
            <a:r>
              <a:rPr lang="cs-CZ" sz="1600" dirty="0"/>
              <a:t>	import dat do DTM kraje přes IS DMVS</a:t>
            </a:r>
            <a:endParaRPr lang="cs-CZ" sz="1200" dirty="0"/>
          </a:p>
        </p:txBody>
      </p:sp>
      <p:pic>
        <p:nvPicPr>
          <p:cNvPr id="7" name="obrázek 1" descr="logo podpis (002)">
            <a:hlinkClick r:id="rId2"/>
            <a:extLst>
              <a:ext uri="{FF2B5EF4-FFF2-40B4-BE49-F238E27FC236}">
                <a16:creationId xmlns:a16="http://schemas.microsoft.com/office/drawing/2014/main" id="{B614538D-2061-4CD4-AF97-7ED0F0D3F354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564" y="230163"/>
            <a:ext cx="1513132" cy="750565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TextovéPole 9">
            <a:extLst>
              <a:ext uri="{FF2B5EF4-FFF2-40B4-BE49-F238E27FC236}">
                <a16:creationId xmlns:a16="http://schemas.microsoft.com/office/drawing/2014/main" id="{CCD01749-EE6C-4524-8EF3-E9C181BA3787}"/>
              </a:ext>
            </a:extLst>
          </p:cNvPr>
          <p:cNvSpPr txBox="1"/>
          <p:nvPr/>
        </p:nvSpPr>
        <p:spPr>
          <a:xfrm>
            <a:off x="6966793" y="6159908"/>
            <a:ext cx="19793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/>
              <a:t>Odbor informatiky</a:t>
            </a:r>
          </a:p>
          <a:p>
            <a:r>
              <a:rPr lang="cs-CZ" sz="1400" dirty="0"/>
              <a:t>Oddělení DTM a GIS</a:t>
            </a:r>
          </a:p>
        </p:txBody>
      </p:sp>
    </p:spTree>
    <p:extLst>
      <p:ext uri="{BB962C8B-B14F-4D97-AF65-F5344CB8AC3E}">
        <p14:creationId xmlns:p14="http://schemas.microsoft.com/office/powerpoint/2010/main" val="42636125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Obdélník 2"/>
          <p:cNvSpPr>
            <a:spLocks noChangeArrowheads="1"/>
          </p:cNvSpPr>
          <p:nvPr/>
        </p:nvSpPr>
        <p:spPr bwMode="auto">
          <a:xfrm>
            <a:off x="395288" y="5013325"/>
            <a:ext cx="838835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600" b="1" dirty="0"/>
              <a:t> </a:t>
            </a:r>
            <a:endParaRPr lang="cs-CZ" altLang="cs-CZ" sz="16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600" b="1" dirty="0"/>
              <a:t> </a:t>
            </a:r>
            <a:endParaRPr lang="cs-CZ" altLang="cs-CZ" sz="1600" dirty="0"/>
          </a:p>
        </p:txBody>
      </p:sp>
      <p:sp>
        <p:nvSpPr>
          <p:cNvPr id="2" name="TextovéPole 1"/>
          <p:cNvSpPr txBox="1"/>
          <p:nvPr/>
        </p:nvSpPr>
        <p:spPr>
          <a:xfrm>
            <a:off x="232743" y="1102746"/>
            <a:ext cx="842661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>
                <a:solidFill>
                  <a:srgbClr val="CC0000"/>
                </a:solidFill>
              </a:rPr>
              <a:t>Využití vytvořených přesných dat ZPS a DI</a:t>
            </a:r>
          </a:p>
          <a:p>
            <a:pPr algn="ctr"/>
            <a:endParaRPr lang="cs-CZ" b="1" dirty="0">
              <a:solidFill>
                <a:srgbClr val="FF0000"/>
              </a:solidFill>
              <a:latin typeface="Cambria" panose="02040503050406030204" pitchFamily="18" charset="0"/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234577" y="2012922"/>
            <a:ext cx="8497304" cy="21852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buFont typeface="Wingdings" panose="05000000000000000000" pitchFamily="2" charset="2"/>
              <a:buChar char="Ø"/>
            </a:pPr>
            <a:r>
              <a:rPr lang="cs-CZ" sz="2000" dirty="0"/>
              <a:t>Řešení dopravní dostupnosti v území</a:t>
            </a: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cs-CZ" sz="2000" dirty="0"/>
              <a:t>Řešení majetkoprávních záležitostí</a:t>
            </a: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cs-CZ" sz="2000" dirty="0"/>
              <a:t>Řešení průjezdných šířek komunikací (krizové řízení, IZS, HZS)</a:t>
            </a: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cs-CZ" sz="2000" dirty="0"/>
              <a:t>Pasporty (silniční zeleně, komunikací)</a:t>
            </a: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cs-CZ" sz="2000" dirty="0"/>
              <a:t>Identifikace ploch komunikací zasažených průběhy sítí</a:t>
            </a:r>
          </a:p>
          <a:p>
            <a:endParaRPr lang="cs-CZ" sz="1200" dirty="0">
              <a:solidFill>
                <a:srgbClr val="1F497D"/>
              </a:solidFill>
            </a:endParaRPr>
          </a:p>
          <a:p>
            <a:endParaRPr lang="cs-CZ" sz="1200" dirty="0">
              <a:solidFill>
                <a:srgbClr val="1F497D"/>
              </a:solidFill>
            </a:endParaRPr>
          </a:p>
          <a:p>
            <a:endParaRPr lang="cs-CZ" sz="1200" dirty="0"/>
          </a:p>
        </p:txBody>
      </p:sp>
      <p:pic>
        <p:nvPicPr>
          <p:cNvPr id="7" name="obrázek 1" descr="logo podpis (002)">
            <a:hlinkClick r:id="rId2"/>
            <a:extLst>
              <a:ext uri="{FF2B5EF4-FFF2-40B4-BE49-F238E27FC236}">
                <a16:creationId xmlns:a16="http://schemas.microsoft.com/office/drawing/2014/main" id="{B614538D-2061-4CD4-AF97-7ED0F0D3F354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564" y="230163"/>
            <a:ext cx="1513132" cy="750565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TextovéPole 9">
            <a:extLst>
              <a:ext uri="{FF2B5EF4-FFF2-40B4-BE49-F238E27FC236}">
                <a16:creationId xmlns:a16="http://schemas.microsoft.com/office/drawing/2014/main" id="{CCD01749-EE6C-4524-8EF3-E9C181BA3787}"/>
              </a:ext>
            </a:extLst>
          </p:cNvPr>
          <p:cNvSpPr txBox="1"/>
          <p:nvPr/>
        </p:nvSpPr>
        <p:spPr>
          <a:xfrm>
            <a:off x="6966793" y="6159908"/>
            <a:ext cx="19793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/>
              <a:t>Odbor informatiky</a:t>
            </a:r>
          </a:p>
          <a:p>
            <a:r>
              <a:rPr lang="cs-CZ" sz="1400" dirty="0"/>
              <a:t>Oddělení DTM a GIS</a:t>
            </a:r>
          </a:p>
        </p:txBody>
      </p:sp>
    </p:spTree>
    <p:extLst>
      <p:ext uri="{BB962C8B-B14F-4D97-AF65-F5344CB8AC3E}">
        <p14:creationId xmlns:p14="http://schemas.microsoft.com/office/powerpoint/2010/main" val="16664915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Obdélník 2"/>
          <p:cNvSpPr>
            <a:spLocks noChangeArrowheads="1"/>
          </p:cNvSpPr>
          <p:nvPr/>
        </p:nvSpPr>
        <p:spPr bwMode="auto">
          <a:xfrm>
            <a:off x="395288" y="5013325"/>
            <a:ext cx="838835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600" b="1" dirty="0"/>
              <a:t> </a:t>
            </a:r>
            <a:endParaRPr lang="cs-CZ" altLang="cs-CZ" sz="16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600" b="1" dirty="0"/>
              <a:t> </a:t>
            </a:r>
            <a:endParaRPr lang="cs-CZ" altLang="cs-CZ" sz="1600" dirty="0"/>
          </a:p>
        </p:txBody>
      </p:sp>
      <p:sp>
        <p:nvSpPr>
          <p:cNvPr id="2" name="TextovéPole 1"/>
          <p:cNvSpPr txBox="1"/>
          <p:nvPr/>
        </p:nvSpPr>
        <p:spPr>
          <a:xfrm>
            <a:off x="232743" y="1102746"/>
            <a:ext cx="84266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>
                <a:solidFill>
                  <a:srgbClr val="CC0000"/>
                </a:solidFill>
              </a:rPr>
              <a:t>Karlovarský kraj pomůže malým obcím</a:t>
            </a:r>
            <a:endParaRPr lang="cs-CZ" b="1" dirty="0">
              <a:solidFill>
                <a:srgbClr val="FF0000"/>
              </a:solidFill>
              <a:latin typeface="Cambria" panose="02040503050406030204" pitchFamily="18" charset="0"/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234577" y="2012922"/>
            <a:ext cx="8497304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buFont typeface="Wingdings" panose="05000000000000000000" pitchFamily="2" charset="2"/>
              <a:buChar char="Ø"/>
            </a:pPr>
            <a:r>
              <a:rPr lang="cs-CZ" sz="1600" dirty="0"/>
              <a:t>V rámci konsolidovaných a naměřených dat TI obcí připraví do podoby Vyhlášky v JVF DTM a takto předá obci k importu do IS DMVS</a:t>
            </a:r>
          </a:p>
          <a:p>
            <a:endParaRPr lang="cs-CZ" sz="1600" dirty="0"/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cs-CZ" sz="1600" dirty="0"/>
              <a:t>Konsolidovaná a naměřená data DI obcí připraví do podoby Vyhlášky v JVF DTM a takto předá obci k importu do IS DMVS</a:t>
            </a:r>
          </a:p>
          <a:p>
            <a:endParaRPr lang="cs-CZ" sz="1600" dirty="0"/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cs-CZ" sz="1600" dirty="0"/>
              <a:t>ZPS v obci připraví do podoby Vyhlášky v JVF DTM a naimportuje do IS DMVS – prvotní import dat</a:t>
            </a:r>
          </a:p>
          <a:p>
            <a:endParaRPr lang="cs-CZ" sz="1600" dirty="0"/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cs-CZ" sz="1600" dirty="0"/>
              <a:t>Kraj má nástroj pro budoucí zpracování dat TI obce – obec zajišťuje geodetické zaměření, aktuálnost dat, import do IS DMVS</a:t>
            </a:r>
          </a:p>
          <a:p>
            <a:endParaRPr lang="cs-CZ" sz="1600" dirty="0"/>
          </a:p>
          <a:p>
            <a:endParaRPr lang="cs-CZ" sz="1200" dirty="0">
              <a:solidFill>
                <a:srgbClr val="1F497D"/>
              </a:solidFill>
            </a:endParaRPr>
          </a:p>
          <a:p>
            <a:endParaRPr lang="cs-CZ" sz="1200" dirty="0"/>
          </a:p>
        </p:txBody>
      </p:sp>
      <p:pic>
        <p:nvPicPr>
          <p:cNvPr id="7" name="obrázek 1" descr="logo podpis (002)">
            <a:hlinkClick r:id="rId2"/>
            <a:extLst>
              <a:ext uri="{FF2B5EF4-FFF2-40B4-BE49-F238E27FC236}">
                <a16:creationId xmlns:a16="http://schemas.microsoft.com/office/drawing/2014/main" id="{B614538D-2061-4CD4-AF97-7ED0F0D3F354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564" y="230163"/>
            <a:ext cx="1513132" cy="750565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TextovéPole 9">
            <a:extLst>
              <a:ext uri="{FF2B5EF4-FFF2-40B4-BE49-F238E27FC236}">
                <a16:creationId xmlns:a16="http://schemas.microsoft.com/office/drawing/2014/main" id="{CCD01749-EE6C-4524-8EF3-E9C181BA3787}"/>
              </a:ext>
            </a:extLst>
          </p:cNvPr>
          <p:cNvSpPr txBox="1"/>
          <p:nvPr/>
        </p:nvSpPr>
        <p:spPr>
          <a:xfrm>
            <a:off x="6966793" y="6159908"/>
            <a:ext cx="19793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/>
              <a:t>Odbor informatiky</a:t>
            </a:r>
          </a:p>
          <a:p>
            <a:r>
              <a:rPr lang="cs-CZ" sz="1400" dirty="0"/>
              <a:t>Oddělení DTM a GIS</a:t>
            </a:r>
          </a:p>
        </p:txBody>
      </p:sp>
    </p:spTree>
    <p:extLst>
      <p:ext uri="{BB962C8B-B14F-4D97-AF65-F5344CB8AC3E}">
        <p14:creationId xmlns:p14="http://schemas.microsoft.com/office/powerpoint/2010/main" val="26019489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Obdélník 1"/>
          <p:cNvSpPr>
            <a:spLocks noChangeArrowheads="1"/>
          </p:cNvSpPr>
          <p:nvPr/>
        </p:nvSpPr>
        <p:spPr bwMode="auto">
          <a:xfrm>
            <a:off x="684213" y="2924175"/>
            <a:ext cx="7416800" cy="6001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2400" dirty="0">
              <a:ea typeface="Times New Roman" panose="02020603050405020304" pitchFamily="18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900" b="1" dirty="0">
              <a:ea typeface="Times New Roman" panose="02020603050405020304" pitchFamily="18" charset="0"/>
            </a:endParaRPr>
          </a:p>
        </p:txBody>
      </p:sp>
      <p:sp>
        <p:nvSpPr>
          <p:cNvPr id="4100" name="Obdélník 2"/>
          <p:cNvSpPr>
            <a:spLocks noChangeArrowheads="1"/>
          </p:cNvSpPr>
          <p:nvPr/>
        </p:nvSpPr>
        <p:spPr bwMode="auto">
          <a:xfrm>
            <a:off x="502053" y="5013324"/>
            <a:ext cx="838835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600" b="1" dirty="0"/>
              <a:t> </a:t>
            </a:r>
            <a:endParaRPr lang="cs-CZ" altLang="cs-CZ" sz="16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600" b="1" dirty="0"/>
              <a:t> </a:t>
            </a:r>
            <a:endParaRPr lang="cs-CZ" altLang="cs-CZ" sz="1600" dirty="0"/>
          </a:p>
        </p:txBody>
      </p:sp>
      <p:sp>
        <p:nvSpPr>
          <p:cNvPr id="2" name="TextovéPole 1"/>
          <p:cNvSpPr txBox="1"/>
          <p:nvPr/>
        </p:nvSpPr>
        <p:spPr>
          <a:xfrm>
            <a:off x="303686" y="1313971"/>
            <a:ext cx="779732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b="1" dirty="0">
                <a:solidFill>
                  <a:srgbClr val="CC0000"/>
                </a:solidFill>
              </a:rPr>
              <a:t>HARMONOGRAM PRACÍ DO 30.6.2023 a od 1.7.2023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BB6535AD-4B24-4C33-8FEA-760B1BE19313}"/>
              </a:ext>
            </a:extLst>
          </p:cNvPr>
          <p:cNvSpPr txBox="1"/>
          <p:nvPr/>
        </p:nvSpPr>
        <p:spPr>
          <a:xfrm>
            <a:off x="6911013" y="6145843"/>
            <a:ext cx="19793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/>
              <a:t>Odbor informatiky</a:t>
            </a:r>
          </a:p>
          <a:p>
            <a:r>
              <a:rPr lang="cs-CZ" sz="1400" dirty="0"/>
              <a:t>Oddělení DTM a GIS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6B19B1A2-7A8F-4B95-B508-DEEFD84FF78D}"/>
              </a:ext>
            </a:extLst>
          </p:cNvPr>
          <p:cNvSpPr txBox="1"/>
          <p:nvPr/>
        </p:nvSpPr>
        <p:spPr>
          <a:xfrm>
            <a:off x="311700" y="2323380"/>
            <a:ext cx="8139894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arenR"/>
            </a:pPr>
            <a:r>
              <a:rPr lang="cs-CZ" sz="2000" dirty="0"/>
              <a:t>Do 31.3.2023 ukončení projektu</a:t>
            </a:r>
          </a:p>
          <a:p>
            <a:pPr marL="342900" indent="-342900">
              <a:buFont typeface="+mj-lt"/>
              <a:buAutoNum type="arabicParenR"/>
            </a:pPr>
            <a:r>
              <a:rPr lang="cs-CZ" sz="2000" dirty="0"/>
              <a:t>Od 1.7.2023 napojení IS DTM KK na IS DMVS a uvedení do pilotního provozu</a:t>
            </a:r>
          </a:p>
          <a:p>
            <a:pPr marL="342900" indent="-342900">
              <a:buFont typeface="+mj-lt"/>
              <a:buAutoNum type="arabicParenR"/>
            </a:pPr>
            <a:r>
              <a:rPr lang="cs-CZ" sz="2000" dirty="0"/>
              <a:t>V roce 2023 zachování smluv s obcemi, platnost Vyhlášek o TMO</a:t>
            </a:r>
          </a:p>
          <a:p>
            <a:pPr marL="342900" indent="-342900">
              <a:buFont typeface="+mj-lt"/>
              <a:buAutoNum type="arabicParenR"/>
            </a:pPr>
            <a:r>
              <a:rPr lang="cs-CZ" sz="2000" dirty="0"/>
              <a:t>Stavebníci předávají data do DTM kraje v JVF DTM</a:t>
            </a:r>
          </a:p>
          <a:p>
            <a:pPr marL="342900" indent="-342900">
              <a:buFont typeface="+mj-lt"/>
              <a:buAutoNum type="arabicParenR"/>
            </a:pPr>
            <a:r>
              <a:rPr lang="cs-CZ" sz="2000" dirty="0"/>
              <a:t>Dohoda se správci sítí o předávání dat v JVF DTM od 1.7.2023</a:t>
            </a:r>
          </a:p>
          <a:p>
            <a:pPr marL="342900" indent="-342900">
              <a:buFont typeface="+mj-lt"/>
              <a:buAutoNum type="arabicParenR"/>
            </a:pPr>
            <a:r>
              <a:rPr lang="cs-CZ" sz="2000" dirty="0"/>
              <a:t>Alespoň 5 let udržitelnost projektu do 1.7.2028</a:t>
            </a:r>
          </a:p>
        </p:txBody>
      </p:sp>
      <p:pic>
        <p:nvPicPr>
          <p:cNvPr id="11" name="obrázek 1" descr="logo podpis (002)">
            <a:hlinkClick r:id="rId2"/>
            <a:extLst>
              <a:ext uri="{FF2B5EF4-FFF2-40B4-BE49-F238E27FC236}">
                <a16:creationId xmlns:a16="http://schemas.microsoft.com/office/drawing/2014/main" id="{B6E8E02D-1888-4342-874D-31CA83292B51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564" y="230163"/>
            <a:ext cx="1513132" cy="75056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88739366"/>
      </p:ext>
    </p:extLst>
  </p:cSld>
  <p:clrMapOvr>
    <a:masterClrMapping/>
  </p:clrMapOvr>
</p:sld>
</file>

<file path=ppt/theme/theme1.xml><?xml version="1.0" encoding="utf-8"?>
<a:theme xmlns:a="http://schemas.openxmlformats.org/drawingml/2006/main" name="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ýchoz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13800</TotalTime>
  <Words>746</Words>
  <Application>Microsoft Office PowerPoint</Application>
  <PresentationFormat>Předvádění na obrazovce (4:3)</PresentationFormat>
  <Paragraphs>163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7" baseType="lpstr">
      <vt:lpstr>Arial</vt:lpstr>
      <vt:lpstr>Calibri</vt:lpstr>
      <vt:lpstr>Cambria</vt:lpstr>
      <vt:lpstr>Times New Roman</vt:lpstr>
      <vt:lpstr>Wingdings</vt:lpstr>
      <vt:lpstr>Výchozí návrh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KUKK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Jánská Martina</dc:creator>
  <cp:lastModifiedBy>Nováček Tomáš</cp:lastModifiedBy>
  <cp:revision>322</cp:revision>
  <cp:lastPrinted>2023-03-01T06:17:32Z</cp:lastPrinted>
  <dcterms:created xsi:type="dcterms:W3CDTF">2008-10-22T14:58:58Z</dcterms:created>
  <dcterms:modified xsi:type="dcterms:W3CDTF">2023-03-01T06:19:05Z</dcterms:modified>
</cp:coreProperties>
</file>