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60" r:id="rId5"/>
    <p:sldId id="268" r:id="rId6"/>
    <p:sldId id="276" r:id="rId7"/>
    <p:sldId id="272" r:id="rId8"/>
    <p:sldId id="273" r:id="rId9"/>
    <p:sldId id="274" r:id="rId10"/>
    <p:sldId id="266" r:id="rId11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127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767AFA0-50D3-453A-8D3E-FD46F8F27D8B}" type="datetimeFigureOut">
              <a:rPr lang="cs-CZ" smtClean="0"/>
              <a:t>15.01.2024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FFD244C-912C-4742-9BF8-485179B00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3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 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606"/>
            <a:ext cx="10515600" cy="4664357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  <a:lvl2pPr>
              <a:defRPr sz="2200">
                <a:solidFill>
                  <a:srgbClr val="312783"/>
                </a:solidFill>
                <a:latin typeface="Raleway Medium"/>
              </a:defRPr>
            </a:lvl2pPr>
            <a:lvl3pPr>
              <a:defRPr>
                <a:solidFill>
                  <a:srgbClr val="312783"/>
                </a:solidFill>
                <a:latin typeface="Raleway Medium"/>
              </a:defRPr>
            </a:lvl3pPr>
            <a:lvl4pPr>
              <a:defRPr>
                <a:solidFill>
                  <a:srgbClr val="312783"/>
                </a:solidFill>
                <a:latin typeface="Raleway Medium"/>
              </a:defRPr>
            </a:lvl4pPr>
            <a:lvl5pPr>
              <a:defRPr>
                <a:solidFill>
                  <a:srgbClr val="312783"/>
                </a:solidFill>
                <a:latin typeface="Raleway Medium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88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E2CD15D-801F-46A9-B6DE-DDA506B59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B4E63C3B-80C8-4AC7-B1B9-9E3769B3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6305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831850" y="333286"/>
            <a:ext cx="1860075" cy="888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47FC54-6035-4359-9954-82E23579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989C6D-9589-4DF1-934B-8CB48AB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A7913F-9D31-41C0-B125-C4A7D253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547BEBA-5A2D-4A2B-8C98-DD0099D98BCC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A02D470C-A80E-4F43-8927-9BD3113B2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495513"/>
            <a:ext cx="10515600" cy="45941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rgbClr val="312783"/>
                </a:solidFill>
                <a:latin typeface="Raleway Medium"/>
              </a:defRPr>
            </a:lvl1pPr>
            <a:lvl2pPr marL="800100" indent="-342900">
              <a:buFont typeface="Arial" panose="020B0604020202020204" pitchFamily="34" charset="0"/>
              <a:buChar char="•"/>
              <a:defRPr sz="2200">
                <a:solidFill>
                  <a:srgbClr val="312783"/>
                </a:solidFill>
                <a:latin typeface="Raleway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312783"/>
                </a:solidFill>
                <a:latin typeface="Raleway"/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4pPr>
            <a:lvl5pPr marL="21145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endParaRPr lang="cs-CZ" sz="2400" dirty="0">
              <a:solidFill>
                <a:srgbClr val="312783"/>
              </a:solidFill>
              <a:latin typeface="Raleway" pitchFamily="2" charset="-18"/>
            </a:endParaRP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10" name="Obdélník 9"/>
          <p:cNvSpPr/>
          <p:nvPr userDrawn="1"/>
        </p:nvSpPr>
        <p:spPr>
          <a:xfrm>
            <a:off x="9323462" y="264920"/>
            <a:ext cx="2023989" cy="106011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9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2A340-C4DE-4B27-A73D-505C735B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6F031-62EF-4A8B-8F63-EBC5EA5E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9A329-1873-459E-8178-B4CF46614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 Medium" pitchFamily="2" charset="-18"/>
              </a:defRPr>
            </a:lvl1pPr>
          </a:lstStyle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4931902D-6A19-41F9-BD3D-37146370EF2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200" y="363584"/>
            <a:ext cx="1808285" cy="821369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1F237872-F006-4D70-B7FA-49CB62AB976D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0" r:id="rId3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b="0" kern="1200">
          <a:solidFill>
            <a:srgbClr val="312783"/>
          </a:solidFill>
          <a:latin typeface="Raleway Medium" pitchFamily="2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karlovarsky.cz/Stranky/Default.aspx" TargetMode="External"/><Relationship Id="rId2" Type="http://schemas.openxmlformats.org/officeDocument/2006/relationships/hyperlink" Target="http://www.kr-karlovarsky.cz/dotace/Stranky/Prehled-dotace.aspx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sobotka@kr-karlovarsky.cz" TargetMode="External"/><Relationship Id="rId2" Type="http://schemas.openxmlformats.org/officeDocument/2006/relationships/hyperlink" Target="mailto:romana.spindlerova@kr-karlovarsky.cz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D6E036E-0C8D-4A16-B2DA-ECEAFE10A22C}"/>
              </a:ext>
            </a:extLst>
          </p:cNvPr>
          <p:cNvSpPr txBox="1"/>
          <p:nvPr/>
        </p:nvSpPr>
        <p:spPr>
          <a:xfrm>
            <a:off x="1988053" y="2324010"/>
            <a:ext cx="837566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Dotační program „Senior Expres“</a:t>
            </a:r>
          </a:p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pro rok 2024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846277" y="5742134"/>
            <a:ext cx="47164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8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Bc. Romana Špindlerová, DiS.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Obdélník 1"/>
          <p:cNvSpPr/>
          <p:nvPr/>
        </p:nvSpPr>
        <p:spPr>
          <a:xfrm>
            <a:off x="684213" y="3421980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3600" dirty="0"/>
          </a:p>
          <a:p>
            <a:pPr algn="ctr">
              <a:spcBef>
                <a:spcPct val="0"/>
              </a:spcBef>
            </a:pPr>
            <a:endParaRPr lang="cs-CZ" sz="3200" cap="sm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cs-CZ" cap="sm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367428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758940" y="1154564"/>
            <a:ext cx="10674119" cy="5384348"/>
          </a:xfrm>
        </p:spPr>
        <p:txBody>
          <a:bodyPr/>
          <a:lstStyle/>
          <a:p>
            <a:pPr algn="just"/>
            <a:r>
              <a:rPr lang="cs-CZ" sz="1800" b="1" dirty="0"/>
              <a:t>Účel podpory: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pomoc obcím při zajištění a zlepšení komunitního života občanů obcí Karlovarského kraje a služeb spojených s</a:t>
            </a:r>
          </a:p>
          <a:p>
            <a:pPr algn="just"/>
            <a:r>
              <a:rPr lang="cs-CZ" sz="1800" dirty="0"/>
              <a:t>      komunitním životem prostřednictvím </a:t>
            </a:r>
            <a:r>
              <a:rPr lang="cs-CZ" sz="1800" b="1" dirty="0"/>
              <a:t>nákupu vozidla</a:t>
            </a:r>
          </a:p>
          <a:p>
            <a:pPr algn="just"/>
            <a:r>
              <a:rPr lang="cs-CZ" sz="1800" b="1" dirty="0"/>
              <a:t>Okruh způsobilých žadatelů: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obec se sídlem v územním obvodu Karlovarského kraje</a:t>
            </a:r>
          </a:p>
          <a:p>
            <a:pPr algn="just"/>
            <a:r>
              <a:rPr lang="cs-CZ" sz="1800" b="1" dirty="0"/>
              <a:t>Maximální částka požadované dotace: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333.000 Kč/1 žádost</a:t>
            </a:r>
          </a:p>
          <a:p>
            <a:pPr algn="just"/>
            <a:r>
              <a:rPr lang="cs-CZ" sz="1800" b="1" dirty="0"/>
              <a:t>Předpokládaný celkový objem finančních prostředků pro dotační program:</a:t>
            </a:r>
            <a:r>
              <a:rPr lang="cs-CZ" sz="1800" dirty="0"/>
              <a:t>	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2.000.000 Kč (navýšení o 1.000.000 Kč), tj. alokace pokryje 6 žádostí</a:t>
            </a:r>
          </a:p>
          <a:p>
            <a:pPr algn="just"/>
            <a:r>
              <a:rPr lang="cs-CZ" sz="1800" b="1" dirty="0"/>
              <a:t>Termín DUZP (realizace projektu):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od 1. 1. 2024 do 31. 12. 2024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Nejdůležitější informace: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9681" y="6356350"/>
            <a:ext cx="2743200" cy="365125"/>
          </a:xfrm>
        </p:spPr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51830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2371241"/>
            <a:ext cx="10515600" cy="3805722"/>
          </a:xfrm>
        </p:spPr>
        <p:txBody>
          <a:bodyPr/>
          <a:lstStyle/>
          <a:p>
            <a:pPr marL="285750" indent="-285750" algn="just"/>
            <a:r>
              <a:rPr lang="cs-CZ" dirty="0">
                <a:latin typeface="Raleway Medium"/>
              </a:rPr>
              <a:t>nákup vozidla pro potřeby obcí Karlovarského kraje při zajištění a zlepšení komunitního života občanů obcí Karlovarského kraje a služeb spojených s komunitním životem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946688" y="1098315"/>
            <a:ext cx="8390797" cy="536697"/>
          </a:xfrm>
        </p:spPr>
        <p:txBody>
          <a:bodyPr/>
          <a:lstStyle/>
          <a:p>
            <a:r>
              <a:rPr lang="cs-CZ" b="1" u="sng" dirty="0">
                <a:latin typeface="Raleway Medium"/>
              </a:rPr>
              <a:t>Předmět dotace (účel):</a:t>
            </a:r>
            <a:endParaRPr lang="cs-CZ" b="1" dirty="0">
              <a:latin typeface="Raleway Medium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5199BB9-F13D-4EBA-8F8B-C4513B978817}"/>
              </a:ext>
            </a:extLst>
          </p:cNvPr>
          <p:cNvSpPr/>
          <p:nvPr/>
        </p:nvSpPr>
        <p:spPr>
          <a:xfrm>
            <a:off x="838200" y="6176963"/>
            <a:ext cx="938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srgbClr val="003399"/>
                </a:solidFill>
                <a:latin typeface="Raleway Medium"/>
              </a:rPr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2207221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337127"/>
            <a:ext cx="10674119" cy="5201785"/>
          </a:xfrm>
        </p:spPr>
        <p:txBody>
          <a:bodyPr/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žadatel může předložit </a:t>
            </a:r>
            <a:r>
              <a:rPr lang="cs-CZ" sz="2000" b="1" dirty="0"/>
              <a:t>pouze 1 žádost o poskytnutí dotace na 1 projekt </a:t>
            </a:r>
            <a:r>
              <a:rPr lang="cs-CZ" sz="2000" b="1" dirty="0">
                <a:solidFill>
                  <a:srgbClr val="FF0000"/>
                </a:solidFill>
              </a:rPr>
              <a:t>za období 5 let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žadatel uvede způsob realizace projektu a následný provoz služby včetně podmínek pro poskytování služby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příjemce dotace musí </a:t>
            </a:r>
            <a:r>
              <a:rPr lang="cs-CZ" sz="2000" b="1" dirty="0"/>
              <a:t>službu poskytovat minimálně 5 let od doby pořízení automobilu </a:t>
            </a:r>
            <a:r>
              <a:rPr lang="cs-CZ" sz="2000" b="1" dirty="0">
                <a:solidFill>
                  <a:srgbClr val="FF0000"/>
                </a:solidFill>
              </a:rPr>
              <a:t>(po dobu 5 let dokládání vlastnictví vozidla – karta majetku)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dotovaný projekt se musí výlučně vztahovat na majetek ve vlastnictví žadatele – tj. </a:t>
            </a:r>
            <a:r>
              <a:rPr lang="cs-CZ" sz="2000" b="1" dirty="0">
                <a:solidFill>
                  <a:srgbClr val="FF0000"/>
                </a:solidFill>
              </a:rPr>
              <a:t>zakoupený automobil musí být majetkem obce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žádosti se podávají </a:t>
            </a:r>
            <a:r>
              <a:rPr lang="cs-CZ" sz="2000" b="1" dirty="0">
                <a:solidFill>
                  <a:srgbClr val="FF0000"/>
                </a:solidFill>
              </a:rPr>
              <a:t>výhradně elektronicky (vč. všech příloh) </a:t>
            </a:r>
            <a:r>
              <a:rPr lang="cs-CZ" sz="2000" b="1" dirty="0"/>
              <a:t>přes dotační portál Karlovarského kraje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v případě</a:t>
            </a:r>
            <a:r>
              <a:rPr lang="cs-CZ" sz="2000" dirty="0"/>
              <a:t> </a:t>
            </a:r>
            <a:r>
              <a:rPr lang="cs-CZ" sz="2000" b="1" dirty="0"/>
              <a:t>převisu žádostí </a:t>
            </a:r>
            <a:r>
              <a:rPr lang="cs-CZ" sz="2000" dirty="0"/>
              <a:t>budou </a:t>
            </a:r>
            <a:r>
              <a:rPr lang="cs-CZ" sz="2000" b="1" dirty="0">
                <a:solidFill>
                  <a:srgbClr val="FF0000"/>
                </a:solidFill>
              </a:rPr>
              <a:t>přednostně uspokojeny </a:t>
            </a:r>
            <a:r>
              <a:rPr lang="cs-CZ" sz="2000" dirty="0"/>
              <a:t>v plné výši </a:t>
            </a:r>
            <a:r>
              <a:rPr lang="cs-CZ" sz="2000" b="1" dirty="0"/>
              <a:t>menší obce v pořadí dle počtu obyvatel </a:t>
            </a:r>
            <a:r>
              <a:rPr lang="cs-CZ" sz="2000" dirty="0"/>
              <a:t>dle údajů Českého statistického úřadu k 1. 1.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b="1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Podmínky pro poskytnutí dotace: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9681" y="6240133"/>
            <a:ext cx="2743200" cy="365125"/>
          </a:xfrm>
        </p:spPr>
        <p:txBody>
          <a:bodyPr/>
          <a:lstStyle/>
          <a:p>
            <a:r>
              <a:rPr lang="cs-CZ" dirty="0">
                <a:solidFill>
                  <a:srgbClr val="003399"/>
                </a:solidFill>
                <a:latin typeface="Raleway Medium"/>
              </a:rPr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113005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337127"/>
            <a:ext cx="10674119" cy="5201785"/>
          </a:xfrm>
        </p:spPr>
        <p:txBody>
          <a:bodyPr/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Vyhlášení krajského dotačního programu pro rok 2024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	</a:t>
            </a:r>
            <a:r>
              <a:rPr lang="cs-CZ" sz="2000" b="1" dirty="0">
                <a:solidFill>
                  <a:srgbClr val="FF0000"/>
                </a:solidFill>
              </a:rPr>
              <a:t>27. 2. 2024 (schválení ZKK 26. 2. 2024)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Příjem žádostí 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	</a:t>
            </a:r>
            <a:r>
              <a:rPr lang="cs-CZ" sz="2000" b="1" u="sng" dirty="0">
                <a:solidFill>
                  <a:srgbClr val="FF0000"/>
                </a:solidFill>
              </a:rPr>
              <a:t>od 9. 4. 2024 </a:t>
            </a:r>
            <a:r>
              <a:rPr lang="cs-CZ" sz="2000" b="1" dirty="0">
                <a:solidFill>
                  <a:srgbClr val="FF0000"/>
                </a:solidFill>
              </a:rPr>
              <a:t>– 9:00 hod</a:t>
            </a:r>
          </a:p>
          <a:p>
            <a:pPr algn="just">
              <a:lnSpc>
                <a:spcPct val="10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 	</a:t>
            </a:r>
            <a:r>
              <a:rPr lang="cs-CZ" sz="2000" b="1" u="sng" dirty="0">
                <a:solidFill>
                  <a:srgbClr val="FF0000"/>
                </a:solidFill>
              </a:rPr>
              <a:t>do 15. 4. 2024 </a:t>
            </a:r>
            <a:r>
              <a:rPr lang="cs-CZ" sz="2000" b="1" dirty="0">
                <a:solidFill>
                  <a:srgbClr val="FF0000"/>
                </a:solidFill>
              </a:rPr>
              <a:t>– 15:00 hod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Příjem žádostí bude probíhat standardně přes elektronický systém příjmu žádostí Karlovarského kraje „Portál občana“ viz – </a:t>
            </a:r>
            <a:r>
              <a:rPr lang="cs-CZ" sz="2000" dirty="0">
                <a:hlinkClick r:id="rId2"/>
              </a:rPr>
              <a:t>Dotace - kr-karlovarsky.cz</a:t>
            </a:r>
            <a:r>
              <a:rPr lang="cs-CZ" sz="2000" dirty="0"/>
              <a:t>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Veškeré informace budou uvedeny v dokumentu „</a:t>
            </a:r>
            <a:r>
              <a:rPr lang="cs-CZ" sz="2000"/>
              <a:t>Senior Expres“, </a:t>
            </a:r>
            <a:r>
              <a:rPr lang="cs-CZ" sz="2000" dirty="0"/>
              <a:t>který bude po schválení zastupitelstvem zveřejněn na internetových stránkách Karlovarského kraje v sekci Dotace (</a:t>
            </a:r>
            <a:r>
              <a:rPr lang="cs-CZ" sz="2000" dirty="0">
                <a:hlinkClick r:id="rId3"/>
              </a:rPr>
              <a:t>kr-karlovarsky.cz</a:t>
            </a:r>
            <a:r>
              <a:rPr lang="cs-CZ" sz="2000" dirty="0"/>
              <a:t>)</a:t>
            </a:r>
          </a:p>
          <a:p>
            <a:pPr algn="just"/>
            <a:endParaRPr lang="cs-CZ" sz="20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Termíny: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0086" y="6240133"/>
            <a:ext cx="2743200" cy="365125"/>
          </a:xfrm>
        </p:spPr>
        <p:txBody>
          <a:bodyPr/>
          <a:lstStyle/>
          <a:p>
            <a:r>
              <a:rPr lang="cs-CZ" dirty="0">
                <a:solidFill>
                  <a:srgbClr val="003399"/>
                </a:solidFill>
                <a:latin typeface="Raleway Medium"/>
              </a:rPr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08826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251670" y="1744910"/>
            <a:ext cx="11769754" cy="5283399"/>
          </a:xfrm>
        </p:spPr>
        <p:txBody>
          <a:bodyPr/>
          <a:lstStyle/>
          <a:p>
            <a:pPr algn="just"/>
            <a:r>
              <a:rPr lang="cs-CZ" dirty="0"/>
              <a:t>Bc. Romana Špindlerová, DiS., e-mail: </a:t>
            </a:r>
            <a:r>
              <a:rPr lang="cs-CZ" dirty="0">
                <a:hlinkClick r:id="rId2"/>
              </a:rPr>
              <a:t>romana.spindlerova@kr-karlovarsky.cz</a:t>
            </a:r>
            <a:r>
              <a:rPr lang="cs-CZ" dirty="0"/>
              <a:t>, </a:t>
            </a:r>
          </a:p>
          <a:p>
            <a:pPr algn="just"/>
            <a:r>
              <a:rPr lang="cs-CZ" dirty="0"/>
              <a:t>tel. 354 222 312, mobil: 736 650 031</a:t>
            </a:r>
          </a:p>
          <a:p>
            <a:endParaRPr lang="cs-CZ" dirty="0"/>
          </a:p>
          <a:p>
            <a:r>
              <a:rPr lang="cs-CZ" sz="2800" b="1" u="sng" dirty="0"/>
              <a:t>Administrace programu </a:t>
            </a:r>
            <a:r>
              <a:rPr lang="cs-CZ" sz="2800" dirty="0"/>
              <a:t>(za centrálního administrátora KÚKK):</a:t>
            </a:r>
          </a:p>
          <a:p>
            <a:endParaRPr lang="cs-CZ" sz="2800" dirty="0"/>
          </a:p>
          <a:p>
            <a:pPr algn="just"/>
            <a:r>
              <a:rPr lang="cs-CZ" dirty="0"/>
              <a:t>Ing. Jaroslav Sobotka, DiS., e-mail: </a:t>
            </a:r>
            <a:r>
              <a:rPr lang="cs-CZ" dirty="0">
                <a:hlinkClick r:id="rId3"/>
              </a:rPr>
              <a:t>jaroslav.sobotka@kr-karlovarsky.cz</a:t>
            </a:r>
            <a:r>
              <a:rPr lang="cs-CZ" dirty="0"/>
              <a:t>, </a:t>
            </a:r>
          </a:p>
          <a:p>
            <a:pPr algn="just"/>
            <a:r>
              <a:rPr lang="cs-CZ" dirty="0"/>
              <a:t>tel. 354 222 166, mobil: 736 650 377</a:t>
            </a:r>
          </a:p>
          <a:p>
            <a:endParaRPr lang="cs-CZ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1670" y="617867"/>
            <a:ext cx="8977327" cy="536697"/>
          </a:xfrm>
        </p:spPr>
        <p:txBody>
          <a:bodyPr/>
          <a:lstStyle/>
          <a:p>
            <a:r>
              <a:rPr lang="cs-CZ" sz="2800" b="1" u="sng" dirty="0">
                <a:latin typeface="Raleway Medium"/>
              </a:rPr>
              <a:t>Odborný garant programu: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85195" y="6155014"/>
            <a:ext cx="2743200" cy="365125"/>
          </a:xfrm>
        </p:spPr>
        <p:txBody>
          <a:bodyPr/>
          <a:lstStyle/>
          <a:p>
            <a:r>
              <a:rPr lang="cs-CZ" dirty="0">
                <a:solidFill>
                  <a:srgbClr val="003399"/>
                </a:solidFill>
                <a:latin typeface="Raleway Medium"/>
              </a:rPr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024399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904465" y="5018688"/>
            <a:ext cx="4716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Bc. Romana Špindlerová, </a:t>
            </a:r>
            <a:r>
              <a:rPr lang="cs-CZ" sz="2000" b="1" dirty="0" err="1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DiS</a:t>
            </a:r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. 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noFill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25D3AA-B8D1-4E3B-AEBE-6F80CAE128F1}"/>
              </a:ext>
            </a:extLst>
          </p:cNvPr>
          <p:cNvSpPr txBox="1"/>
          <p:nvPr/>
        </p:nvSpPr>
        <p:spPr>
          <a:xfrm>
            <a:off x="3842556" y="2624092"/>
            <a:ext cx="466666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312783"/>
                </a:solidFill>
                <a:latin typeface="Raleway Medium"/>
              </a:rPr>
              <a:t>Děkuji za pozornost!</a:t>
            </a:r>
          </a:p>
          <a:p>
            <a:pPr algn="ctr"/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>
                <a:solidFill>
                  <a:srgbClr val="003399"/>
                </a:solidFill>
                <a:latin typeface="Raleway Medium"/>
              </a:rPr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37356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E2B623B77A604FAB7997BC80CE4B6D" ma:contentTypeVersion="14" ma:contentTypeDescription="Vytvoří nový dokument" ma:contentTypeScope="" ma:versionID="35e953086376460869767945ecc6de17">
  <xsd:schema xmlns:xsd="http://www.w3.org/2001/XMLSchema" xmlns:xs="http://www.w3.org/2001/XMLSchema" xmlns:p="http://schemas.microsoft.com/office/2006/metadata/properties" xmlns:ns3="1bd70d67-2676-4b2d-a65a-6f528be15b18" xmlns:ns4="6ddde444-b2a3-4611-bfaf-5b69f30e470a" targetNamespace="http://schemas.microsoft.com/office/2006/metadata/properties" ma:root="true" ma:fieldsID="7aafe4d7c6abcdfca2771cc299bad87f" ns3:_="" ns4:_="">
    <xsd:import namespace="1bd70d67-2676-4b2d-a65a-6f528be15b18"/>
    <xsd:import namespace="6ddde444-b2a3-4611-bfaf-5b69f30e4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70d67-2676-4b2d-a65a-6f528be15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de444-b2a3-4611-bfaf-5b69f30e4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B9F8F5-C894-40B0-97C4-667E489C12FB}">
  <ds:schemaRefs>
    <ds:schemaRef ds:uri="1bd70d67-2676-4b2d-a65a-6f528be15b1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ddde444-b2a3-4611-bfaf-5b69f30e470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DFCC65-6F69-45EA-A8A1-BEE6985BB0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C5242D-3B47-4F05-BB13-35D87CA92B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70d67-2676-4b2d-a65a-6f528be15b18"/>
    <ds:schemaRef ds:uri="6ddde444-b2a3-4611-bfaf-5b69f30e4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2266</TotalTime>
  <Words>456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Raleway</vt:lpstr>
      <vt:lpstr>Raleway Medium</vt:lpstr>
      <vt:lpstr>Times New Roman</vt:lpstr>
      <vt:lpstr>Motiv Office</vt:lpstr>
      <vt:lpstr>Prezentace aplikace PowerPoint</vt:lpstr>
      <vt:lpstr>Nejdůležitější informace:</vt:lpstr>
      <vt:lpstr>Předmět dotace (účel):</vt:lpstr>
      <vt:lpstr>Podmínky pro poskytnutí dotace:</vt:lpstr>
      <vt:lpstr>Termíny:</vt:lpstr>
      <vt:lpstr>Odborný garant programu: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Kajabová Terezie</dc:creator>
  <cp:lastModifiedBy>Špindlerová Romana</cp:lastModifiedBy>
  <cp:revision>127</cp:revision>
  <cp:lastPrinted>2023-01-11T15:27:23Z</cp:lastPrinted>
  <dcterms:created xsi:type="dcterms:W3CDTF">2021-09-06T10:29:11Z</dcterms:created>
  <dcterms:modified xsi:type="dcterms:W3CDTF">2024-01-15T06:39:18Z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0x0101008AE2B623B77A604FAB7997BC80CE4B6D</vt:lpwstr>
  </property>
</Properties>
</file>