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60" r:id="rId5"/>
    <p:sldId id="268" r:id="rId6"/>
    <p:sldId id="275" r:id="rId7"/>
    <p:sldId id="276" r:id="rId8"/>
    <p:sldId id="278" r:id="rId9"/>
    <p:sldId id="273" r:id="rId10"/>
    <p:sldId id="274" r:id="rId11"/>
    <p:sldId id="266" r:id="rId12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78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767AFA0-50D3-453A-8D3E-FD46F8F27D8B}" type="datetimeFigureOut">
              <a:rPr lang="cs-CZ" smtClean="0"/>
              <a:t>15.01.2024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FFD244C-912C-4742-9BF8-485179B00E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3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 med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606"/>
            <a:ext cx="10515600" cy="4664357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  <a:lvl2pPr>
              <a:defRPr sz="2200">
                <a:solidFill>
                  <a:srgbClr val="312783"/>
                </a:solidFill>
                <a:latin typeface="Raleway Medium"/>
              </a:defRPr>
            </a:lvl2pPr>
            <a:lvl3pPr>
              <a:defRPr>
                <a:solidFill>
                  <a:srgbClr val="312783"/>
                </a:solidFill>
                <a:latin typeface="Raleway Medium"/>
              </a:defRPr>
            </a:lvl3pPr>
            <a:lvl4pPr>
              <a:defRPr>
                <a:solidFill>
                  <a:srgbClr val="312783"/>
                </a:solidFill>
                <a:latin typeface="Raleway Medium"/>
              </a:defRPr>
            </a:lvl4pPr>
            <a:lvl5pPr>
              <a:defRPr>
                <a:solidFill>
                  <a:srgbClr val="312783"/>
                </a:solidFill>
                <a:latin typeface="Raleway Medium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88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E2CD15D-801F-46A9-B6DE-DDA506B59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B4E63C3B-80C8-4AC7-B1B9-9E3769B3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6305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831850" y="333286"/>
            <a:ext cx="1860075" cy="888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47FC54-6035-4359-9954-82E23579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989C6D-9589-4DF1-934B-8CB48ABB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A7913F-9D31-41C0-B125-C4A7D253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547BEBA-5A2D-4A2B-8C98-DD0099D98BCC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A02D470C-A80E-4F43-8927-9BD3113B2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495513"/>
            <a:ext cx="10515600" cy="459413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rgbClr val="312783"/>
                </a:solidFill>
                <a:latin typeface="Raleway Medium"/>
              </a:defRPr>
            </a:lvl1pPr>
            <a:lvl2pPr marL="800100" indent="-342900">
              <a:buFont typeface="Arial" panose="020B0604020202020204" pitchFamily="34" charset="0"/>
              <a:buChar char="•"/>
              <a:defRPr sz="2200">
                <a:solidFill>
                  <a:srgbClr val="312783"/>
                </a:solidFill>
                <a:latin typeface="Raleway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312783"/>
                </a:solidFill>
                <a:latin typeface="Raleway"/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4pPr>
            <a:lvl5pPr marL="21145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endParaRPr lang="cs-CZ" sz="2400" dirty="0">
              <a:solidFill>
                <a:srgbClr val="312783"/>
              </a:solidFill>
              <a:latin typeface="Raleway" pitchFamily="2" charset="-18"/>
            </a:endParaRP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10" name="Obdélník 9"/>
          <p:cNvSpPr/>
          <p:nvPr userDrawn="1"/>
        </p:nvSpPr>
        <p:spPr>
          <a:xfrm>
            <a:off x="9323462" y="264920"/>
            <a:ext cx="2023989" cy="106011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9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2A340-C4DE-4B27-A73D-505C735B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E6F031-62EF-4A8B-8F63-EBC5EA5E5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89A329-1873-459E-8178-B4CF46614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 Medium" pitchFamily="2" charset="-18"/>
              </a:defRPr>
            </a:lvl1pPr>
          </a:lstStyle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4931902D-6A19-41F9-BD3D-37146370EF2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8200" y="363584"/>
            <a:ext cx="1808285" cy="821369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1F237872-F006-4D70-B7FA-49CB62AB976D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35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0" r:id="rId3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b="0" kern="1200">
          <a:solidFill>
            <a:srgbClr val="312783"/>
          </a:solidFill>
          <a:latin typeface="Raleway Medium" pitchFamily="2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karlovarsky.cz/Stranky/Default.aspx" TargetMode="External"/><Relationship Id="rId2" Type="http://schemas.openxmlformats.org/officeDocument/2006/relationships/hyperlink" Target="http://www.kr-karlovarsky.cz/dotace/Stranky/Prehled-dotace.aspx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sobotka@kr-karlovarsky.cz" TargetMode="External"/><Relationship Id="rId2" Type="http://schemas.openxmlformats.org/officeDocument/2006/relationships/hyperlink" Target="mailto:romana.spindlerova@kr-karlovarsky.cz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D6E036E-0C8D-4A16-B2DA-ECEAFE10A22C}"/>
              </a:ext>
            </a:extLst>
          </p:cNvPr>
          <p:cNvSpPr txBox="1"/>
          <p:nvPr/>
        </p:nvSpPr>
        <p:spPr>
          <a:xfrm>
            <a:off x="1988053" y="1493014"/>
            <a:ext cx="8375669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</a:rPr>
              <a:t>Dotační program </a:t>
            </a:r>
          </a:p>
          <a:p>
            <a:pPr algn="ctr"/>
            <a:r>
              <a:rPr lang="cs-CZ" sz="3600" b="1" dirty="0">
                <a:solidFill>
                  <a:srgbClr val="FF0000"/>
                </a:solidFill>
              </a:rPr>
              <a:t>„Podpora strojové techniky k rozvoji a údržbě veřejných zimních tras“</a:t>
            </a:r>
          </a:p>
          <a:p>
            <a:pPr algn="ctr"/>
            <a:r>
              <a:rPr lang="cs-CZ" sz="3600" b="1" dirty="0">
                <a:solidFill>
                  <a:srgbClr val="FF0000"/>
                </a:solidFill>
              </a:rPr>
              <a:t>pro rok 2024 </a:t>
            </a:r>
          </a:p>
          <a:p>
            <a:pPr algn="ctr"/>
            <a:endParaRPr lang="cs-CZ" sz="36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846277" y="5742134"/>
            <a:ext cx="47164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8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Bc. Romana Špindlerová, DiS.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Obdélník 1"/>
          <p:cNvSpPr/>
          <p:nvPr/>
        </p:nvSpPr>
        <p:spPr>
          <a:xfrm>
            <a:off x="750277" y="3322227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3600" dirty="0"/>
          </a:p>
          <a:p>
            <a:pPr algn="ctr">
              <a:spcBef>
                <a:spcPct val="0"/>
              </a:spcBef>
            </a:pPr>
            <a:endParaRPr lang="cs-CZ" sz="3200" cap="sm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cs-CZ" cap="sm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28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598448"/>
            <a:ext cx="10674119" cy="5749473"/>
          </a:xfrm>
        </p:spPr>
        <p:txBody>
          <a:bodyPr/>
          <a:lstStyle/>
          <a:p>
            <a:pPr algn="just"/>
            <a:r>
              <a:rPr lang="cs-CZ" sz="1800" b="1" dirty="0"/>
              <a:t>Účel podpory: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zajištění strojové techniky, která je využívána pro rozvoj a údržbu veřejných lyžařských běžeckých tras a zimních pěších tras a doprovodné infrastruktury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naplňování opatření schválené v Koncepci běžeckého lyžování a k využívání Portálu pro běžecké lyžování Karlovarského kraje</a:t>
            </a:r>
          </a:p>
          <a:p>
            <a:pPr algn="just"/>
            <a:r>
              <a:rPr lang="cs-CZ" sz="1800" b="1" dirty="0"/>
              <a:t>Okruh způsobilých žadatelů: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obec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mikroregion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příspěvková organizace založená a zřízená krajem nebo obcí</a:t>
            </a:r>
          </a:p>
          <a:p>
            <a:pPr marL="1085850" lvl="1" indent="-285750" algn="just"/>
            <a:r>
              <a:rPr lang="cs-CZ" sz="1800" dirty="0">
                <a:latin typeface="Raleway Medium"/>
              </a:rPr>
              <a:t>spolek, nadace a jiné právnické osoby</a:t>
            </a:r>
          </a:p>
          <a:p>
            <a:pPr algn="just"/>
            <a:r>
              <a:rPr lang="cs-CZ" sz="1800" b="1" dirty="0"/>
              <a:t>Předpokládaný celkový objem finančních prostředků pro dotační program:	</a:t>
            </a:r>
          </a:p>
          <a:p>
            <a:pPr marL="1143000" lvl="1" algn="just"/>
            <a:r>
              <a:rPr lang="cs-CZ" sz="1800" b="1" dirty="0">
                <a:solidFill>
                  <a:srgbClr val="FF0000"/>
                </a:solidFill>
                <a:latin typeface="Raleway Medium"/>
              </a:rPr>
              <a:t>3.000.000 Kč</a:t>
            </a:r>
          </a:p>
          <a:p>
            <a:pPr algn="just"/>
            <a:r>
              <a:rPr lang="cs-CZ" sz="1800" b="1" dirty="0"/>
              <a:t>Termín DUZP (realizace projektu): </a:t>
            </a:r>
          </a:p>
          <a:p>
            <a:pPr marL="1143000" lvl="1" algn="just"/>
            <a:r>
              <a:rPr lang="cs-CZ" sz="1800" b="1" dirty="0">
                <a:solidFill>
                  <a:srgbClr val="FF0000"/>
                </a:solidFill>
                <a:latin typeface="Raleway Medium"/>
              </a:rPr>
              <a:t>1. 4. 2024 – 30. 11. 2025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Nejdůležitější informace: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51830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154565"/>
            <a:ext cx="10674119" cy="5384348"/>
          </a:xfrm>
        </p:spPr>
        <p:txBody>
          <a:bodyPr/>
          <a:lstStyle/>
          <a:p>
            <a:pPr marL="342900" indent="-342900">
              <a:buFont typeface="+mj-lt"/>
              <a:buAutoNum type="alphaLcParenR"/>
            </a:pPr>
            <a:endParaRPr lang="cs-CZ" sz="1800" b="1" dirty="0"/>
          </a:p>
          <a:p>
            <a:pPr algn="just"/>
            <a:r>
              <a:rPr lang="cs-CZ" sz="1800" b="1" dirty="0"/>
              <a:t>Dotaci lze využít výhradně na: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Nákup sněžné rolby (bez rozlišení stáří) </a:t>
            </a:r>
            <a:r>
              <a:rPr lang="cs-CZ" sz="1800" dirty="0"/>
              <a:t>– min. </a:t>
            </a:r>
            <a:r>
              <a:rPr lang="cs-CZ" sz="1800" b="1" dirty="0">
                <a:solidFill>
                  <a:srgbClr val="FF0000"/>
                </a:solidFill>
              </a:rPr>
              <a:t>1.000.000 Kč </a:t>
            </a:r>
            <a:r>
              <a:rPr lang="cs-CZ" sz="1800" dirty="0"/>
              <a:t>včetně DPH*, max. </a:t>
            </a:r>
            <a:r>
              <a:rPr lang="cs-CZ" sz="1800" b="1" dirty="0">
                <a:solidFill>
                  <a:srgbClr val="FF0000"/>
                </a:solidFill>
              </a:rPr>
              <a:t>2.500.000 Kč </a:t>
            </a:r>
            <a:r>
              <a:rPr lang="cs-CZ" sz="1800" dirty="0"/>
              <a:t>včetně DPH*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Nákup ostatní strojové techniky pro úpravu tratí (skútr, čtyřkolka, čtyřkolka a skútr s techn. vybavením atd.)</a:t>
            </a:r>
            <a:r>
              <a:rPr lang="cs-CZ" sz="1800" b="1" dirty="0"/>
              <a:t> </a:t>
            </a:r>
            <a:r>
              <a:rPr lang="cs-CZ" sz="1800" dirty="0"/>
              <a:t>– min. </a:t>
            </a:r>
            <a:r>
              <a:rPr lang="cs-CZ" sz="1800" b="1" dirty="0">
                <a:solidFill>
                  <a:srgbClr val="FF0000"/>
                </a:solidFill>
              </a:rPr>
              <a:t>100.000 Kč</a:t>
            </a:r>
            <a:r>
              <a:rPr lang="cs-CZ" sz="1800" dirty="0"/>
              <a:t> včetně DPH*, max. </a:t>
            </a:r>
            <a:r>
              <a:rPr lang="cs-CZ" sz="1800" b="1" dirty="0">
                <a:solidFill>
                  <a:srgbClr val="FF0000"/>
                </a:solidFill>
              </a:rPr>
              <a:t>600.000</a:t>
            </a:r>
            <a:r>
              <a:rPr lang="cs-CZ" sz="1800" dirty="0"/>
              <a:t> </a:t>
            </a:r>
            <a:r>
              <a:rPr lang="cs-CZ" sz="1800" b="1" dirty="0">
                <a:solidFill>
                  <a:srgbClr val="FF0000"/>
                </a:solidFill>
              </a:rPr>
              <a:t>Kč</a:t>
            </a:r>
            <a:r>
              <a:rPr lang="cs-CZ" sz="1800" dirty="0"/>
              <a:t> včetně DPH*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Nákup technického příslušenství </a:t>
            </a:r>
            <a:r>
              <a:rPr lang="cs-CZ" sz="1800" dirty="0"/>
              <a:t>(sněžné pásy na čtyřkolku pro provoz na sněhu, závěsné stopovací zařízení, nástavbové vybavení, další přídavné zařízení pro úpravu tratí atd.) – min. </a:t>
            </a:r>
            <a:r>
              <a:rPr lang="cs-CZ" sz="1800" b="1" dirty="0">
                <a:solidFill>
                  <a:srgbClr val="FF0000"/>
                </a:solidFill>
              </a:rPr>
              <a:t>20.000</a:t>
            </a:r>
            <a:r>
              <a:rPr lang="cs-CZ" sz="1800" dirty="0"/>
              <a:t> </a:t>
            </a:r>
            <a:r>
              <a:rPr lang="cs-CZ" sz="1800" b="1" dirty="0">
                <a:solidFill>
                  <a:srgbClr val="FF0000"/>
                </a:solidFill>
              </a:rPr>
              <a:t>Kč </a:t>
            </a:r>
            <a:r>
              <a:rPr lang="cs-CZ" sz="1800" dirty="0"/>
              <a:t>včetně DPH*, max. </a:t>
            </a:r>
            <a:r>
              <a:rPr lang="cs-CZ" sz="1800" b="1" dirty="0">
                <a:solidFill>
                  <a:srgbClr val="FF0000"/>
                </a:solidFill>
              </a:rPr>
              <a:t>200.000 Kč </a:t>
            </a:r>
            <a:r>
              <a:rPr lang="cs-CZ" sz="1800" dirty="0"/>
              <a:t>včetně DPH*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sz="1800" b="1" dirty="0">
                <a:solidFill>
                  <a:srgbClr val="FF0000"/>
                </a:solidFill>
              </a:rPr>
              <a:t>Servis stávající strojové techniky </a:t>
            </a:r>
            <a:r>
              <a:rPr lang="cs-CZ" sz="1800" dirty="0"/>
              <a:t>– min. </a:t>
            </a:r>
            <a:r>
              <a:rPr lang="cs-CZ" sz="1800" b="1" dirty="0">
                <a:solidFill>
                  <a:srgbClr val="FF0000"/>
                </a:solidFill>
              </a:rPr>
              <a:t>150.000 Kč </a:t>
            </a:r>
            <a:r>
              <a:rPr lang="cs-CZ" sz="1800" dirty="0"/>
              <a:t>včetně DPH*, max. </a:t>
            </a:r>
            <a:r>
              <a:rPr lang="cs-CZ" sz="1800" b="1" dirty="0">
                <a:solidFill>
                  <a:srgbClr val="FF0000"/>
                </a:solidFill>
              </a:rPr>
              <a:t>1.000.000 Kč </a:t>
            </a:r>
            <a:r>
              <a:rPr lang="cs-CZ" sz="1800" dirty="0"/>
              <a:t>včetně DPH*</a:t>
            </a:r>
          </a:p>
          <a:p>
            <a:pPr algn="just"/>
            <a:endParaRPr lang="cs-CZ" sz="1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/>
              <a:t>kombinace</a:t>
            </a:r>
            <a:r>
              <a:rPr lang="cs-CZ" sz="1800" dirty="0"/>
              <a:t> výše uvedených bodů a jednotlivých případů </a:t>
            </a:r>
            <a:r>
              <a:rPr lang="cs-CZ" sz="1800" b="1" dirty="0"/>
              <a:t>není přípustná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/>
              <a:t>maximální výše</a:t>
            </a:r>
            <a:r>
              <a:rPr lang="cs-CZ" sz="1800" dirty="0"/>
              <a:t> celkových předpokládaných nákladů projektu hrazena z dotace je </a:t>
            </a:r>
            <a:r>
              <a:rPr lang="cs-CZ" sz="1800" b="1" dirty="0"/>
              <a:t>80 %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1" dirty="0"/>
              <a:t>vlastní podíl žadatele</a:t>
            </a:r>
            <a:r>
              <a:rPr lang="cs-CZ" sz="1800" dirty="0"/>
              <a:t> činí minimálně </a:t>
            </a:r>
            <a:r>
              <a:rPr lang="cs-CZ" sz="1800" b="1" dirty="0"/>
              <a:t>20 %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800" b="1" dirty="0"/>
          </a:p>
          <a:p>
            <a:r>
              <a:rPr lang="pl-PL" sz="1600" dirty="0">
                <a:latin typeface="+mn-lt"/>
              </a:rPr>
              <a:t>		</a:t>
            </a:r>
            <a:endParaRPr lang="cs-CZ" sz="1800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Předmět dotace (účel) </a:t>
            </a:r>
            <a:r>
              <a:rPr lang="cs-CZ" u="sng" dirty="0"/>
              <a:t>- </a:t>
            </a:r>
            <a:r>
              <a:rPr lang="cs-CZ" b="1" u="sng" dirty="0">
                <a:solidFill>
                  <a:srgbClr val="FF0000"/>
                </a:solidFill>
              </a:rPr>
              <a:t>ZMĚNY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138064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620786" y="1154564"/>
            <a:ext cx="10891534" cy="5893937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žadatel může předložit </a:t>
            </a:r>
            <a:r>
              <a:rPr lang="cs-CZ" sz="1600" b="1" dirty="0"/>
              <a:t>maximálně 1 žádost o poskytnutí dotace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žadatel</a:t>
            </a:r>
            <a:r>
              <a:rPr lang="cs-CZ" sz="1600" b="1" dirty="0"/>
              <a:t> nesmí vykazovat výdělečnou činnost v oblasti sjezdového lyžování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územní vymezení realizované akce je Karlovarský kraj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u="sng" dirty="0"/>
              <a:t>doba udržitelnosti </a:t>
            </a:r>
            <a:r>
              <a:rPr lang="cs-CZ" sz="1600" dirty="0"/>
              <a:t>– předmět dotace je žadatel povinen </a:t>
            </a:r>
            <a:r>
              <a:rPr lang="cs-CZ" sz="1600" b="1" dirty="0"/>
              <a:t>ponechat ve svém majetku po dobu 5 let </a:t>
            </a:r>
            <a:r>
              <a:rPr lang="cs-CZ" sz="1600" dirty="0"/>
              <a:t>od schváleného finančního vypořádání dotace a </a:t>
            </a:r>
            <a:r>
              <a:rPr lang="cs-CZ" sz="1600" b="1" dirty="0"/>
              <a:t>využívat ho k úpravě lyžařských běžeckých tras a zimních pěších tras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povinnost bezodkladně </a:t>
            </a:r>
            <a:r>
              <a:rPr lang="cs-CZ" sz="1600" b="1" u="sng" dirty="0"/>
              <a:t>zasílat aktuální informace o stavu údržby</a:t>
            </a:r>
            <a:r>
              <a:rPr lang="cs-CZ" sz="1600" b="1" dirty="0"/>
              <a:t> </a:t>
            </a:r>
            <a:r>
              <a:rPr lang="cs-CZ" sz="1600" dirty="0"/>
              <a:t>lyžařských běžeckých tras po dobu udržitelnosti na Portál běžeckého lyžování Karlovarského kraje</a:t>
            </a:r>
          </a:p>
          <a:p>
            <a:pPr algn="just"/>
            <a:r>
              <a:rPr lang="cs-CZ" sz="1600" dirty="0"/>
              <a:t>Další podmínky: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u="sng" dirty="0"/>
              <a:t>Sněžná rolba (a) a ostatní strojová technika pro úpravu tratí (b) </a:t>
            </a:r>
          </a:p>
          <a:p>
            <a:pPr marL="1085850" lvl="1" indent="-285750" algn="just">
              <a:buFont typeface="Courier New" panose="02070309020205020404" pitchFamily="49" charset="0"/>
              <a:buChar char="o"/>
            </a:pPr>
            <a:r>
              <a:rPr lang="cs-CZ" sz="1400" dirty="0">
                <a:latin typeface="Raleway Medium"/>
              </a:rPr>
              <a:t> vyhotovení zástavní smlouvy notářem ve lhůtě 90 dnů od pořízení předmětu dotace – </a:t>
            </a:r>
            <a:r>
              <a:rPr lang="cs-CZ" sz="1400" b="1" dirty="0">
                <a:solidFill>
                  <a:srgbClr val="FF0000"/>
                </a:solidFill>
                <a:latin typeface="Raleway Medium"/>
              </a:rPr>
              <a:t>pouze rolby</a:t>
            </a:r>
          </a:p>
          <a:p>
            <a:pPr marL="1143000" lvl="1" algn="just">
              <a:buFont typeface="Courier New" panose="02070309020205020404" pitchFamily="49" charset="0"/>
              <a:buChar char="o"/>
            </a:pPr>
            <a:r>
              <a:rPr lang="cs-CZ" sz="1400" dirty="0">
                <a:latin typeface="Raleway Medium"/>
              </a:rPr>
              <a:t>žadatel je oprávněn být příjemcem dotace pouze jednou za 5 let – </a:t>
            </a:r>
            <a:r>
              <a:rPr lang="cs-CZ" sz="1400" b="1" dirty="0">
                <a:solidFill>
                  <a:srgbClr val="FF0000"/>
                </a:solidFill>
                <a:latin typeface="Raleway Medium"/>
              </a:rPr>
              <a:t>pouze rolby,  </a:t>
            </a:r>
            <a:r>
              <a:rPr lang="cs-CZ" sz="1400" dirty="0">
                <a:latin typeface="Raleway Medium"/>
              </a:rPr>
              <a:t>(u ostatních bodů není žadatel v podání žádosti v dalších letech omezen)</a:t>
            </a:r>
          </a:p>
          <a:p>
            <a:pPr marL="1143000" lvl="1" algn="just">
              <a:buFont typeface="Courier New" panose="02070309020205020404" pitchFamily="49" charset="0"/>
              <a:buChar char="o"/>
            </a:pPr>
            <a:r>
              <a:rPr lang="cs-CZ" sz="1400" dirty="0">
                <a:latin typeface="Raleway Medium"/>
              </a:rPr>
              <a:t>uzavření majetkového pojištění na základní a živelná rizika, odcizení a vandalismus, na odpovědnost za újmu způsobenou provozem </a:t>
            </a:r>
          </a:p>
          <a:p>
            <a:pPr marL="1143000" lvl="1" algn="just">
              <a:buFont typeface="Courier New" panose="02070309020205020404" pitchFamily="49" charset="0"/>
              <a:buChar char="o"/>
            </a:pPr>
            <a:r>
              <a:rPr lang="cs-CZ" sz="1400" dirty="0">
                <a:latin typeface="Raleway Medium"/>
              </a:rPr>
              <a:t>zasílání monitorovací zprávy – každoročně po dobu udržitelnosti, zpráva o využití předmětu dotace k 31. 12. následujícího roku po finančním vypořádání </a:t>
            </a:r>
          </a:p>
          <a:p>
            <a:pPr marL="1143000" lvl="1" algn="just">
              <a:buFont typeface="Courier New" panose="02070309020205020404" pitchFamily="49" charset="0"/>
              <a:buChar char="o"/>
            </a:pPr>
            <a:r>
              <a:rPr lang="cs-CZ" sz="1400" dirty="0">
                <a:latin typeface="Raleway Medium"/>
              </a:rPr>
              <a:t>případná pojistná hlášení o pojistné události předložit v monitorovací zprávě</a:t>
            </a:r>
          </a:p>
          <a:p>
            <a:pPr marL="342900"/>
            <a:endParaRPr lang="cs-CZ" sz="1600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Podmínky pro poskytnutí dotace: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4802" y="6389906"/>
            <a:ext cx="2743200" cy="365125"/>
          </a:xfrm>
        </p:spPr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237262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DB0E68C-09B5-4203-B639-B8F964E8E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F15124-6E74-448E-8FFD-0EC09CA888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v případě </a:t>
            </a:r>
            <a:r>
              <a:rPr lang="cs-CZ" b="1" dirty="0"/>
              <a:t>převisu žádostí </a:t>
            </a:r>
            <a:r>
              <a:rPr lang="cs-CZ" dirty="0"/>
              <a:t>budou upřednostněni žadatelé, kteří upravují trasy v území, ve kterém neexistuje strojová technika (rolba), případně bude zohledněno extrémní stáří nebo nefunkčnost strojové techniky v území, dále budou upřednostněni žadatelé deklarující vyšší počet udržovaných tras dle schematického zákresu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dotace nebude krácena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územním vymezením realizované akce je Karlovarský kraj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4EF153-73D7-454D-84A6-40DDAC58E6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Další podmínky:</a:t>
            </a:r>
          </a:p>
        </p:txBody>
      </p:sp>
    </p:spTree>
    <p:extLst>
      <p:ext uri="{BB962C8B-B14F-4D97-AF65-F5344CB8AC3E}">
        <p14:creationId xmlns:p14="http://schemas.microsoft.com/office/powerpoint/2010/main" val="591523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337127"/>
            <a:ext cx="10674119" cy="5201785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sz="1800" b="1" dirty="0"/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Vyhlášení krajského dotačního programu pro rok 2024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	</a:t>
            </a:r>
            <a:r>
              <a:rPr lang="cs-CZ" sz="2000" b="1" dirty="0">
                <a:solidFill>
                  <a:srgbClr val="FF0000"/>
                </a:solidFill>
              </a:rPr>
              <a:t>27. 2. 2024 (schválení ZKK 26. 2. 2024)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Příjem žádostí 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	</a:t>
            </a:r>
            <a:r>
              <a:rPr lang="cs-CZ" sz="2000" b="1" u="sng" dirty="0">
                <a:solidFill>
                  <a:srgbClr val="FF0000"/>
                </a:solidFill>
              </a:rPr>
              <a:t>od 9. 4. 2024 </a:t>
            </a:r>
            <a:r>
              <a:rPr lang="cs-CZ" sz="2000" b="1" dirty="0">
                <a:solidFill>
                  <a:srgbClr val="FF0000"/>
                </a:solidFill>
              </a:rPr>
              <a:t>– 9:00 hod</a:t>
            </a:r>
          </a:p>
          <a:p>
            <a:pPr algn="just">
              <a:lnSpc>
                <a:spcPct val="10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 	</a:t>
            </a:r>
            <a:r>
              <a:rPr lang="cs-CZ" sz="2000" b="1" u="sng" dirty="0">
                <a:solidFill>
                  <a:srgbClr val="FF0000"/>
                </a:solidFill>
              </a:rPr>
              <a:t>do 15. 4. 2024 </a:t>
            </a:r>
            <a:r>
              <a:rPr lang="cs-CZ" sz="2000" b="1" dirty="0">
                <a:solidFill>
                  <a:srgbClr val="FF0000"/>
                </a:solidFill>
              </a:rPr>
              <a:t>– 15:00 hod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Příjem žádostí bude probíhat standardně přes elektronický systém příjmu žádostí Karlovarského kraje „Portál občana“ viz – </a:t>
            </a:r>
            <a:r>
              <a:rPr lang="cs-CZ" sz="2000" dirty="0">
                <a:hlinkClick r:id="rId2"/>
              </a:rPr>
              <a:t>Dotace - kr-karlovarsky.cz</a:t>
            </a:r>
            <a:r>
              <a:rPr lang="cs-CZ" sz="2000" dirty="0"/>
              <a:t> 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Veškeré informace budou uvedeny v dokumentu „Podpora strojové techniky k rozvoji a údržbě </a:t>
            </a:r>
            <a:r>
              <a:rPr lang="cs-CZ" sz="2000"/>
              <a:t>veřejných zimních tras“, </a:t>
            </a:r>
            <a:r>
              <a:rPr lang="cs-CZ" sz="2000" dirty="0"/>
              <a:t>který bude po schválení zastupitelstvem zveřejněn na internetových stránkách Karlovarského kraje v sekci Dotace (</a:t>
            </a:r>
            <a:r>
              <a:rPr lang="cs-CZ" sz="2000" dirty="0">
                <a:hlinkClick r:id="rId3"/>
              </a:rPr>
              <a:t>kr-karlovarsky.cz</a:t>
            </a:r>
            <a:r>
              <a:rPr lang="cs-CZ" sz="2000" dirty="0"/>
              <a:t>)</a:t>
            </a:r>
          </a:p>
          <a:p>
            <a:endParaRPr lang="cs-CZ" sz="1800" dirty="0"/>
          </a:p>
          <a:p>
            <a:pPr>
              <a:lnSpc>
                <a:spcPct val="100000"/>
              </a:lnSpc>
            </a:pPr>
            <a:endParaRPr lang="cs-CZ" sz="1800" b="1" dirty="0">
              <a:solidFill>
                <a:srgbClr val="FF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Termíny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088265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736522"/>
            <a:ext cx="10923165" cy="5291788"/>
          </a:xfrm>
        </p:spPr>
        <p:txBody>
          <a:bodyPr/>
          <a:lstStyle/>
          <a:p>
            <a:pPr algn="just"/>
            <a:r>
              <a:rPr lang="cs-CZ" dirty="0"/>
              <a:t>Bc. Romana Špindlerová, DiS., e-mail: </a:t>
            </a:r>
            <a:r>
              <a:rPr lang="cs-CZ" dirty="0">
                <a:hlinkClick r:id="rId2"/>
              </a:rPr>
              <a:t>romana.spindlerova@kr-karlovarsky.cz</a:t>
            </a:r>
            <a:r>
              <a:rPr lang="cs-CZ" dirty="0"/>
              <a:t>, tel. 354 222 312, mobil: 736 650 031</a:t>
            </a:r>
          </a:p>
          <a:p>
            <a:pPr algn="just"/>
            <a:endParaRPr lang="cs-CZ" dirty="0"/>
          </a:p>
          <a:p>
            <a:endParaRPr lang="cs-CZ" dirty="0"/>
          </a:p>
          <a:p>
            <a:r>
              <a:rPr lang="cs-CZ" sz="2800" b="1" u="sng" dirty="0"/>
              <a:t>Administrace programu </a:t>
            </a:r>
            <a:r>
              <a:rPr lang="cs-CZ" sz="2800" dirty="0"/>
              <a:t>(za centrálního administrátora KÚKK):</a:t>
            </a:r>
          </a:p>
          <a:p>
            <a:endParaRPr lang="cs-CZ" dirty="0"/>
          </a:p>
          <a:p>
            <a:pPr algn="just"/>
            <a:r>
              <a:rPr lang="cs-CZ" dirty="0"/>
              <a:t>Ing. Jaroslav Sobotka, DiS., e-mail: </a:t>
            </a:r>
            <a:r>
              <a:rPr lang="cs-CZ" dirty="0">
                <a:hlinkClick r:id="rId3"/>
              </a:rPr>
              <a:t>jaroslav.sobotka@kr-karlovarsky.cz</a:t>
            </a:r>
            <a:r>
              <a:rPr lang="cs-CZ" dirty="0"/>
              <a:t>, </a:t>
            </a:r>
          </a:p>
          <a:p>
            <a:pPr algn="just"/>
            <a:r>
              <a:rPr lang="cs-CZ" dirty="0"/>
              <a:t>tel. 354 222 166, mobil: 736 650 377</a:t>
            </a:r>
          </a:p>
          <a:p>
            <a:endParaRPr lang="cs-CZ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b="1" u="sng" dirty="0">
                <a:latin typeface="Raleway Medium"/>
              </a:rPr>
              <a:t>Odborný garant programu: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02439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904465" y="5018688"/>
            <a:ext cx="4716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Bc. Romana Špindlerová, DiS. 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Oddělení strategického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noFill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25D3AA-B8D1-4E3B-AEBE-6F80CAE128F1}"/>
              </a:ext>
            </a:extLst>
          </p:cNvPr>
          <p:cNvSpPr txBox="1"/>
          <p:nvPr/>
        </p:nvSpPr>
        <p:spPr>
          <a:xfrm>
            <a:off x="3842556" y="2624092"/>
            <a:ext cx="4666663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312783"/>
                </a:solidFill>
                <a:latin typeface="Raleway Medium"/>
              </a:rPr>
              <a:t>Děkuji za pozornost!</a:t>
            </a:r>
          </a:p>
          <a:p>
            <a:pPr algn="ctr"/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09.01.2024</a:t>
            </a:r>
          </a:p>
        </p:txBody>
      </p:sp>
    </p:spTree>
    <p:extLst>
      <p:ext uri="{BB962C8B-B14F-4D97-AF65-F5344CB8AC3E}">
        <p14:creationId xmlns:p14="http://schemas.microsoft.com/office/powerpoint/2010/main" val="437356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E2B623B77A604FAB7997BC80CE4B6D" ma:contentTypeVersion="14" ma:contentTypeDescription="Vytvoří nový dokument" ma:contentTypeScope="" ma:versionID="35e953086376460869767945ecc6de17">
  <xsd:schema xmlns:xsd="http://www.w3.org/2001/XMLSchema" xmlns:xs="http://www.w3.org/2001/XMLSchema" xmlns:p="http://schemas.microsoft.com/office/2006/metadata/properties" xmlns:ns3="1bd70d67-2676-4b2d-a65a-6f528be15b18" xmlns:ns4="6ddde444-b2a3-4611-bfaf-5b69f30e470a" targetNamespace="http://schemas.microsoft.com/office/2006/metadata/properties" ma:root="true" ma:fieldsID="7aafe4d7c6abcdfca2771cc299bad87f" ns3:_="" ns4:_="">
    <xsd:import namespace="1bd70d67-2676-4b2d-a65a-6f528be15b18"/>
    <xsd:import namespace="6ddde444-b2a3-4611-bfaf-5b69f30e4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70d67-2676-4b2d-a65a-6f528be15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de444-b2a3-4611-bfaf-5b69f30e4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DFCC65-6F69-45EA-A8A1-BEE6985BB0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B9F8F5-C894-40B0-97C4-667E489C12FB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1bd70d67-2676-4b2d-a65a-6f528be15b18"/>
    <ds:schemaRef ds:uri="http://purl.org/dc/elements/1.1/"/>
    <ds:schemaRef ds:uri="http://schemas.openxmlformats.org/package/2006/metadata/core-properties"/>
    <ds:schemaRef ds:uri="6ddde444-b2a3-4611-bfaf-5b69f30e470a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CC5242D-3B47-4F05-BB13-35D87CA92B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70d67-2676-4b2d-a65a-6f528be15b18"/>
    <ds:schemaRef ds:uri="6ddde444-b2a3-4611-bfaf-5b69f30e4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745</Words>
  <Application>Microsoft Office PowerPoint</Application>
  <PresentationFormat>Širokoúhlá obrazovka</PresentationFormat>
  <Paragraphs>79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Raleway</vt:lpstr>
      <vt:lpstr>Raleway Medium</vt:lpstr>
      <vt:lpstr>Times New Roman</vt:lpstr>
      <vt:lpstr>Motiv Office</vt:lpstr>
      <vt:lpstr>Prezentace aplikace PowerPoint</vt:lpstr>
      <vt:lpstr>Nejdůležitější informace:</vt:lpstr>
      <vt:lpstr>Předmět dotace (účel) - ZMĚNY</vt:lpstr>
      <vt:lpstr>Podmínky pro poskytnutí dotace:</vt:lpstr>
      <vt:lpstr>Další podmínky:</vt:lpstr>
      <vt:lpstr>Termíny</vt:lpstr>
      <vt:lpstr>Odborný garant programu: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Kajabová Terezie</dc:creator>
  <cp:lastModifiedBy>Špindlerová Romana</cp:lastModifiedBy>
  <cp:revision>177</cp:revision>
  <cp:lastPrinted>2023-01-11T14:16:21Z</cp:lastPrinted>
  <dcterms:created xsi:type="dcterms:W3CDTF">2021-09-06T10:29:11Z</dcterms:created>
  <dcterms:modified xsi:type="dcterms:W3CDTF">2024-01-15T06:39:00Z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0x0101008AE2B623B77A604FAB7997BC80CE4B6D</vt:lpwstr>
  </property>
</Properties>
</file>