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čátek prezentac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2">
            <a:extLst>
              <a:ext uri="{FF2B5EF4-FFF2-40B4-BE49-F238E27FC236}">
                <a16:creationId xmlns:a16="http://schemas.microsoft.com/office/drawing/2014/main" id="{305C9221-AC78-4605-A403-2A7A93DD1A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07" y="245"/>
            <a:ext cx="12199814" cy="68575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B022E8-A89D-4F65-9CEB-3E33AC653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996" y="1759294"/>
            <a:ext cx="7382005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D8D8F9C-BFAF-4902-875F-08FE1C5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057" y="694763"/>
            <a:ext cx="2527364" cy="1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8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4276EAD-DFC9-4D81-A4B5-2022FCC12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095FE7-C13B-4AE5-9995-450421F0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2842825"/>
            <a:ext cx="7772400" cy="1175576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5480F-CEA6-4FC4-A45F-44E9A391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5734670"/>
            <a:ext cx="7772401" cy="48895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rgbClr val="312783"/>
                </a:solidFill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A1826D7-93C7-48FD-B419-E93BC4CFA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045" y="1206386"/>
            <a:ext cx="2527364" cy="1147992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A2BB280-64EF-4EBC-B2D0-51101570A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9124" y="5589240"/>
            <a:ext cx="111030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8A050AAD-BCEE-41FC-8E67-F7A3B897B4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775" y="4067175"/>
            <a:ext cx="7772400" cy="488947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 kliknutí upravit</a:t>
            </a:r>
          </a:p>
        </p:txBody>
      </p:sp>
    </p:spTree>
    <p:extLst>
      <p:ext uri="{BB962C8B-B14F-4D97-AF65-F5344CB8AC3E}">
        <p14:creationId xmlns:p14="http://schemas.microsoft.com/office/powerpoint/2010/main" val="355354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95FE7-C13B-4AE5-9995-450421F0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6"/>
            <a:ext cx="7772400" cy="117557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312783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5480F-CEA6-4FC4-A45F-44E9A391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8" y="1825625"/>
            <a:ext cx="7772401" cy="4351338"/>
          </a:xfrm>
        </p:spPr>
        <p:txBody>
          <a:bodyPr/>
          <a:lstStyle>
            <a:lvl1pPr>
              <a:defRPr sz="2000">
                <a:solidFill>
                  <a:srgbClr val="312783"/>
                </a:solidFill>
                <a:latin typeface="+mj-lt"/>
              </a:defRPr>
            </a:lvl1pPr>
            <a:lvl2pPr>
              <a:defRPr sz="1800">
                <a:solidFill>
                  <a:srgbClr val="312783"/>
                </a:solidFill>
                <a:latin typeface="+mj-lt"/>
              </a:defRPr>
            </a:lvl2pPr>
            <a:lvl3pPr>
              <a:defRPr>
                <a:solidFill>
                  <a:srgbClr val="312783"/>
                </a:solidFill>
              </a:defRPr>
            </a:lvl3pPr>
            <a:lvl4pPr>
              <a:defRPr sz="1600">
                <a:solidFill>
                  <a:srgbClr val="312783"/>
                </a:solidFill>
                <a:latin typeface="+mj-lt"/>
              </a:defRPr>
            </a:lvl4pPr>
            <a:lvl5pPr>
              <a:defRPr sz="1400">
                <a:solidFill>
                  <a:srgbClr val="312783"/>
                </a:solidFill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A9466C-14FE-4D30-AE19-44AC557C8C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" y="0"/>
            <a:ext cx="3144172" cy="68580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A1826D7-93C7-48FD-B419-E93BC4CFA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045" y="1206386"/>
            <a:ext cx="2527364" cy="1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1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 prezentac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2">
            <a:extLst>
              <a:ext uri="{FF2B5EF4-FFF2-40B4-BE49-F238E27FC236}">
                <a16:creationId xmlns:a16="http://schemas.microsoft.com/office/drawing/2014/main" id="{305C9221-AC78-4605-A403-2A7A93DD1A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07" y="245"/>
            <a:ext cx="12199814" cy="68575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B022E8-A89D-4F65-9CEB-3E33AC653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057" y="3016239"/>
            <a:ext cx="7382005" cy="889344"/>
          </a:xfrm>
        </p:spPr>
        <p:txBody>
          <a:bodyPr anchor="b"/>
          <a:lstStyle>
            <a:lvl1pPr algn="ctr">
              <a:defRPr sz="4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D8D8F9C-BFAF-4902-875F-08FE1C5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057" y="694763"/>
            <a:ext cx="2527364" cy="1147992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BF80E50-8AA9-401E-97CA-681B4085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920" y="4232538"/>
            <a:ext cx="1970836" cy="8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54F6CE-9D82-4121-958E-6D7DE63B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72FA62-FE6E-46B8-A2A9-3FE764CA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8A98D2-CD1E-4B79-91E5-156B2D997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E3845-0D0A-445D-87D1-3F48396B123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52E531-8573-4A44-BD3C-159963C3E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6C9C3B-C572-4732-B42C-879DB1DBE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D325-63E2-4818-872F-DED1D5B3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00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-karlovarsky.cz/dota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36CDB-55BF-4479-A8CA-276E099B2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275" y="2029422"/>
            <a:ext cx="7382005" cy="1538632"/>
          </a:xfrm>
        </p:spPr>
        <p:txBody>
          <a:bodyPr/>
          <a:lstStyle/>
          <a:p>
            <a:r>
              <a:rPr lang="cs-CZ" dirty="0"/>
              <a:t>Centralizace dotací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16A6DA-2C57-4FF9-A492-12B0ABFD31C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06331" y="3872234"/>
            <a:ext cx="7382005" cy="165576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Krajský úřad Karlovarského kraje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A969BACA-45FA-436F-BD35-8E1720F77D7E}"/>
              </a:ext>
            </a:extLst>
          </p:cNvPr>
          <p:cNvSpPr txBox="1">
            <a:spLocks/>
          </p:cNvSpPr>
          <p:nvPr/>
        </p:nvSpPr>
        <p:spPr>
          <a:xfrm>
            <a:off x="7189366" y="5192786"/>
            <a:ext cx="4370664" cy="503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/>
              <a:t>             </a:t>
            </a:r>
            <a:r>
              <a:rPr lang="cs-CZ" sz="1600" b="1" dirty="0"/>
              <a:t>Ing. Martina Fučíková – odbor investic</a:t>
            </a:r>
          </a:p>
        </p:txBody>
      </p:sp>
    </p:spTree>
    <p:extLst>
      <p:ext uri="{BB962C8B-B14F-4D97-AF65-F5344CB8AC3E}">
        <p14:creationId xmlns:p14="http://schemas.microsoft.com/office/powerpoint/2010/main" val="364079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F357B-4DE5-41EF-8350-BC14EFF5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Centralizace dotací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417BE-A78A-42EC-BB01-99B876FA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540702"/>
            <a:ext cx="7772401" cy="4351338"/>
          </a:xfrm>
        </p:spPr>
        <p:txBody>
          <a:bodyPr/>
          <a:lstStyle/>
          <a:p>
            <a:r>
              <a:rPr lang="cs-CZ" sz="1800" dirty="0">
                <a:latin typeface="+mn-lt"/>
              </a:rPr>
              <a:t>Organizační změna v rámci krajského úřadu</a:t>
            </a:r>
          </a:p>
          <a:p>
            <a:r>
              <a:rPr lang="cs-CZ" sz="1800" dirty="0">
                <a:latin typeface="+mn-lt"/>
              </a:rPr>
              <a:t>Elektronizace celého procesu administrace dotací</a:t>
            </a:r>
          </a:p>
          <a:p>
            <a:r>
              <a:rPr lang="cs-CZ" sz="1800" dirty="0">
                <a:latin typeface="+mn-lt"/>
              </a:rPr>
              <a:t>Větší efektivita práce administrátorů vlivem specializace</a:t>
            </a:r>
          </a:p>
          <a:p>
            <a:r>
              <a:rPr lang="cs-CZ" sz="1800" dirty="0">
                <a:latin typeface="+mn-lt"/>
              </a:rPr>
              <a:t>Optimální vytížení administrátorů, k zajištění jejich vzájemné zastupitelnosti</a:t>
            </a:r>
          </a:p>
          <a:p>
            <a:r>
              <a:rPr lang="cs-CZ" sz="1800" dirty="0">
                <a:latin typeface="+mn-lt"/>
              </a:rPr>
              <a:t>Nižší náklady na zajištění licencí pro přístup do informačního systému</a:t>
            </a:r>
          </a:p>
          <a:p>
            <a:r>
              <a:rPr lang="cs-CZ" sz="1800" dirty="0">
                <a:latin typeface="+mn-lt"/>
              </a:rPr>
              <a:t>Snížení chybovosti v procesu administrace dotací</a:t>
            </a:r>
          </a:p>
          <a:p>
            <a:pPr marL="0" indent="0">
              <a:buNone/>
            </a:pPr>
            <a:endParaRPr lang="cs-CZ" sz="1800" dirty="0">
              <a:latin typeface="+mn-lt"/>
            </a:endParaRPr>
          </a:p>
          <a:p>
            <a:pPr marL="0" indent="0">
              <a:buNone/>
            </a:pPr>
            <a:r>
              <a:rPr lang="cs-CZ" sz="1800" b="1" dirty="0">
                <a:latin typeface="+mn-lt"/>
              </a:rPr>
              <a:t>	„Stabilní a efektivní fungování celého systému“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55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CD03F-6958-43F0-973C-9085F249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Centralizace dotací </a:t>
            </a:r>
            <a:r>
              <a:rPr lang="cs-CZ" sz="2400" dirty="0"/>
              <a:t>– organizační změna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9FF496-ADFF-4821-803D-064C5614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8" y="1825625"/>
            <a:ext cx="7609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+mn-lt"/>
              </a:rPr>
              <a:t>Centrálním administrátorem je určen </a:t>
            </a:r>
            <a:r>
              <a:rPr lang="cs-CZ" sz="1800" b="1" dirty="0">
                <a:latin typeface="+mn-lt"/>
              </a:rPr>
              <a:t>odbor investic:</a:t>
            </a:r>
          </a:p>
          <a:p>
            <a:pPr marL="914400" lvl="2" indent="0">
              <a:buNone/>
            </a:pPr>
            <a:endParaRPr lang="cs-CZ" sz="1800" b="1" dirty="0"/>
          </a:p>
          <a:p>
            <a:pPr marL="914400" lvl="2" indent="0">
              <a:buNone/>
            </a:pPr>
            <a:r>
              <a:rPr lang="cs-CZ" sz="1800" b="1" dirty="0"/>
              <a:t>1) oddělení grantových schémat </a:t>
            </a:r>
          </a:p>
          <a:p>
            <a:pPr marL="914400" lvl="2" indent="0">
              <a:buNone/>
            </a:pPr>
            <a:r>
              <a:rPr lang="cs-CZ" sz="1800" i="1" dirty="0"/>
              <a:t>oblast sociálních věcí, kultury a cestovního ruchu,	zdravotnictví, dopravy</a:t>
            </a:r>
          </a:p>
          <a:p>
            <a:pPr marL="914400" lvl="2" indent="0">
              <a:buNone/>
            </a:pPr>
            <a:r>
              <a:rPr lang="cs-CZ" sz="1800" dirty="0"/>
              <a:t>dále zajišťuje i dotace týkající se fondů Evropské unie (kotlíkové dotace, zastřešující projekty fondu spravedlivé transformace)</a:t>
            </a:r>
          </a:p>
          <a:p>
            <a:pPr marL="0" indent="0">
              <a:buNone/>
            </a:pPr>
            <a:r>
              <a:rPr lang="cs-CZ" sz="1800" dirty="0">
                <a:latin typeface="+mn-lt"/>
              </a:rPr>
              <a:t>    	</a:t>
            </a:r>
            <a:br>
              <a:rPr lang="cs-CZ" sz="1200" dirty="0">
                <a:latin typeface="+mn-lt"/>
              </a:rPr>
            </a:br>
            <a:r>
              <a:rPr lang="cs-CZ" sz="1200" dirty="0">
                <a:latin typeface="+mn-lt"/>
              </a:rPr>
              <a:t>	</a:t>
            </a:r>
            <a:r>
              <a:rPr lang="cs-CZ" sz="1800" b="1" dirty="0">
                <a:latin typeface="+mn-lt"/>
              </a:rPr>
              <a:t>2) oddělení krajských dotací  (vznik od 1. 10. 2023)</a:t>
            </a:r>
          </a:p>
          <a:p>
            <a:pPr marL="914400" lvl="2" indent="0">
              <a:buNone/>
            </a:pPr>
            <a:r>
              <a:rPr lang="cs-CZ" sz="1800" i="1" dirty="0"/>
              <a:t>oblast sportu, školství, životního prostředí, regionálního rozvoje</a:t>
            </a:r>
          </a:p>
          <a:p>
            <a:pPr marL="914400" lvl="2" indent="0">
              <a:buNone/>
            </a:pPr>
            <a:r>
              <a:rPr lang="cs-CZ" sz="1800" i="1" dirty="0"/>
              <a:t>krizového řízení</a:t>
            </a:r>
          </a:p>
          <a:p>
            <a:pPr marL="914400" lvl="2" indent="0">
              <a:buNone/>
            </a:pPr>
            <a:endParaRPr lang="cs-CZ" sz="1800" i="1" dirty="0"/>
          </a:p>
          <a:p>
            <a:pPr marL="914400" lvl="2" indent="0">
              <a:buNone/>
            </a:pPr>
            <a:r>
              <a:rPr lang="cs-CZ" sz="1600" i="1" dirty="0"/>
              <a:t>*přechod některých dotačních programů bude řešen později</a:t>
            </a:r>
          </a:p>
        </p:txBody>
      </p:sp>
    </p:spTree>
    <p:extLst>
      <p:ext uri="{BB962C8B-B14F-4D97-AF65-F5344CB8AC3E}">
        <p14:creationId xmlns:p14="http://schemas.microsoft.com/office/powerpoint/2010/main" val="421821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46EBE-BB45-45D3-8897-34BA011A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365126"/>
            <a:ext cx="8448414" cy="1175576"/>
          </a:xfrm>
        </p:spPr>
        <p:txBody>
          <a:bodyPr>
            <a:normAutofit fontScale="90000"/>
          </a:bodyPr>
          <a:lstStyle/>
          <a:p>
            <a:r>
              <a:rPr lang="cs-CZ" dirty="0"/>
              <a:t>Přínosy centralizace v dlouhodobém horizontu</a:t>
            </a:r>
            <a:br>
              <a:rPr lang="cs-CZ" u="sng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937CE5-EC44-4491-A9EE-1D293047B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622" y="1406175"/>
            <a:ext cx="7772401" cy="4969458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+mn-lt"/>
              </a:rPr>
              <a:t>sjednocení, zvýšení efektivity a zjednodušení celého procesu</a:t>
            </a:r>
          </a:p>
          <a:p>
            <a:r>
              <a:rPr lang="cs-CZ" sz="1800" dirty="0">
                <a:latin typeface="+mn-lt"/>
              </a:rPr>
              <a:t>snížení personální náročnosti procesu administrace dotací </a:t>
            </a:r>
          </a:p>
          <a:p>
            <a:r>
              <a:rPr lang="cs-CZ" sz="1800" dirty="0">
                <a:latin typeface="+mn-lt"/>
              </a:rPr>
              <a:t>jednoznačnost při zavedení systému a jeho srozumitelnost pro všechny subjekty</a:t>
            </a:r>
          </a:p>
          <a:p>
            <a:r>
              <a:rPr lang="cs-CZ" sz="1800" dirty="0">
                <a:latin typeface="+mn-lt"/>
              </a:rPr>
              <a:t>využití dalších nástrojů elektronizace a robotizace veřejné správy v rámci vnitřních systémů úřadu i při kontaktu s žadateli</a:t>
            </a:r>
          </a:p>
          <a:p>
            <a:r>
              <a:rPr lang="cs-CZ" sz="1800" dirty="0">
                <a:latin typeface="+mn-lt"/>
              </a:rPr>
              <a:t>zachování úzké spolupráce s jednotlivými odbory při nastavování podmínek dotačních programů</a:t>
            </a:r>
          </a:p>
          <a:p>
            <a:r>
              <a:rPr lang="cs-CZ" sz="1800" dirty="0">
                <a:latin typeface="+mn-lt"/>
              </a:rPr>
              <a:t>jednotná propagace dotačních programů v rámci regionu</a:t>
            </a:r>
          </a:p>
          <a:p>
            <a:r>
              <a:rPr lang="cs-CZ" sz="1800" dirty="0">
                <a:latin typeface="+mn-lt"/>
              </a:rPr>
              <a:t>jednodušší komunikace se žadateli</a:t>
            </a:r>
          </a:p>
          <a:p>
            <a:r>
              <a:rPr lang="cs-CZ" sz="1800" dirty="0">
                <a:latin typeface="+mn-lt"/>
              </a:rPr>
              <a:t>soustředění agendy programových dotací na jedno kontaktní místo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48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8E49F-3DE2-4207-A9E9-343FC9FF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Dotační programy Karlovarského kraje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F16D9C7-EBC3-4753-A7F2-F50D87517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744" y="1434517"/>
            <a:ext cx="7772400" cy="437197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8C05D0C6-2261-4209-BBEB-68FC3DC8FF7D}"/>
              </a:ext>
            </a:extLst>
          </p:cNvPr>
          <p:cNvSpPr txBox="1">
            <a:spLocks/>
          </p:cNvSpPr>
          <p:nvPr/>
        </p:nvSpPr>
        <p:spPr>
          <a:xfrm>
            <a:off x="3581400" y="5830185"/>
            <a:ext cx="7772400" cy="830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3127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>
                <a:hlinkClick r:id="rId3"/>
              </a:rPr>
              <a:t>https://www.kr-karlovarsky.cz/dotace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24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FC0E2-6118-40B2-A19C-46AD91AAB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468" y="2714235"/>
            <a:ext cx="7382005" cy="889344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537264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3FACA8C-7770-4416-97D7-A1A15EF35ADB}" vid="{8A160BC7-12D8-4A30-AC3E-1720197A80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vzorova-prezentace-KUKK</Template>
  <TotalTime>34</TotalTime>
  <Words>250</Words>
  <Application>Microsoft Office PowerPoint</Application>
  <PresentationFormat>Širokoúhlá obrazovka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Raleway</vt:lpstr>
      <vt:lpstr>Motiv Office</vt:lpstr>
      <vt:lpstr>Centralizace dotací</vt:lpstr>
      <vt:lpstr>Centralizace dotací </vt:lpstr>
      <vt:lpstr>Centralizace dotací – organizační změna</vt:lpstr>
      <vt:lpstr>Přínosy centralizace v dlouhodobém horizontu </vt:lpstr>
      <vt:lpstr>Dotační programy Karlovarského kraje</vt:lpstr>
      <vt:lpstr>Děkuji za pozornost</vt:lpstr>
    </vt:vector>
  </TitlesOfParts>
  <Company>Karlovarský kraj Krajský úřad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Centralizace dotací</dc:title>
  <dc:creator>Fučíková Martina</dc:creator>
  <cp:lastModifiedBy>Fučíková Martina</cp:lastModifiedBy>
  <cp:revision>11</cp:revision>
  <dcterms:created xsi:type="dcterms:W3CDTF">2023-10-19T11:53:04Z</dcterms:created>
  <dcterms:modified xsi:type="dcterms:W3CDTF">2023-10-19T12:34:48Z</dcterms:modified>
</cp:coreProperties>
</file>