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6"/>
  </p:notesMasterIdLst>
  <p:sldIdLst>
    <p:sldId id="260" r:id="rId5"/>
    <p:sldId id="268" r:id="rId6"/>
    <p:sldId id="277" r:id="rId7"/>
    <p:sldId id="276" r:id="rId8"/>
    <p:sldId id="278" r:id="rId9"/>
    <p:sldId id="279" r:id="rId10"/>
    <p:sldId id="275" r:id="rId11"/>
    <p:sldId id="280" r:id="rId12"/>
    <p:sldId id="273" r:id="rId13"/>
    <p:sldId id="274" r:id="rId14"/>
    <p:sldId id="266" r:id="rId15"/>
  </p:sldIdLst>
  <p:sldSz cx="12192000" cy="6858000"/>
  <p:notesSz cx="6888163" cy="100187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2783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8767AFA0-50D3-453A-8D3E-FD46F8F27D8B}" type="datetimeFigureOut">
              <a:rPr lang="cs-CZ" smtClean="0"/>
              <a:t>15.01.2024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DFFD244C-912C-4742-9BF8-485179B00E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9330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 - Railway medi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 userDrawn="1"/>
        </p:nvSpPr>
        <p:spPr>
          <a:xfrm>
            <a:off x="692209" y="273465"/>
            <a:ext cx="2042445" cy="10254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12606"/>
            <a:ext cx="10515600" cy="4664357"/>
          </a:xfrm>
          <a:prstGeom prst="rect">
            <a:avLst/>
          </a:prstGeo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 sz="2400"/>
            </a:lvl1pPr>
            <a:lvl2pPr>
              <a:defRPr sz="2200">
                <a:solidFill>
                  <a:srgbClr val="312783"/>
                </a:solidFill>
                <a:latin typeface="Raleway Medium"/>
              </a:defRPr>
            </a:lvl2pPr>
            <a:lvl3pPr>
              <a:defRPr>
                <a:solidFill>
                  <a:srgbClr val="312783"/>
                </a:solidFill>
                <a:latin typeface="Raleway Medium"/>
              </a:defRPr>
            </a:lvl3pPr>
            <a:lvl4pPr>
              <a:defRPr>
                <a:solidFill>
                  <a:srgbClr val="312783"/>
                </a:solidFill>
                <a:latin typeface="Raleway Medium"/>
              </a:defRPr>
            </a:lvl4pPr>
            <a:lvl5pPr>
              <a:defRPr>
                <a:solidFill>
                  <a:srgbClr val="312783"/>
                </a:solidFill>
                <a:latin typeface="Raleway Medium"/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13.01.2023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Raleway Medium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0A3D-B779-44AC-8BCA-E9103749EA9F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271F092D-B12E-4C2B-A272-15A2A931270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617867"/>
            <a:ext cx="8390797" cy="536697"/>
          </a:xfrm>
          <a:prstGeom prst="rect">
            <a:avLst/>
          </a:prstGeom>
        </p:spPr>
        <p:txBody>
          <a:bodyPr anchor="b"/>
          <a:lstStyle>
            <a:lvl1pPr algn="l">
              <a:defRPr sz="3600">
                <a:solidFill>
                  <a:srgbClr val="312783"/>
                </a:solidFill>
                <a:latin typeface="Raleway Medium" pitchFamily="2" charset="-18"/>
              </a:defRPr>
            </a:lvl1pPr>
          </a:lstStyle>
          <a:p>
            <a:r>
              <a:rPr lang="cs-CZ" dirty="0"/>
              <a:t>Nadpis kapitoly</a:t>
            </a:r>
          </a:p>
        </p:txBody>
      </p:sp>
      <p:sp>
        <p:nvSpPr>
          <p:cNvPr id="8" name="Obdélník 7"/>
          <p:cNvSpPr/>
          <p:nvPr userDrawn="1"/>
        </p:nvSpPr>
        <p:spPr>
          <a:xfrm>
            <a:off x="9311355" y="290556"/>
            <a:ext cx="2042445" cy="1025496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8889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 userDrawn="1"/>
        </p:nvSpPr>
        <p:spPr>
          <a:xfrm>
            <a:off x="692209" y="273465"/>
            <a:ext cx="2042445" cy="10254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13.01.2023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Raleway Medium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0A3D-B779-44AC-8BCA-E9103749EA9F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271F092D-B12E-4C2B-A272-15A2A931270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617867"/>
            <a:ext cx="8390797" cy="536697"/>
          </a:xfrm>
          <a:prstGeom prst="rect">
            <a:avLst/>
          </a:prstGeom>
        </p:spPr>
        <p:txBody>
          <a:bodyPr anchor="b"/>
          <a:lstStyle>
            <a:lvl1pPr algn="l">
              <a:defRPr sz="3600">
                <a:solidFill>
                  <a:srgbClr val="312783"/>
                </a:solidFill>
                <a:latin typeface="Raleway Medium" pitchFamily="2" charset="-18"/>
              </a:defRPr>
            </a:lvl1pPr>
          </a:lstStyle>
          <a:p>
            <a:r>
              <a:rPr lang="cs-CZ" dirty="0"/>
              <a:t>Nadpis kapitoly</a:t>
            </a:r>
          </a:p>
        </p:txBody>
      </p:sp>
      <p:sp>
        <p:nvSpPr>
          <p:cNvPr id="8" name="Obdélník 7"/>
          <p:cNvSpPr/>
          <p:nvPr userDrawn="1"/>
        </p:nvSpPr>
        <p:spPr>
          <a:xfrm>
            <a:off x="9311355" y="290556"/>
            <a:ext cx="2042445" cy="1025496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6E2CD15D-801F-46A9-B6DE-DDA506B598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86968"/>
            <a:ext cx="5181600" cy="468999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312783"/>
                </a:solidFill>
                <a:latin typeface="Raleway Medium" pitchFamily="2" charset="-18"/>
              </a:defRPr>
            </a:lvl1pPr>
            <a:lvl2pPr>
              <a:defRPr sz="2200">
                <a:solidFill>
                  <a:srgbClr val="312783"/>
                </a:solidFill>
                <a:latin typeface="Raleway Medium" pitchFamily="2" charset="-18"/>
              </a:defRPr>
            </a:lvl2pPr>
            <a:lvl3pPr>
              <a:defRPr>
                <a:solidFill>
                  <a:srgbClr val="312783"/>
                </a:solidFill>
                <a:latin typeface="Raleway Medium" pitchFamily="2" charset="-18"/>
              </a:defRPr>
            </a:lvl3pPr>
            <a:lvl4pPr>
              <a:defRPr>
                <a:solidFill>
                  <a:srgbClr val="312783"/>
                </a:solidFill>
                <a:latin typeface="Raleway Medium" pitchFamily="2" charset="-18"/>
              </a:defRPr>
            </a:lvl4pPr>
            <a:lvl5pPr>
              <a:defRPr>
                <a:solidFill>
                  <a:srgbClr val="312783"/>
                </a:solidFill>
                <a:latin typeface="Raleway Medium" pitchFamily="2" charset="-18"/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10" name="Zástupný symbol pro obsah 3">
            <a:extLst>
              <a:ext uri="{FF2B5EF4-FFF2-40B4-BE49-F238E27FC236}">
                <a16:creationId xmlns:a16="http://schemas.microsoft.com/office/drawing/2014/main" id="{B4E63C3B-80C8-4AC7-B1B9-9E3769B32B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486968"/>
            <a:ext cx="5181600" cy="468999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312783"/>
                </a:solidFill>
                <a:latin typeface="Raleway Medium" pitchFamily="2" charset="-18"/>
              </a:defRPr>
            </a:lvl1pPr>
            <a:lvl2pPr>
              <a:defRPr sz="2200">
                <a:solidFill>
                  <a:srgbClr val="312783"/>
                </a:solidFill>
                <a:latin typeface="Raleway Medium" pitchFamily="2" charset="-18"/>
              </a:defRPr>
            </a:lvl2pPr>
            <a:lvl3pPr>
              <a:defRPr>
                <a:solidFill>
                  <a:srgbClr val="312783"/>
                </a:solidFill>
                <a:latin typeface="Raleway Medium" pitchFamily="2" charset="-18"/>
              </a:defRPr>
            </a:lvl3pPr>
            <a:lvl4pPr>
              <a:defRPr>
                <a:solidFill>
                  <a:srgbClr val="312783"/>
                </a:solidFill>
                <a:latin typeface="Raleway Medium" pitchFamily="2" charset="-18"/>
              </a:defRPr>
            </a:lvl4pPr>
            <a:lvl5pPr>
              <a:defRPr>
                <a:solidFill>
                  <a:srgbClr val="312783"/>
                </a:solidFill>
                <a:latin typeface="Raleway Medium" pitchFamily="2" charset="-18"/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16305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 - Rail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 userDrawn="1"/>
        </p:nvSpPr>
        <p:spPr>
          <a:xfrm>
            <a:off x="831850" y="333286"/>
            <a:ext cx="1860075" cy="888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B47FC54-6035-4359-9954-82E2357903B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13.01.2023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6989C6D-9589-4DF1-934B-8CB48ABBD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Raleway Medium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3A7913F-9D31-41C0-B125-C4A7D253E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09D16F8-3B11-417D-A979-BC23144D5E08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3547BEBA-5A2D-4A2B-8C98-DD0099D98BCC}"/>
              </a:ext>
            </a:extLst>
          </p:cNvPr>
          <p:cNvSpPr/>
          <p:nvPr userDrawn="1"/>
        </p:nvSpPr>
        <p:spPr>
          <a:xfrm>
            <a:off x="0" y="6721475"/>
            <a:ext cx="12192000" cy="136525"/>
          </a:xfrm>
          <a:prstGeom prst="rect">
            <a:avLst/>
          </a:prstGeom>
          <a:solidFill>
            <a:srgbClr val="3127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Zástupný symbol pro text 2">
            <a:extLst>
              <a:ext uri="{FF2B5EF4-FFF2-40B4-BE49-F238E27FC236}">
                <a16:creationId xmlns:a16="http://schemas.microsoft.com/office/drawing/2014/main" id="{A02D470C-A80E-4F43-8927-9BD3113B2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1495513"/>
            <a:ext cx="10515600" cy="4594137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400">
                <a:solidFill>
                  <a:srgbClr val="312783"/>
                </a:solidFill>
                <a:latin typeface="Raleway Medium"/>
              </a:defRPr>
            </a:lvl1pPr>
            <a:lvl2pPr marL="800100" indent="-342900">
              <a:buFont typeface="Arial" panose="020B0604020202020204" pitchFamily="34" charset="0"/>
              <a:buChar char="•"/>
              <a:defRPr sz="2200">
                <a:solidFill>
                  <a:srgbClr val="312783"/>
                </a:solidFill>
                <a:latin typeface="Raleway"/>
              </a:defRPr>
            </a:lvl2pPr>
            <a:lvl3pPr marL="1257300" indent="-342900">
              <a:buFont typeface="Arial" panose="020B0604020202020204" pitchFamily="34" charset="0"/>
              <a:buChar char="•"/>
              <a:defRPr sz="2000">
                <a:solidFill>
                  <a:srgbClr val="312783"/>
                </a:solidFill>
                <a:latin typeface="Raleway"/>
              </a:defRPr>
            </a:lvl3pPr>
            <a:lvl4pPr marL="1657350" indent="-285750">
              <a:buFont typeface="Arial" panose="020B0604020202020204" pitchFamily="34" charset="0"/>
              <a:buChar char="•"/>
              <a:defRPr sz="1800">
                <a:solidFill>
                  <a:srgbClr val="312783"/>
                </a:solidFill>
                <a:latin typeface="Raleway"/>
              </a:defRPr>
            </a:lvl4pPr>
            <a:lvl5pPr marL="2114550" indent="-285750">
              <a:buFont typeface="Arial" panose="020B0604020202020204" pitchFamily="34" charset="0"/>
              <a:buChar char="•"/>
              <a:defRPr sz="1800">
                <a:solidFill>
                  <a:srgbClr val="312783"/>
                </a:solidFill>
                <a:latin typeface="Raleway"/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312783"/>
                </a:solidFill>
                <a:latin typeface="Raleway" pitchFamily="2" charset="-18"/>
              </a:rPr>
              <a:t>Text </a:t>
            </a:r>
            <a:r>
              <a:rPr lang="cs-CZ" sz="2400" dirty="0" err="1">
                <a:solidFill>
                  <a:srgbClr val="312783"/>
                </a:solidFill>
                <a:latin typeface="Raleway" pitchFamily="2" charset="-18"/>
              </a:rPr>
              <a:t>text</a:t>
            </a:r>
            <a:r>
              <a:rPr lang="cs-CZ" sz="2400" dirty="0">
                <a:solidFill>
                  <a:srgbClr val="312783"/>
                </a:solidFill>
                <a:latin typeface="Raleway" pitchFamily="2" charset="-18"/>
              </a:rPr>
              <a:t> </a:t>
            </a:r>
            <a:r>
              <a:rPr lang="cs-CZ" sz="2400" dirty="0" err="1">
                <a:solidFill>
                  <a:srgbClr val="312783"/>
                </a:solidFill>
                <a:latin typeface="Raleway" pitchFamily="2" charset="-18"/>
              </a:rPr>
              <a:t>text</a:t>
            </a:r>
            <a:r>
              <a:rPr lang="cs-CZ" sz="2400" dirty="0">
                <a:solidFill>
                  <a:srgbClr val="312783"/>
                </a:solidFill>
                <a:latin typeface="Raleway" pitchFamily="2" charset="-18"/>
              </a:rPr>
              <a:t> </a:t>
            </a:r>
            <a:r>
              <a:rPr lang="cs-CZ" sz="2400" dirty="0" err="1">
                <a:solidFill>
                  <a:srgbClr val="312783"/>
                </a:solidFill>
                <a:latin typeface="Raleway" pitchFamily="2" charset="-18"/>
              </a:rPr>
              <a:t>Text</a:t>
            </a:r>
            <a:r>
              <a:rPr lang="cs-CZ" sz="2400" dirty="0">
                <a:solidFill>
                  <a:srgbClr val="312783"/>
                </a:solidFill>
                <a:latin typeface="Raleway" pitchFamily="2" charset="-18"/>
              </a:rPr>
              <a:t> </a:t>
            </a:r>
            <a:r>
              <a:rPr lang="cs-CZ" sz="2400" dirty="0" err="1">
                <a:solidFill>
                  <a:srgbClr val="312783"/>
                </a:solidFill>
                <a:latin typeface="Raleway" pitchFamily="2" charset="-18"/>
              </a:rPr>
              <a:t>text</a:t>
            </a:r>
            <a:r>
              <a:rPr lang="cs-CZ" sz="2400" dirty="0">
                <a:solidFill>
                  <a:srgbClr val="312783"/>
                </a:solidFill>
                <a:latin typeface="Raleway" pitchFamily="2" charset="-18"/>
              </a:rPr>
              <a:t> </a:t>
            </a:r>
            <a:r>
              <a:rPr lang="cs-CZ" sz="2400" dirty="0" err="1">
                <a:solidFill>
                  <a:srgbClr val="312783"/>
                </a:solidFill>
                <a:latin typeface="Raleway" pitchFamily="2" charset="-18"/>
              </a:rPr>
              <a:t>textText</a:t>
            </a:r>
            <a:r>
              <a:rPr lang="cs-CZ" sz="2400" dirty="0">
                <a:solidFill>
                  <a:srgbClr val="312783"/>
                </a:solidFill>
                <a:latin typeface="Raleway" pitchFamily="2" charset="-18"/>
              </a:rPr>
              <a:t> text </a:t>
            </a:r>
            <a:r>
              <a:rPr lang="cs-CZ" sz="2400" dirty="0" err="1">
                <a:solidFill>
                  <a:srgbClr val="312783"/>
                </a:solidFill>
                <a:latin typeface="Raleway" pitchFamily="2" charset="-18"/>
              </a:rPr>
              <a:t>text</a:t>
            </a:r>
            <a:endParaRPr lang="cs-CZ" sz="2400" dirty="0">
              <a:solidFill>
                <a:srgbClr val="312783"/>
              </a:solidFill>
              <a:latin typeface="Raleway" pitchFamily="2" charset="-18"/>
            </a:endParaRP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312783"/>
                </a:solidFill>
                <a:latin typeface="Raleway" pitchFamily="2" charset="-18"/>
              </a:rPr>
              <a:t>Text </a:t>
            </a:r>
            <a:r>
              <a:rPr lang="cs-CZ" sz="2400" dirty="0" err="1">
                <a:solidFill>
                  <a:srgbClr val="312783"/>
                </a:solidFill>
                <a:latin typeface="Raleway" pitchFamily="2" charset="-18"/>
              </a:rPr>
              <a:t>text</a:t>
            </a:r>
            <a:r>
              <a:rPr lang="cs-CZ" sz="2400" dirty="0">
                <a:solidFill>
                  <a:srgbClr val="312783"/>
                </a:solidFill>
                <a:latin typeface="Raleway" pitchFamily="2" charset="-18"/>
              </a:rPr>
              <a:t> </a:t>
            </a:r>
            <a:r>
              <a:rPr lang="cs-CZ" sz="2400" dirty="0" err="1">
                <a:solidFill>
                  <a:srgbClr val="312783"/>
                </a:solidFill>
                <a:latin typeface="Raleway" pitchFamily="2" charset="-18"/>
              </a:rPr>
              <a:t>text</a:t>
            </a:r>
            <a:r>
              <a:rPr lang="cs-CZ" sz="2400" dirty="0">
                <a:solidFill>
                  <a:srgbClr val="312783"/>
                </a:solidFill>
                <a:latin typeface="Raleway" pitchFamily="2" charset="-18"/>
              </a:rPr>
              <a:t> </a:t>
            </a:r>
            <a:r>
              <a:rPr lang="cs-CZ" sz="2400" dirty="0" err="1">
                <a:solidFill>
                  <a:srgbClr val="312783"/>
                </a:solidFill>
                <a:latin typeface="Raleway" pitchFamily="2" charset="-18"/>
              </a:rPr>
              <a:t>Text</a:t>
            </a:r>
            <a:r>
              <a:rPr lang="cs-CZ" sz="2400" dirty="0">
                <a:solidFill>
                  <a:srgbClr val="312783"/>
                </a:solidFill>
                <a:latin typeface="Raleway" pitchFamily="2" charset="-18"/>
              </a:rPr>
              <a:t> </a:t>
            </a:r>
            <a:r>
              <a:rPr lang="cs-CZ" sz="2400" dirty="0" err="1">
                <a:solidFill>
                  <a:srgbClr val="312783"/>
                </a:solidFill>
                <a:latin typeface="Raleway" pitchFamily="2" charset="-18"/>
              </a:rPr>
              <a:t>text</a:t>
            </a:r>
            <a:r>
              <a:rPr lang="cs-CZ" sz="2400" dirty="0">
                <a:solidFill>
                  <a:srgbClr val="312783"/>
                </a:solidFill>
                <a:latin typeface="Raleway" pitchFamily="2" charset="-18"/>
              </a:rPr>
              <a:t> </a:t>
            </a:r>
            <a:r>
              <a:rPr lang="cs-CZ" sz="2400" dirty="0" err="1">
                <a:solidFill>
                  <a:srgbClr val="312783"/>
                </a:solidFill>
                <a:latin typeface="Raleway" pitchFamily="2" charset="-18"/>
              </a:rPr>
              <a:t>textText</a:t>
            </a:r>
            <a:r>
              <a:rPr lang="cs-CZ" sz="2400" dirty="0">
                <a:solidFill>
                  <a:srgbClr val="312783"/>
                </a:solidFill>
                <a:latin typeface="Raleway" pitchFamily="2" charset="-18"/>
              </a:rPr>
              <a:t> text </a:t>
            </a:r>
            <a:r>
              <a:rPr lang="cs-CZ" sz="2400" dirty="0" err="1">
                <a:solidFill>
                  <a:srgbClr val="312783"/>
                </a:solidFill>
                <a:latin typeface="Raleway" pitchFamily="2" charset="-18"/>
              </a:rPr>
              <a:t>text</a:t>
            </a:r>
            <a:r>
              <a:rPr lang="cs-CZ" sz="2400" dirty="0">
                <a:solidFill>
                  <a:srgbClr val="312783"/>
                </a:solidFill>
                <a:latin typeface="Raleway" pitchFamily="2" charset="-18"/>
              </a:rPr>
              <a:t> </a:t>
            </a:r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271F092D-B12E-4C2B-A272-15A2A931270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617867"/>
            <a:ext cx="8390797" cy="536697"/>
          </a:xfrm>
          <a:prstGeom prst="rect">
            <a:avLst/>
          </a:prstGeom>
        </p:spPr>
        <p:txBody>
          <a:bodyPr anchor="b"/>
          <a:lstStyle>
            <a:lvl1pPr algn="l">
              <a:defRPr sz="3600">
                <a:solidFill>
                  <a:srgbClr val="312783"/>
                </a:solidFill>
                <a:latin typeface="Raleway"/>
              </a:defRPr>
            </a:lvl1pPr>
          </a:lstStyle>
          <a:p>
            <a:r>
              <a:rPr lang="cs-CZ" dirty="0"/>
              <a:t>Nadpis kapitoly</a:t>
            </a:r>
          </a:p>
        </p:txBody>
      </p:sp>
      <p:sp>
        <p:nvSpPr>
          <p:cNvPr id="10" name="Obdélník 9"/>
          <p:cNvSpPr/>
          <p:nvPr userDrawn="1"/>
        </p:nvSpPr>
        <p:spPr>
          <a:xfrm>
            <a:off x="9323462" y="264920"/>
            <a:ext cx="2023989" cy="1060119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5891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F22A340-C4DE-4B27-A73D-505C735B7C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312783"/>
                </a:solidFill>
                <a:latin typeface="Raleway Medium" pitchFamily="2" charset="-18"/>
              </a:defRPr>
            </a:lvl1pPr>
          </a:lstStyle>
          <a:p>
            <a:r>
              <a:rPr lang="cs-CZ"/>
              <a:t>13.01.2023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DE6F031-62EF-4A8B-8F63-EBC5EA5E5B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Raleway Medium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589A329-1873-459E-8178-B4CF466142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Raleway Medium" pitchFamily="2" charset="-18"/>
              </a:defRPr>
            </a:lvl1pPr>
          </a:lstStyle>
          <a:p>
            <a:fld id="{009D16F8-3B11-417D-A979-BC23144D5E08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4931902D-6A19-41F9-BD3D-37146370EF2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38200" y="363584"/>
            <a:ext cx="1808285" cy="821369"/>
          </a:xfrm>
          <a:prstGeom prst="rect">
            <a:avLst/>
          </a:prstGeom>
        </p:spPr>
      </p:pic>
      <p:sp>
        <p:nvSpPr>
          <p:cNvPr id="10" name="Obdélník 9">
            <a:extLst>
              <a:ext uri="{FF2B5EF4-FFF2-40B4-BE49-F238E27FC236}">
                <a16:creationId xmlns:a16="http://schemas.microsoft.com/office/drawing/2014/main" id="{1F237872-F006-4D70-B7FA-49CB62AB976D}"/>
              </a:ext>
            </a:extLst>
          </p:cNvPr>
          <p:cNvSpPr/>
          <p:nvPr userDrawn="1"/>
        </p:nvSpPr>
        <p:spPr>
          <a:xfrm>
            <a:off x="0" y="6721475"/>
            <a:ext cx="12192000" cy="136525"/>
          </a:xfrm>
          <a:prstGeom prst="rect">
            <a:avLst/>
          </a:prstGeom>
          <a:solidFill>
            <a:srgbClr val="3127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6354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0" r:id="rId3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800" b="0" kern="1200">
          <a:solidFill>
            <a:srgbClr val="312783"/>
          </a:solidFill>
          <a:latin typeface="Raleway Medium" pitchFamily="2" charset="-18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jaroslav.sobotka@kr-karlovarsky.cz" TargetMode="External"/><Relationship Id="rId2" Type="http://schemas.openxmlformats.org/officeDocument/2006/relationships/hyperlink" Target="mailto:romana.spindlerova@kr-karlovarsky.cz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r-karlovarsky.cz/Stranky/Default.aspx" TargetMode="External"/><Relationship Id="rId2" Type="http://schemas.openxmlformats.org/officeDocument/2006/relationships/hyperlink" Target="http://www.kr-karlovarsky.cz/dotace/Stranky/Prehled-dotace.aspx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1">
            <a:extLst>
              <a:ext uri="{FF2B5EF4-FFF2-40B4-BE49-F238E27FC236}">
                <a16:creationId xmlns:a16="http://schemas.microsoft.com/office/drawing/2014/main" id="{BB4C9B74-86AB-48C1-ADA9-674E8112F3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2924175"/>
            <a:ext cx="7416800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2400" dirty="0">
              <a:ea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900" b="1" dirty="0">
              <a:ea typeface="Times New Roman" panose="02020603050405020304" pitchFamily="18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ED6E036E-0C8D-4A16-B2DA-ECEAFE10A22C}"/>
              </a:ext>
            </a:extLst>
          </p:cNvPr>
          <p:cNvSpPr txBox="1"/>
          <p:nvPr/>
        </p:nvSpPr>
        <p:spPr>
          <a:xfrm>
            <a:off x="1988053" y="1770013"/>
            <a:ext cx="8375669" cy="230832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cs-CZ" sz="3600" b="1" dirty="0">
                <a:solidFill>
                  <a:srgbClr val="FF0000"/>
                </a:solidFill>
                <a:latin typeface="Raleway Medium"/>
              </a:rPr>
              <a:t>Dotační program </a:t>
            </a:r>
          </a:p>
          <a:p>
            <a:pPr algn="ctr"/>
            <a:r>
              <a:rPr lang="cs-CZ" sz="3600" b="1" dirty="0">
                <a:solidFill>
                  <a:srgbClr val="FF0000"/>
                </a:solidFill>
                <a:latin typeface="Raleway Medium"/>
              </a:rPr>
              <a:t>„Podpora rozvoje cyklistické infrastruktury“</a:t>
            </a:r>
          </a:p>
          <a:p>
            <a:pPr algn="ctr"/>
            <a:r>
              <a:rPr lang="cs-CZ" sz="3600" b="1" dirty="0">
                <a:solidFill>
                  <a:srgbClr val="FF0000"/>
                </a:solidFill>
                <a:latin typeface="Raleway Medium"/>
              </a:rPr>
              <a:t>pro rok 2024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92826FC4-D204-4D2B-827A-154B5D5C6B85}"/>
              </a:ext>
            </a:extLst>
          </p:cNvPr>
          <p:cNvSpPr txBox="1"/>
          <p:nvPr/>
        </p:nvSpPr>
        <p:spPr>
          <a:xfrm>
            <a:off x="6846277" y="5742134"/>
            <a:ext cx="471648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800" b="1" dirty="0">
                <a:solidFill>
                  <a:srgbClr val="3127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Bc. Romana Špindlerová, DiS.</a:t>
            </a:r>
          </a:p>
          <a:p>
            <a:pPr algn="r"/>
            <a:r>
              <a:rPr lang="cs-CZ" sz="1600" b="1" dirty="0">
                <a:solidFill>
                  <a:srgbClr val="3127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Odbor regionálního rozvoje</a:t>
            </a:r>
          </a:p>
          <a:p>
            <a:pPr algn="r"/>
            <a:r>
              <a:rPr lang="cs-CZ" sz="1600" b="1" dirty="0">
                <a:solidFill>
                  <a:srgbClr val="3127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Oddělení strategického plánování</a:t>
            </a:r>
          </a:p>
        </p:txBody>
      </p: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FAFD8B29-AF4F-4EB2-9489-4D23411C8C21}"/>
              </a:ext>
            </a:extLst>
          </p:cNvPr>
          <p:cNvCxnSpPr>
            <a:cxnSpLocks/>
          </p:cNvCxnSpPr>
          <p:nvPr/>
        </p:nvCxnSpPr>
        <p:spPr>
          <a:xfrm>
            <a:off x="624374" y="5589240"/>
            <a:ext cx="1110302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" name="Obdélník 1"/>
          <p:cNvSpPr/>
          <p:nvPr/>
        </p:nvSpPr>
        <p:spPr>
          <a:xfrm>
            <a:off x="684213" y="3421980"/>
            <a:ext cx="6096000" cy="141577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cs-CZ" sz="3600" dirty="0"/>
          </a:p>
          <a:p>
            <a:pPr algn="ctr">
              <a:spcBef>
                <a:spcPct val="0"/>
              </a:spcBef>
            </a:pPr>
            <a:endParaRPr lang="cs-CZ" sz="3200" cap="small" dirty="0">
              <a:solidFill>
                <a:srgbClr val="0070C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</a:pPr>
            <a:endParaRPr lang="cs-CZ" cap="small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09.01.2024</a:t>
            </a:r>
          </a:p>
        </p:txBody>
      </p:sp>
    </p:spTree>
    <p:extLst>
      <p:ext uri="{BB962C8B-B14F-4D97-AF65-F5344CB8AC3E}">
        <p14:creationId xmlns:p14="http://schemas.microsoft.com/office/powerpoint/2010/main" val="36742883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type="body" idx="1"/>
          </p:nvPr>
        </p:nvSpPr>
        <p:spPr>
          <a:xfrm>
            <a:off x="704675" y="1736522"/>
            <a:ext cx="10838576" cy="3657599"/>
          </a:xfrm>
        </p:spPr>
        <p:txBody>
          <a:bodyPr/>
          <a:lstStyle/>
          <a:p>
            <a:pPr algn="just"/>
            <a:r>
              <a:rPr lang="cs-CZ" dirty="0"/>
              <a:t>Bc. Romana Špindlerová, DiS., e-mail: </a:t>
            </a:r>
            <a:r>
              <a:rPr lang="cs-CZ" dirty="0">
                <a:hlinkClick r:id="rId2"/>
              </a:rPr>
              <a:t>romana.spindlerova@kr-karlovarsky.cz</a:t>
            </a:r>
            <a:r>
              <a:rPr lang="cs-CZ" dirty="0"/>
              <a:t>, </a:t>
            </a:r>
          </a:p>
          <a:p>
            <a:pPr algn="just"/>
            <a:r>
              <a:rPr lang="cs-CZ" dirty="0"/>
              <a:t>tel. 354 222 312, mobil: 736 650 031</a:t>
            </a:r>
          </a:p>
          <a:p>
            <a:endParaRPr lang="cs-CZ" dirty="0"/>
          </a:p>
          <a:p>
            <a:r>
              <a:rPr lang="cs-CZ" sz="2800" b="1" u="sng" dirty="0"/>
              <a:t>Administrace programu </a:t>
            </a:r>
            <a:r>
              <a:rPr lang="cs-CZ" sz="2800" dirty="0"/>
              <a:t>(za centrálního administrátora KÚKK):</a:t>
            </a:r>
          </a:p>
          <a:p>
            <a:endParaRPr lang="cs-CZ" sz="2800" dirty="0"/>
          </a:p>
          <a:p>
            <a:pPr algn="just"/>
            <a:r>
              <a:rPr lang="cs-CZ" dirty="0"/>
              <a:t>Ing. Jaroslav Sobotka, DiS., e-mail: </a:t>
            </a:r>
            <a:r>
              <a:rPr lang="cs-CZ" dirty="0">
                <a:hlinkClick r:id="rId3"/>
              </a:rPr>
              <a:t>jaroslav.sobotka@kr-karlovarsky.cz</a:t>
            </a:r>
            <a:r>
              <a:rPr lang="cs-CZ" dirty="0"/>
              <a:t>, </a:t>
            </a:r>
          </a:p>
          <a:p>
            <a:pPr algn="just"/>
            <a:r>
              <a:rPr lang="cs-CZ" dirty="0"/>
              <a:t>tel. 354 222 166, mobil: 736 650 377</a:t>
            </a:r>
          </a:p>
        </p:txBody>
      </p:sp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704675" y="617867"/>
            <a:ext cx="8524323" cy="536697"/>
          </a:xfrm>
        </p:spPr>
        <p:txBody>
          <a:bodyPr/>
          <a:lstStyle/>
          <a:p>
            <a:r>
              <a:rPr lang="cs-CZ" sz="2800" b="1" u="sng" dirty="0">
                <a:latin typeface="Raleway Medium"/>
              </a:rPr>
              <a:t>Odborný garant programu:</a:t>
            </a:r>
            <a:endParaRPr lang="cs-CZ" sz="2800" b="1" dirty="0">
              <a:solidFill>
                <a:srgbClr val="FF0000"/>
              </a:solidFill>
              <a:latin typeface="Raleway Medium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09.01.2024</a:t>
            </a:r>
          </a:p>
        </p:txBody>
      </p:sp>
    </p:spTree>
    <p:extLst>
      <p:ext uri="{BB962C8B-B14F-4D97-AF65-F5344CB8AC3E}">
        <p14:creationId xmlns:p14="http://schemas.microsoft.com/office/powerpoint/2010/main" val="40243999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1">
            <a:extLst>
              <a:ext uri="{FF2B5EF4-FFF2-40B4-BE49-F238E27FC236}">
                <a16:creationId xmlns:a16="http://schemas.microsoft.com/office/drawing/2014/main" id="{BB4C9B74-86AB-48C1-ADA9-674E8112F3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2924175"/>
            <a:ext cx="7416800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2400" dirty="0">
              <a:ea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900" b="1" dirty="0">
              <a:ea typeface="Times New Roman" panose="02020603050405020304" pitchFamily="18" charset="0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92826FC4-D204-4D2B-827A-154B5D5C6B85}"/>
              </a:ext>
            </a:extLst>
          </p:cNvPr>
          <p:cNvSpPr txBox="1"/>
          <p:nvPr/>
        </p:nvSpPr>
        <p:spPr>
          <a:xfrm>
            <a:off x="6904465" y="5018688"/>
            <a:ext cx="47164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000" b="1" dirty="0">
                <a:solidFill>
                  <a:srgbClr val="312783"/>
                </a:solidFill>
                <a:latin typeface="Raleway Medium"/>
                <a:cs typeface="Calibri" panose="020F0502020204030204" pitchFamily="34" charset="0"/>
              </a:rPr>
              <a:t>Bc. Romana Špindlerová, </a:t>
            </a:r>
            <a:r>
              <a:rPr lang="cs-CZ" sz="2000" b="1" dirty="0" err="1">
                <a:solidFill>
                  <a:srgbClr val="312783"/>
                </a:solidFill>
                <a:latin typeface="Raleway Medium"/>
                <a:cs typeface="Calibri" panose="020F0502020204030204" pitchFamily="34" charset="0"/>
              </a:rPr>
              <a:t>DiS</a:t>
            </a:r>
            <a:r>
              <a:rPr lang="cs-CZ" sz="2000" b="1" dirty="0">
                <a:solidFill>
                  <a:srgbClr val="312783"/>
                </a:solidFill>
                <a:latin typeface="Raleway Medium"/>
                <a:cs typeface="Calibri" panose="020F0502020204030204" pitchFamily="34" charset="0"/>
              </a:rPr>
              <a:t>. </a:t>
            </a:r>
          </a:p>
          <a:p>
            <a:pPr algn="r"/>
            <a:r>
              <a:rPr lang="cs-CZ" sz="2000" b="1" dirty="0">
                <a:solidFill>
                  <a:srgbClr val="312783"/>
                </a:solidFill>
                <a:latin typeface="Raleway Medium"/>
                <a:cs typeface="Calibri" panose="020F0502020204030204" pitchFamily="34" charset="0"/>
              </a:rPr>
              <a:t>Odbor regionálního rozvoje</a:t>
            </a:r>
          </a:p>
          <a:p>
            <a:pPr algn="r"/>
            <a:r>
              <a:rPr lang="cs-CZ" sz="2000" b="1" dirty="0">
                <a:solidFill>
                  <a:srgbClr val="312783"/>
                </a:solidFill>
                <a:latin typeface="Raleway Medium"/>
                <a:cs typeface="Calibri" panose="020F0502020204030204" pitchFamily="34" charset="0"/>
              </a:rPr>
              <a:t>Oddělení strategického plánování</a:t>
            </a:r>
          </a:p>
        </p:txBody>
      </p: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FAFD8B29-AF4F-4EB2-9489-4D23411C8C21}"/>
              </a:ext>
            </a:extLst>
          </p:cNvPr>
          <p:cNvCxnSpPr>
            <a:cxnSpLocks/>
          </p:cNvCxnSpPr>
          <p:nvPr/>
        </p:nvCxnSpPr>
        <p:spPr>
          <a:xfrm>
            <a:off x="624374" y="5589240"/>
            <a:ext cx="11103028" cy="0"/>
          </a:xfrm>
          <a:prstGeom prst="line">
            <a:avLst/>
          </a:prstGeom>
          <a:ln>
            <a:noFill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" name="TextovéPole 9">
            <a:extLst>
              <a:ext uri="{FF2B5EF4-FFF2-40B4-BE49-F238E27FC236}">
                <a16:creationId xmlns:a16="http://schemas.microsoft.com/office/drawing/2014/main" id="{E525D3AA-B8D1-4E3B-AEBE-6F80CAE128F1}"/>
              </a:ext>
            </a:extLst>
          </p:cNvPr>
          <p:cNvSpPr txBox="1"/>
          <p:nvPr/>
        </p:nvSpPr>
        <p:spPr>
          <a:xfrm>
            <a:off x="3842556" y="2624092"/>
            <a:ext cx="4666663" cy="120032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cs-CZ" sz="3600" b="1" dirty="0">
                <a:solidFill>
                  <a:srgbClr val="312783"/>
                </a:solidFill>
                <a:latin typeface="Raleway Medium"/>
              </a:rPr>
              <a:t>Děkuji za pozornost!</a:t>
            </a:r>
          </a:p>
          <a:p>
            <a:pPr algn="ctr"/>
            <a:endParaRPr lang="cs-CZ" sz="3600" b="1" dirty="0">
              <a:solidFill>
                <a:srgbClr val="0070C0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09.01.2024</a:t>
            </a:r>
          </a:p>
        </p:txBody>
      </p:sp>
    </p:spTree>
    <p:extLst>
      <p:ext uri="{BB962C8B-B14F-4D97-AF65-F5344CB8AC3E}">
        <p14:creationId xmlns:p14="http://schemas.microsoft.com/office/powerpoint/2010/main" val="437356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type="body" idx="1"/>
          </p:nvPr>
        </p:nvSpPr>
        <p:spPr>
          <a:xfrm>
            <a:off x="838200" y="1154564"/>
            <a:ext cx="10674119" cy="5339226"/>
          </a:xfrm>
        </p:spPr>
        <p:txBody>
          <a:bodyPr/>
          <a:lstStyle/>
          <a:p>
            <a:endParaRPr lang="cs-CZ" sz="1800" b="1" u="sng" dirty="0">
              <a:solidFill>
                <a:srgbClr val="FF0000"/>
              </a:solidFill>
            </a:endParaRPr>
          </a:p>
          <a:p>
            <a:pPr algn="just"/>
            <a:r>
              <a:rPr lang="cs-CZ" sz="1800" b="1" u="sng" cap="all" dirty="0">
                <a:solidFill>
                  <a:srgbClr val="FF0000"/>
                </a:solidFill>
              </a:rPr>
              <a:t>Rozdělení do jednotlivých podprogramů dle účelu podpory:</a:t>
            </a:r>
          </a:p>
          <a:p>
            <a:pPr algn="just"/>
            <a:endParaRPr lang="cs-CZ" sz="1800" b="1" u="sng" cap="all" dirty="0">
              <a:solidFill>
                <a:srgbClr val="FF0000"/>
              </a:solidFill>
            </a:endParaRPr>
          </a:p>
          <a:p>
            <a:pPr algn="just"/>
            <a:r>
              <a:rPr lang="cs-CZ" sz="1600" b="1" dirty="0">
                <a:solidFill>
                  <a:srgbClr val="FF0000"/>
                </a:solidFill>
              </a:rPr>
              <a:t>Podprogram 1</a:t>
            </a:r>
            <a:endParaRPr lang="cs-CZ" sz="1600" dirty="0">
              <a:solidFill>
                <a:srgbClr val="FF0000"/>
              </a:solidFill>
            </a:endParaRPr>
          </a:p>
          <a:p>
            <a:pPr algn="just"/>
            <a:r>
              <a:rPr lang="cs-CZ" sz="1600" b="1" dirty="0"/>
              <a:t>Páteřní Cyklostezka Ohře</a:t>
            </a:r>
            <a:r>
              <a:rPr lang="cs-CZ" sz="1600" dirty="0"/>
              <a:t> – </a:t>
            </a:r>
            <a:r>
              <a:rPr lang="cs-CZ" sz="1600" b="1" dirty="0"/>
              <a:t>celkem 4 000 000 Kč</a:t>
            </a:r>
            <a:endParaRPr lang="cs-CZ" sz="1600" dirty="0"/>
          </a:p>
          <a:p>
            <a:pPr algn="just"/>
            <a:r>
              <a:rPr lang="cs-CZ" sz="1600" dirty="0"/>
              <a:t> </a:t>
            </a:r>
          </a:p>
          <a:p>
            <a:pPr algn="just"/>
            <a:r>
              <a:rPr lang="cs-CZ" sz="1600" b="1" dirty="0">
                <a:solidFill>
                  <a:srgbClr val="FF0000"/>
                </a:solidFill>
              </a:rPr>
              <a:t>Podprogram 2</a:t>
            </a:r>
            <a:endParaRPr lang="cs-CZ" sz="1600" dirty="0">
              <a:solidFill>
                <a:srgbClr val="FF0000"/>
              </a:solidFill>
            </a:endParaRPr>
          </a:p>
          <a:p>
            <a:pPr algn="just"/>
            <a:r>
              <a:rPr lang="cs-CZ" sz="1600" b="1" dirty="0"/>
              <a:t>Ostatní cyklostezky a cyklotrasy</a:t>
            </a:r>
            <a:r>
              <a:rPr lang="cs-CZ" sz="1600" dirty="0"/>
              <a:t> - </a:t>
            </a:r>
            <a:r>
              <a:rPr lang="cs-CZ" sz="1600" b="1" dirty="0"/>
              <a:t>celkem 1 500 000 Kč</a:t>
            </a:r>
            <a:endParaRPr lang="cs-CZ" sz="1600" dirty="0"/>
          </a:p>
          <a:p>
            <a:pPr algn="just"/>
            <a:r>
              <a:rPr lang="cs-CZ" sz="1600" dirty="0"/>
              <a:t> </a:t>
            </a:r>
          </a:p>
          <a:p>
            <a:pPr algn="just"/>
            <a:r>
              <a:rPr lang="cs-CZ" sz="1600" b="1" dirty="0">
                <a:solidFill>
                  <a:srgbClr val="FF0000"/>
                </a:solidFill>
              </a:rPr>
              <a:t>Podprogram 3</a:t>
            </a:r>
            <a:endParaRPr lang="cs-CZ" sz="1600" dirty="0">
              <a:solidFill>
                <a:srgbClr val="FF0000"/>
              </a:solidFill>
            </a:endParaRPr>
          </a:p>
          <a:p>
            <a:pPr algn="just"/>
            <a:r>
              <a:rPr lang="cs-CZ" sz="1600" b="1" dirty="0"/>
              <a:t>Doprovodná cyklistická infrastruktura</a:t>
            </a:r>
            <a:r>
              <a:rPr lang="cs-CZ" sz="1600" dirty="0"/>
              <a:t> </a:t>
            </a:r>
            <a:r>
              <a:rPr lang="cs-CZ" sz="1600" b="1" dirty="0"/>
              <a:t>–celkem 500 000 Kč</a:t>
            </a:r>
            <a:endParaRPr lang="cs-CZ" sz="1600" dirty="0"/>
          </a:p>
          <a:p>
            <a:endParaRPr lang="cs-CZ" sz="1800" dirty="0">
              <a:latin typeface="+mn-lt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u="sng" dirty="0">
                <a:latin typeface="Raleway Medium"/>
              </a:rPr>
              <a:t>Nejdůležitější změny:</a:t>
            </a:r>
            <a:endParaRPr lang="cs-CZ" sz="2800" b="1" dirty="0">
              <a:solidFill>
                <a:srgbClr val="FF0000"/>
              </a:solidFill>
              <a:latin typeface="Raleway Medium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09.01.2024</a:t>
            </a:r>
          </a:p>
        </p:txBody>
      </p:sp>
    </p:spTree>
    <p:extLst>
      <p:ext uri="{BB962C8B-B14F-4D97-AF65-F5344CB8AC3E}">
        <p14:creationId xmlns:p14="http://schemas.microsoft.com/office/powerpoint/2010/main" val="518307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B6A5DAD-4C9C-4BFD-9F5A-964F0133F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09.01.2024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FFA11EE-29B8-40A2-B996-A6B1E55580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3127" y="1501629"/>
            <a:ext cx="10515600" cy="4151794"/>
          </a:xfrm>
        </p:spPr>
        <p:txBody>
          <a:bodyPr/>
          <a:lstStyle/>
          <a:p>
            <a:pPr algn="just"/>
            <a:r>
              <a:rPr lang="cs-CZ" sz="1800" b="1" dirty="0"/>
              <a:t>Okruh způsobilých žadatelů:</a:t>
            </a:r>
          </a:p>
          <a:p>
            <a:pPr marL="1085850" lvl="1" indent="-285750" algn="just"/>
            <a:r>
              <a:rPr lang="cs-CZ" sz="1800" dirty="0">
                <a:latin typeface="Raleway Medium"/>
              </a:rPr>
              <a:t>obec</a:t>
            </a:r>
          </a:p>
          <a:p>
            <a:pPr marL="1085850" lvl="1" indent="-285750" algn="just"/>
            <a:r>
              <a:rPr lang="cs-CZ" sz="1800" dirty="0">
                <a:latin typeface="Raleway Medium"/>
              </a:rPr>
              <a:t>mikroregion</a:t>
            </a:r>
          </a:p>
          <a:p>
            <a:pPr marL="1085850" lvl="1" indent="-285750" algn="just"/>
            <a:r>
              <a:rPr lang="cs-CZ" sz="1800" dirty="0">
                <a:latin typeface="Raleway Medium"/>
              </a:rPr>
              <a:t>příspěvková organizace založená a zřízená krajem a obcí</a:t>
            </a:r>
          </a:p>
          <a:p>
            <a:pPr marL="1085850" lvl="1" indent="-285750" algn="just"/>
            <a:r>
              <a:rPr lang="cs-CZ" sz="1800" dirty="0">
                <a:latin typeface="Raleway Medium"/>
              </a:rPr>
              <a:t>spolek a obecně prospěšná společnost</a:t>
            </a:r>
          </a:p>
          <a:p>
            <a:pPr marL="285750" indent="-285750" algn="just"/>
            <a:endParaRPr lang="cs-CZ" sz="1800" b="1" dirty="0"/>
          </a:p>
          <a:p>
            <a:pPr marL="285750" indent="-285750" algn="just"/>
            <a:r>
              <a:rPr lang="cs-CZ" sz="1800" b="1" dirty="0"/>
              <a:t>Předpokládaný celkový objem finančních prostředků pro dotační program:</a:t>
            </a:r>
          </a:p>
          <a:p>
            <a:pPr marL="1085850" lvl="1" indent="-285750" algn="just"/>
            <a:r>
              <a:rPr lang="cs-CZ" sz="1800" b="1" dirty="0">
                <a:solidFill>
                  <a:srgbClr val="FF0000"/>
                </a:solidFill>
                <a:latin typeface="Raleway Medium"/>
              </a:rPr>
              <a:t>6.000.000 Kč</a:t>
            </a:r>
          </a:p>
          <a:p>
            <a:pPr marL="285750" indent="-285750" algn="just"/>
            <a:r>
              <a:rPr lang="cs-CZ" sz="1800" b="1" dirty="0"/>
              <a:t>Termín DUZP (realizace projektu):</a:t>
            </a:r>
          </a:p>
          <a:p>
            <a:pPr marL="1143000" lvl="1" algn="just"/>
            <a:r>
              <a:rPr lang="cs-CZ" sz="1800" b="1" dirty="0">
                <a:solidFill>
                  <a:srgbClr val="FF0000"/>
                </a:solidFill>
                <a:latin typeface="Raleway Medium"/>
              </a:rPr>
              <a:t>od 1. 1. 2024 do 31. 12. 2024</a:t>
            </a:r>
          </a:p>
          <a:p>
            <a:pPr marL="1085850" lvl="1" indent="-285750" algn="just"/>
            <a:endParaRPr lang="cs-CZ" sz="1800" b="1" dirty="0">
              <a:solidFill>
                <a:srgbClr val="FF0000"/>
              </a:solidFill>
              <a:latin typeface="Raleway Medium"/>
            </a:endParaRPr>
          </a:p>
          <a:p>
            <a:pPr marL="1085850" lvl="1" indent="-285750" algn="just"/>
            <a:endParaRPr lang="cs-CZ" sz="1600" dirty="0">
              <a:latin typeface="Raleway Medium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dirty="0"/>
              <a:t>žadatel může předložit </a:t>
            </a:r>
            <a:r>
              <a:rPr lang="cs-CZ" sz="1800" b="1" dirty="0"/>
              <a:t>maximálně 1 žádost o poskytnutí dotace do </a:t>
            </a:r>
            <a:r>
              <a:rPr lang="cs-CZ" sz="1800" b="1" u="sng" dirty="0">
                <a:solidFill>
                  <a:srgbClr val="FF0000"/>
                </a:solidFill>
              </a:rPr>
              <a:t>každého podprogramu</a:t>
            </a:r>
          </a:p>
          <a:p>
            <a:endParaRPr 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AC1B7159-232D-4AB4-9C97-2930FEE05B15}"/>
              </a:ext>
            </a:extLst>
          </p:cNvPr>
          <p:cNvSpPr/>
          <p:nvPr/>
        </p:nvSpPr>
        <p:spPr>
          <a:xfrm>
            <a:off x="564011" y="626969"/>
            <a:ext cx="5700600" cy="5909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cs-CZ" sz="3600" b="1" u="sng" dirty="0">
                <a:solidFill>
                  <a:srgbClr val="312783"/>
                </a:solidFill>
                <a:latin typeface="Raleway Medium"/>
                <a:ea typeface="+mj-ea"/>
                <a:cs typeface="+mj-cs"/>
              </a:rPr>
              <a:t>Nejdůležitější informace:</a:t>
            </a:r>
          </a:p>
        </p:txBody>
      </p:sp>
    </p:spTree>
    <p:extLst>
      <p:ext uri="{BB962C8B-B14F-4D97-AF65-F5344CB8AC3E}">
        <p14:creationId xmlns:p14="http://schemas.microsoft.com/office/powerpoint/2010/main" val="2107780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79508" y="1585914"/>
            <a:ext cx="10674292" cy="4591050"/>
          </a:xfrm>
        </p:spPr>
        <p:txBody>
          <a:bodyPr/>
          <a:lstStyle/>
          <a:p>
            <a:pPr marL="0" indent="0" algn="just">
              <a:buNone/>
            </a:pPr>
            <a:r>
              <a:rPr lang="cs-CZ" b="1" dirty="0">
                <a:solidFill>
                  <a:srgbClr val="FF0000"/>
                </a:solidFill>
              </a:rPr>
              <a:t>Podprogram 1 – Páteřní Cyklostezka Ohře:</a:t>
            </a:r>
          </a:p>
          <a:p>
            <a:pPr marL="0" indent="0" algn="just">
              <a:buNone/>
            </a:pPr>
            <a:endParaRPr lang="cs-CZ" dirty="0"/>
          </a:p>
          <a:p>
            <a:pPr lvl="0" algn="just"/>
            <a:r>
              <a:rPr lang="cs-CZ" dirty="0"/>
              <a:t>předprojektová a projektová příprava, </a:t>
            </a:r>
          </a:p>
          <a:p>
            <a:pPr lvl="0" algn="just"/>
            <a:r>
              <a:rPr lang="cs-CZ" dirty="0"/>
              <a:t>výstavba nových úseků, </a:t>
            </a:r>
          </a:p>
          <a:p>
            <a:pPr lvl="0" algn="just"/>
            <a:r>
              <a:rPr lang="cs-CZ" dirty="0"/>
              <a:t>rekonstrukce, opravy </a:t>
            </a:r>
          </a:p>
          <a:p>
            <a:pPr lvl="0" algn="just"/>
            <a:r>
              <a:rPr lang="cs-CZ" dirty="0"/>
              <a:t>údržba Cyklostezky Ohře včetně značení, specifikovaných v Cíli 1.1 </a:t>
            </a:r>
            <a:r>
              <a:rPr lang="cs-CZ" dirty="0" err="1"/>
              <a:t>Cyklostrategie</a:t>
            </a:r>
            <a:r>
              <a:rPr lang="cs-CZ" dirty="0"/>
              <a:t> Karlovarského kraje pro období 2023-2030</a:t>
            </a:r>
          </a:p>
          <a:p>
            <a:pPr marL="0" indent="0" algn="just">
              <a:buNone/>
            </a:pPr>
            <a:endParaRPr lang="cs-CZ" sz="1800" dirty="0">
              <a:latin typeface="+mn-lt"/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679508" y="617867"/>
            <a:ext cx="8549489" cy="536697"/>
          </a:xfrm>
        </p:spPr>
        <p:txBody>
          <a:bodyPr/>
          <a:lstStyle/>
          <a:p>
            <a:r>
              <a:rPr lang="cs-CZ" b="1" u="sng" dirty="0">
                <a:latin typeface="Raleway Medium"/>
              </a:rPr>
              <a:t>Předmět dotace (účel):</a:t>
            </a:r>
            <a:endParaRPr lang="cs-CZ" b="1" dirty="0">
              <a:latin typeface="Raleway Medium"/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68E8AD13-3308-4D2E-AE3F-AE5EC89BAA7B}"/>
              </a:ext>
            </a:extLst>
          </p:cNvPr>
          <p:cNvSpPr/>
          <p:nvPr/>
        </p:nvSpPr>
        <p:spPr>
          <a:xfrm>
            <a:off x="369161" y="6353024"/>
            <a:ext cx="8899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09.01.2024</a:t>
            </a:r>
          </a:p>
        </p:txBody>
      </p:sp>
    </p:spTree>
    <p:extLst>
      <p:ext uri="{BB962C8B-B14F-4D97-AF65-F5344CB8AC3E}">
        <p14:creationId xmlns:p14="http://schemas.microsoft.com/office/powerpoint/2010/main" val="2834075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FE28A2C-30CF-47C4-839F-814C64DF2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09.01.2024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9583263-F40B-4882-B0D2-5A45CB50DC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9174" y="414339"/>
            <a:ext cx="10886113" cy="5692846"/>
          </a:xfrm>
        </p:spPr>
        <p:txBody>
          <a:bodyPr/>
          <a:lstStyle/>
          <a:p>
            <a:r>
              <a:rPr lang="cs-CZ" sz="3600" b="1" u="sng" dirty="0">
                <a:latin typeface="Raleway Medium"/>
              </a:rPr>
              <a:t>Předmět dotace (účel):</a:t>
            </a:r>
          </a:p>
          <a:p>
            <a:endParaRPr lang="cs-CZ" sz="3600" b="1" u="sng" dirty="0">
              <a:latin typeface="+mn-lt"/>
            </a:endParaRPr>
          </a:p>
          <a:p>
            <a:pPr algn="just"/>
            <a:r>
              <a:rPr lang="cs-CZ" b="1" dirty="0">
                <a:solidFill>
                  <a:srgbClr val="FF0000"/>
                </a:solidFill>
              </a:rPr>
              <a:t>Podprogram 2 - Cyklostezky a cyklotrasy:</a:t>
            </a:r>
          </a:p>
          <a:p>
            <a:pPr algn="just"/>
            <a:endParaRPr lang="cs-CZ" b="1" dirty="0">
              <a:solidFill>
                <a:srgbClr val="FF0000"/>
              </a:solidFill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dirty="0"/>
              <a:t>předprojektová a projektová příprava, 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dirty="0"/>
              <a:t>výstavba nových cyklostezek a cyklotras, 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dirty="0"/>
              <a:t>rekonstrukce, opravy a údržba cyklostezek a cyklotras, včetně značení,  specifikovaných v Cíli 1.2 </a:t>
            </a:r>
            <a:r>
              <a:rPr lang="cs-CZ" dirty="0" err="1"/>
              <a:t>Cyklostrategie</a:t>
            </a:r>
            <a:r>
              <a:rPr lang="cs-CZ" dirty="0"/>
              <a:t> Karlovarského kraje pro období 2023-2030; 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dirty="0"/>
              <a:t>předprojektová a projektová příprava, 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dirty="0"/>
              <a:t>výstavba, rekonstrukce, opravy a údržba areálů pro netradiční formy cykloturistiky neboli tzv. „adrenalinové cyklo produkty“</a:t>
            </a:r>
          </a:p>
        </p:txBody>
      </p:sp>
    </p:spTree>
    <p:extLst>
      <p:ext uri="{BB962C8B-B14F-4D97-AF65-F5344CB8AC3E}">
        <p14:creationId xmlns:p14="http://schemas.microsoft.com/office/powerpoint/2010/main" val="1661899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>
            <a:extLst>
              <a:ext uri="{FF2B5EF4-FFF2-40B4-BE49-F238E27FC236}">
                <a16:creationId xmlns:a16="http://schemas.microsoft.com/office/drawing/2014/main" id="{E6482783-7003-4258-B6B7-0AC22E1E1C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2606"/>
            <a:ext cx="10515600" cy="4664357"/>
          </a:xfrm>
        </p:spPr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Podprogram 3 - Doprovodná cyklistická infrastruktura:</a:t>
            </a: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lvl="0" algn="just"/>
            <a:r>
              <a:rPr lang="cs-CZ" b="1" dirty="0"/>
              <a:t>v</a:t>
            </a:r>
            <a:r>
              <a:rPr lang="cs-CZ" dirty="0"/>
              <a:t>ýstavba </a:t>
            </a:r>
          </a:p>
          <a:p>
            <a:pPr lvl="0" algn="just"/>
            <a:r>
              <a:rPr lang="cs-CZ" dirty="0"/>
              <a:t>rekonstrukce </a:t>
            </a:r>
          </a:p>
          <a:p>
            <a:pPr lvl="0" algn="just"/>
            <a:r>
              <a:rPr lang="cs-CZ" dirty="0"/>
              <a:t>opravy  </a:t>
            </a:r>
          </a:p>
          <a:p>
            <a:pPr lvl="0" algn="just"/>
            <a:r>
              <a:rPr lang="cs-CZ" dirty="0"/>
              <a:t>údržba doprovodné infrastruktury specifikované v Cíli 2.2., Opatření 2.2.2 </a:t>
            </a:r>
            <a:r>
              <a:rPr lang="cs-CZ" dirty="0" err="1"/>
              <a:t>Cyklostrategie</a:t>
            </a:r>
            <a:r>
              <a:rPr lang="cs-CZ" dirty="0"/>
              <a:t> Karlovarského kraje pro období 2023-2030 (zejména: údržba stávajících odpočívek, stojany na kola, </a:t>
            </a:r>
            <a:r>
              <a:rPr lang="cs-CZ" dirty="0" err="1"/>
              <a:t>cykloboxy</a:t>
            </a:r>
            <a:r>
              <a:rPr lang="cs-CZ" dirty="0"/>
              <a:t>, informační a naučné cedule, servisní místa apod.)</a:t>
            </a:r>
            <a:r>
              <a:rPr lang="cs-CZ" b="1" dirty="0"/>
              <a:t> </a:t>
            </a:r>
            <a:endParaRPr lang="cs-CZ" dirty="0"/>
          </a:p>
        </p:txBody>
      </p:sp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8397C0A-1E0E-408E-A19D-99DCA6C0D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09.01.2024</a:t>
            </a: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53C01440-AC9F-432D-9017-A4D8CC89E5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u="sng" dirty="0"/>
              <a:t>Předmět dotace (účel):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048790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type="body" idx="1"/>
          </p:nvPr>
        </p:nvSpPr>
        <p:spPr>
          <a:xfrm>
            <a:off x="713064" y="1337127"/>
            <a:ext cx="10799255" cy="3486543"/>
          </a:xfrm>
        </p:spPr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rgbClr val="FF0000"/>
                </a:solidFill>
              </a:rPr>
              <a:t>Podprogram 1 </a:t>
            </a:r>
            <a:r>
              <a:rPr lang="cs-CZ" sz="2000" b="1" dirty="0"/>
              <a:t>– Páteřní Cyklostezka Ohře – maximálně </a:t>
            </a:r>
            <a:r>
              <a:rPr lang="cs-CZ" sz="2000" b="1" dirty="0">
                <a:solidFill>
                  <a:srgbClr val="FF0000"/>
                </a:solidFill>
              </a:rPr>
              <a:t>2 000 000 Kč </a:t>
            </a:r>
            <a:r>
              <a:rPr lang="cs-CZ" sz="2000" b="1" dirty="0"/>
              <a:t>včetně DPH, minimálně </a:t>
            </a:r>
            <a:r>
              <a:rPr lang="cs-CZ" sz="2000" b="1" dirty="0">
                <a:solidFill>
                  <a:srgbClr val="FF0000"/>
                </a:solidFill>
              </a:rPr>
              <a:t>100 000 Kč </a:t>
            </a:r>
            <a:r>
              <a:rPr lang="cs-CZ" sz="2000" b="1" dirty="0"/>
              <a:t>včetně DPH, </a:t>
            </a:r>
            <a:r>
              <a:rPr lang="cs-CZ" sz="2000" dirty="0"/>
              <a:t>maximální výše celkových předpokládaných nákladů projektu 80 %. Vlastní podíl žadatele minimálně 20 %. </a:t>
            </a:r>
          </a:p>
          <a:p>
            <a:pPr algn="just"/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rgbClr val="FF0000"/>
                </a:solidFill>
              </a:rPr>
              <a:t>Podprogram 2 </a:t>
            </a:r>
            <a:r>
              <a:rPr lang="cs-CZ" sz="2000" b="1" dirty="0"/>
              <a:t>– Cyklostezky a cyklotrasy – maximálně</a:t>
            </a:r>
            <a:r>
              <a:rPr lang="cs-CZ" sz="2000" dirty="0"/>
              <a:t> </a:t>
            </a:r>
            <a:r>
              <a:rPr lang="cs-CZ" sz="2000" b="1" dirty="0">
                <a:solidFill>
                  <a:srgbClr val="FF0000"/>
                </a:solidFill>
              </a:rPr>
              <a:t>500 000 Kč</a:t>
            </a:r>
            <a:r>
              <a:rPr lang="cs-CZ" sz="2000" b="1" dirty="0"/>
              <a:t> včetně DPH,</a:t>
            </a:r>
            <a:r>
              <a:rPr lang="cs-CZ" sz="2000" dirty="0"/>
              <a:t> </a:t>
            </a:r>
            <a:r>
              <a:rPr lang="cs-CZ" sz="2000" b="1" dirty="0"/>
              <a:t>minimálně </a:t>
            </a:r>
            <a:r>
              <a:rPr lang="cs-CZ" sz="2000" b="1" dirty="0">
                <a:solidFill>
                  <a:srgbClr val="FF0000"/>
                </a:solidFill>
              </a:rPr>
              <a:t>100 000 Kč </a:t>
            </a:r>
            <a:r>
              <a:rPr lang="cs-CZ" sz="2000" b="1" dirty="0"/>
              <a:t>včetně DPH, </a:t>
            </a:r>
            <a:r>
              <a:rPr lang="cs-CZ" sz="2000" dirty="0"/>
              <a:t>maximální výše celkových předpokládaných nákladů projektu 80 %. Vlastní podíl žadatele minimálně 20 %. </a:t>
            </a:r>
          </a:p>
          <a:p>
            <a:pPr algn="just"/>
            <a:endParaRPr lang="cs-CZ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rgbClr val="FF0000"/>
                </a:solidFill>
              </a:rPr>
              <a:t>Podprogram 3 </a:t>
            </a:r>
            <a:r>
              <a:rPr lang="cs-CZ" sz="2000" b="1" dirty="0"/>
              <a:t>– Doprovodná cyklistická infrastruktura – maximálně </a:t>
            </a:r>
            <a:r>
              <a:rPr lang="cs-CZ" sz="2000" b="1" dirty="0">
                <a:solidFill>
                  <a:srgbClr val="FF0000"/>
                </a:solidFill>
              </a:rPr>
              <a:t>100 000 Kč </a:t>
            </a:r>
            <a:r>
              <a:rPr lang="cs-CZ" sz="2000" b="1" dirty="0"/>
              <a:t>včetně DPH,</a:t>
            </a:r>
            <a:r>
              <a:rPr lang="cs-CZ" sz="2000" dirty="0"/>
              <a:t> </a:t>
            </a:r>
            <a:r>
              <a:rPr lang="cs-CZ" sz="2000" b="1" dirty="0"/>
              <a:t>minimálně </a:t>
            </a:r>
            <a:r>
              <a:rPr lang="cs-CZ" sz="2000" b="1" dirty="0">
                <a:solidFill>
                  <a:srgbClr val="FF0000"/>
                </a:solidFill>
              </a:rPr>
              <a:t>50 000 Kč</a:t>
            </a:r>
            <a:r>
              <a:rPr lang="cs-CZ" sz="2000" b="1" dirty="0"/>
              <a:t> včetně DPH, </a:t>
            </a:r>
            <a:r>
              <a:rPr lang="cs-CZ" sz="2000" dirty="0"/>
              <a:t>maximální výše celkových předpokládaných nákladů projektu 50 %. Vlastní podíl žadatele minimálně 50 %.</a:t>
            </a:r>
          </a:p>
          <a:p>
            <a:pPr algn="just"/>
            <a:r>
              <a:rPr lang="cs-CZ" sz="1800" dirty="0"/>
              <a:t> </a:t>
            </a:r>
            <a:endParaRPr lang="cs-CZ" sz="1800" b="1" i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800" b="1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800" dirty="0">
              <a:latin typeface="+mn-lt"/>
            </a:endParaRPr>
          </a:p>
          <a:p>
            <a:endParaRPr lang="cs-CZ" sz="1400" dirty="0">
              <a:latin typeface="+mn-lt"/>
            </a:endParaRPr>
          </a:p>
          <a:p>
            <a:endParaRPr lang="cs-CZ" sz="1400" dirty="0">
              <a:latin typeface="+mn-lt"/>
            </a:endParaRPr>
          </a:p>
          <a:p>
            <a:endParaRPr lang="cs-CZ" sz="1400" dirty="0">
              <a:latin typeface="+mn-lt"/>
            </a:endParaRPr>
          </a:p>
          <a:p>
            <a:endParaRPr lang="cs-CZ" sz="1400" dirty="0">
              <a:latin typeface="+mn-lt"/>
            </a:endParaRPr>
          </a:p>
          <a:p>
            <a:endParaRPr lang="cs-CZ" sz="1400" dirty="0">
              <a:latin typeface="+mn-lt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u="sng" dirty="0">
                <a:latin typeface="Raleway Medium"/>
              </a:rPr>
              <a:t>Výše dotace:</a:t>
            </a:r>
            <a:endParaRPr lang="cs-CZ" sz="2800" b="1" dirty="0">
              <a:solidFill>
                <a:srgbClr val="FF0000"/>
              </a:solidFill>
              <a:latin typeface="Raleway Medium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09.01.2024</a:t>
            </a:r>
          </a:p>
        </p:txBody>
      </p:sp>
    </p:spTree>
    <p:extLst>
      <p:ext uri="{BB962C8B-B14F-4D97-AF65-F5344CB8AC3E}">
        <p14:creationId xmlns:p14="http://schemas.microsoft.com/office/powerpoint/2010/main" val="1380644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32ED2D9-2AFC-4A01-B969-A12CBEFE8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09.01.2024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BBFB2A1-3B29-41CF-9371-7334D3776EE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dirty="0"/>
              <a:t>v případě převisu žádostí budou v každém jednotlivém podprogramu přednostně uspokojeny v plné výši menší obce či žadatelé podle počtu obyvatel správního obvodu obce, na jejímž území bude projekt realizován (nebo převážně realizován)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dirty="0"/>
              <a:t>Žadatel je po dobu 5 let ode dne předání projektu do provozu povinen zajistit údržbu a funkčnost podpořeného účelu dotace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dirty="0"/>
              <a:t>Podmínka – doložení přehledu aktuální funkčnosti, či průběžné údržby a oprav, ev. statistiky využití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dirty="0"/>
              <a:t>U předprojektové a projektové přípravy – povinnost předložení 1 </a:t>
            </a:r>
            <a:r>
              <a:rPr lang="cs-CZ" dirty="0" err="1"/>
              <a:t>paré</a:t>
            </a:r>
            <a:r>
              <a:rPr lang="cs-CZ" dirty="0"/>
              <a:t> vyhotovené dokumentace (nesmí být blokováno další využití)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dirty="0"/>
              <a:t>Územní vymezení je Karlovarský kraj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7B2D564-F018-455C-B419-7318384D34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u="sng" dirty="0">
                <a:latin typeface="Raleway Medium"/>
              </a:rPr>
              <a:t>Podmínky pro poskytnutí dotace:</a:t>
            </a:r>
            <a:endParaRPr lang="cs-CZ" b="1" u="sng" dirty="0"/>
          </a:p>
        </p:txBody>
      </p:sp>
    </p:spTree>
    <p:extLst>
      <p:ext uri="{BB962C8B-B14F-4D97-AF65-F5344CB8AC3E}">
        <p14:creationId xmlns:p14="http://schemas.microsoft.com/office/powerpoint/2010/main" val="3356354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type="body" idx="1"/>
          </p:nvPr>
        </p:nvSpPr>
        <p:spPr>
          <a:xfrm>
            <a:off x="838200" y="855785"/>
            <a:ext cx="10674119" cy="5201785"/>
          </a:xfrm>
        </p:spPr>
        <p:txBody>
          <a:bodyPr/>
          <a:lstStyle/>
          <a:p>
            <a:pPr marL="285750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1" dirty="0"/>
              <a:t>Vyhlášení krajského dotačního programu pro rok 2024</a:t>
            </a:r>
          </a:p>
          <a:p>
            <a:pPr algn="just">
              <a:lnSpc>
                <a:spcPct val="100000"/>
              </a:lnSpc>
            </a:pPr>
            <a:r>
              <a:rPr lang="cs-CZ" b="1" dirty="0"/>
              <a:t>	</a:t>
            </a:r>
            <a:r>
              <a:rPr lang="cs-CZ" b="1" dirty="0">
                <a:solidFill>
                  <a:srgbClr val="FF0000"/>
                </a:solidFill>
              </a:rPr>
              <a:t>27. 2. 2024 (schválení ZKK 26. 2. 2024)</a:t>
            </a:r>
          </a:p>
          <a:p>
            <a:pPr marL="285750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1" dirty="0"/>
              <a:t>Příjem žádostí </a:t>
            </a:r>
          </a:p>
          <a:p>
            <a:pPr algn="just">
              <a:lnSpc>
                <a:spcPct val="100000"/>
              </a:lnSpc>
            </a:pPr>
            <a:r>
              <a:rPr lang="cs-CZ" b="1" dirty="0"/>
              <a:t>	</a:t>
            </a:r>
            <a:r>
              <a:rPr lang="cs-CZ" b="1" u="sng" dirty="0">
                <a:solidFill>
                  <a:srgbClr val="FF0000"/>
                </a:solidFill>
              </a:rPr>
              <a:t>od 9. 4. 2024 </a:t>
            </a:r>
            <a:r>
              <a:rPr lang="cs-CZ" b="1" dirty="0">
                <a:solidFill>
                  <a:srgbClr val="FF0000"/>
                </a:solidFill>
              </a:rPr>
              <a:t>– 9:00 hod</a:t>
            </a:r>
          </a:p>
          <a:p>
            <a:pPr algn="just">
              <a:lnSpc>
                <a:spcPct val="100000"/>
              </a:lnSpc>
            </a:pPr>
            <a:r>
              <a:rPr lang="cs-CZ" b="1" dirty="0">
                <a:solidFill>
                  <a:srgbClr val="FF0000"/>
                </a:solidFill>
              </a:rPr>
              <a:t> 	</a:t>
            </a:r>
            <a:r>
              <a:rPr lang="cs-CZ" b="1" u="sng" dirty="0">
                <a:solidFill>
                  <a:srgbClr val="FF0000"/>
                </a:solidFill>
              </a:rPr>
              <a:t>do 15. 4. 2024 </a:t>
            </a:r>
            <a:r>
              <a:rPr lang="cs-CZ" b="1" dirty="0">
                <a:solidFill>
                  <a:srgbClr val="FF0000"/>
                </a:solidFill>
              </a:rPr>
              <a:t>– 15:00 hod</a:t>
            </a:r>
          </a:p>
          <a:p>
            <a:pPr marL="285750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/>
              <a:t>Příjem žádostí bude probíhat standardně přes elektronický systém příjmu žádostí Karlovarského kraje „Portál občana“ viz – </a:t>
            </a:r>
            <a:r>
              <a:rPr lang="cs-CZ" dirty="0">
                <a:hlinkClick r:id="rId2"/>
              </a:rPr>
              <a:t>Dotace - kr-karlovarsky.cz</a:t>
            </a:r>
            <a:r>
              <a:rPr lang="cs-CZ" dirty="0"/>
              <a:t> </a:t>
            </a:r>
          </a:p>
          <a:p>
            <a:pPr marL="285750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/>
              <a:t>Veškeré informace budou uvedeny v dokumentu „</a:t>
            </a:r>
            <a:r>
              <a:rPr lang="cs-CZ"/>
              <a:t>Podpora rozvoje cyklistické infrastruktury“, </a:t>
            </a:r>
            <a:r>
              <a:rPr lang="cs-CZ" dirty="0"/>
              <a:t>který bude po schválení zastupitelstvem zveřejněn na internetových stránkách Karlovarského kraje v sekci Dotace (</a:t>
            </a:r>
            <a:r>
              <a:rPr lang="cs-CZ" dirty="0">
                <a:hlinkClick r:id="rId3"/>
              </a:rPr>
              <a:t>kr-karlovarsky.cz</a:t>
            </a:r>
            <a:r>
              <a:rPr lang="cs-CZ" dirty="0"/>
              <a:t>)</a:t>
            </a:r>
          </a:p>
          <a:p>
            <a:pPr algn="just"/>
            <a:endParaRPr lang="cs-CZ" sz="1800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838200" y="319088"/>
            <a:ext cx="8390797" cy="536697"/>
          </a:xfrm>
        </p:spPr>
        <p:txBody>
          <a:bodyPr/>
          <a:lstStyle/>
          <a:p>
            <a:r>
              <a:rPr lang="cs-CZ" b="1" u="sng" dirty="0">
                <a:latin typeface="Raleway Medium"/>
              </a:rPr>
              <a:t>Termíny:</a:t>
            </a:r>
            <a:endParaRPr lang="cs-CZ" sz="2800" b="1" dirty="0">
              <a:solidFill>
                <a:srgbClr val="FF0000"/>
              </a:solidFill>
              <a:latin typeface="Raleway Medium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09.01.2024</a:t>
            </a:r>
          </a:p>
        </p:txBody>
      </p:sp>
    </p:spTree>
    <p:extLst>
      <p:ext uri="{BB962C8B-B14F-4D97-AF65-F5344CB8AC3E}">
        <p14:creationId xmlns:p14="http://schemas.microsoft.com/office/powerpoint/2010/main" val="408826549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AE2B623B77A604FAB7997BC80CE4B6D" ma:contentTypeVersion="14" ma:contentTypeDescription="Vytvoří nový dokument" ma:contentTypeScope="" ma:versionID="35e953086376460869767945ecc6de17">
  <xsd:schema xmlns:xsd="http://www.w3.org/2001/XMLSchema" xmlns:xs="http://www.w3.org/2001/XMLSchema" xmlns:p="http://schemas.microsoft.com/office/2006/metadata/properties" xmlns:ns3="1bd70d67-2676-4b2d-a65a-6f528be15b18" xmlns:ns4="6ddde444-b2a3-4611-bfaf-5b69f30e470a" targetNamespace="http://schemas.microsoft.com/office/2006/metadata/properties" ma:root="true" ma:fieldsID="7aafe4d7c6abcdfca2771cc299bad87f" ns3:_="" ns4:_="">
    <xsd:import namespace="1bd70d67-2676-4b2d-a65a-6f528be15b18"/>
    <xsd:import namespace="6ddde444-b2a3-4611-bfaf-5b69f30e470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d70d67-2676-4b2d-a65a-6f528be15b1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dde444-b2a3-4611-bfaf-5b69f30e470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CC5242D-3B47-4F05-BB13-35D87CA92B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bd70d67-2676-4b2d-a65a-6f528be15b18"/>
    <ds:schemaRef ds:uri="6ddde444-b2a3-4611-bfaf-5b69f30e470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5B9F8F5-C894-40B0-97C4-667E489C12FB}">
  <ds:schemaRefs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infopath/2007/PartnerControls"/>
    <ds:schemaRef ds:uri="http://schemas.microsoft.com/office/2006/metadata/properties"/>
    <ds:schemaRef ds:uri="6ddde444-b2a3-4611-bfaf-5b69f30e470a"/>
    <ds:schemaRef ds:uri="1bd70d67-2676-4b2d-a65a-6f528be15b18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4DFCC65-6F69-45EA-A8A1-BEE6985BB05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1959</TotalTime>
  <Words>712</Words>
  <Application>Microsoft Office PowerPoint</Application>
  <PresentationFormat>Širokoúhlá obrazovka</PresentationFormat>
  <Paragraphs>105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Calibri</vt:lpstr>
      <vt:lpstr>Raleway</vt:lpstr>
      <vt:lpstr>Raleway Medium</vt:lpstr>
      <vt:lpstr>Times New Roman</vt:lpstr>
      <vt:lpstr>Motiv Office</vt:lpstr>
      <vt:lpstr>Prezentace aplikace PowerPoint</vt:lpstr>
      <vt:lpstr>Nejdůležitější změny:</vt:lpstr>
      <vt:lpstr>Prezentace aplikace PowerPoint</vt:lpstr>
      <vt:lpstr>Předmět dotace (účel):</vt:lpstr>
      <vt:lpstr>Prezentace aplikace PowerPoint</vt:lpstr>
      <vt:lpstr>Předmět dotace (účel):</vt:lpstr>
      <vt:lpstr>Výše dotace:</vt:lpstr>
      <vt:lpstr>Podmínky pro poskytnutí dotace:</vt:lpstr>
      <vt:lpstr>Termíny:</vt:lpstr>
      <vt:lpstr>Odborný garant programu: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Kajabová Terezie</dc:creator>
  <cp:lastModifiedBy>Špindlerová Romana</cp:lastModifiedBy>
  <cp:revision>136</cp:revision>
  <cp:lastPrinted>2023-10-19T12:49:50Z</cp:lastPrinted>
  <dcterms:created xsi:type="dcterms:W3CDTF">2021-09-06T10:29:11Z</dcterms:created>
  <dcterms:modified xsi:type="dcterms:W3CDTF">2024-01-15T06:37:53Z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0x0101008AE2B623B77A604FAB7997BC80CE4B6D</vt:lpwstr>
  </property>
</Properties>
</file>