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60" r:id="rId5"/>
    <p:sldId id="268" r:id="rId6"/>
    <p:sldId id="276" r:id="rId7"/>
    <p:sldId id="275" r:id="rId8"/>
    <p:sldId id="273" r:id="rId9"/>
    <p:sldId id="274" r:id="rId10"/>
    <p:sldId id="266" r:id="rId11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15.01.2024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Stranky/Default.aspx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obotka@kr-karlovarsky.cz" TargetMode="External"/><Relationship Id="rId2" Type="http://schemas.openxmlformats.org/officeDocument/2006/relationships/hyperlink" Target="mailto:romana.spindlerova@kr-karlovarsky.cz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988053" y="2047012"/>
            <a:ext cx="837566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Dotační program „Podpora rozvoje a  údržby veřejných zimních tras“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pro rok 2024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8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Bc. Romana Špindlerová, DiS.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684213" y="3421980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4780337"/>
          </a:xfrm>
        </p:spPr>
        <p:txBody>
          <a:bodyPr/>
          <a:lstStyle/>
          <a:p>
            <a:r>
              <a:rPr lang="cs-CZ" sz="1800" b="1" dirty="0"/>
              <a:t>Účel podpory: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podpora rozvoje vybraných druhů zimní rekreace a zimních sportů, zejména běžeckého lyžování (a obdobných druhů sportů) a zimní pěší turistiky a s tím spojený rozvoj, zatraktivnění a zpřístupnění zimního cestovního ruchu a potřebné doprovodné infrastruktury.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naplňování opatření schválené Koncepce běžeckého lyžování Karlovarského kraje a k využívání Portálu pro běžecké lyžování Karlovarského kraje</a:t>
            </a:r>
          </a:p>
          <a:p>
            <a:r>
              <a:rPr lang="cs-CZ" sz="1800" b="1" dirty="0"/>
              <a:t>Okruh způsobilých žadatelů: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obec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mikroregion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příspěvková organizace založená a zřízená krajem a obcí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spolek, nadace a jiné právnické osoby</a:t>
            </a:r>
          </a:p>
          <a:p>
            <a:r>
              <a:rPr lang="cs-CZ" sz="1800" b="1" dirty="0"/>
              <a:t>Předpokládaný celkový objem finančních prostředků pro dotační program:</a:t>
            </a:r>
          </a:p>
          <a:p>
            <a:pPr marL="1085850" lvl="1" indent="-285750" algn="just"/>
            <a:r>
              <a:rPr lang="cs-CZ" sz="1800" b="1" dirty="0">
                <a:solidFill>
                  <a:srgbClr val="FF0000"/>
                </a:solidFill>
                <a:latin typeface="Raleway Medium"/>
              </a:rPr>
              <a:t>2.500.000 Kč</a:t>
            </a:r>
          </a:p>
          <a:p>
            <a:r>
              <a:rPr lang="cs-CZ" sz="1800" b="1" dirty="0"/>
              <a:t>Termín DUZP (realizace projektu): </a:t>
            </a:r>
          </a:p>
          <a:p>
            <a:pPr algn="just"/>
            <a:r>
              <a:rPr lang="cs-CZ" sz="1800" dirty="0"/>
              <a:t>	</a:t>
            </a:r>
            <a:r>
              <a:rPr lang="cs-CZ" sz="1800" b="1" dirty="0">
                <a:solidFill>
                  <a:srgbClr val="FF0000"/>
                </a:solidFill>
              </a:rPr>
              <a:t>1. 6. 2024 - 31. 8. 2025</a:t>
            </a:r>
          </a:p>
          <a:p>
            <a:endParaRPr lang="cs-CZ" sz="1800" b="1" dirty="0">
              <a:solidFill>
                <a:srgbClr val="FF0000"/>
              </a:solidFill>
              <a:latin typeface="+mn-lt"/>
            </a:endParaRPr>
          </a:p>
          <a:p>
            <a:endParaRPr lang="cs-CZ" sz="18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Nejdůležitější informace: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51830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5201785"/>
          </a:xfrm>
        </p:spPr>
        <p:txBody>
          <a:bodyPr/>
          <a:lstStyle/>
          <a:p>
            <a:pPr marL="342900" lvl="0" indent="-342900" algn="just">
              <a:buFont typeface="+mj-lt"/>
              <a:buAutoNum type="alphaLcParenR"/>
            </a:pPr>
            <a:r>
              <a:rPr lang="cs-CZ" sz="1800" b="1" dirty="0"/>
              <a:t>zimní údržba</a:t>
            </a:r>
            <a:r>
              <a:rPr lang="cs-CZ" sz="1800" dirty="0"/>
              <a:t> – </a:t>
            </a:r>
            <a:r>
              <a:rPr lang="cs-CZ" sz="1600" dirty="0"/>
              <a:t>zejména provozní náklady na zimní provoz techniky pro úpravu lyžařských běžeckých trasa veřejných zimních pěších tras v Karlovarském kraji (např. pohonné hmoty, pojištění techniky, mzdové náklady související s účelem dotace atd.), příprava, realizace, průběžné úpravy a údržba tras např. vyrovnáváním a rovnoměrné rozmístění sněhové pokrývky pro lyžařské běžecké tratě, zhutňováním sněhu, stlačování a frézování strojovou technikou, zasněžování technickým sněhem apod.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800" b="1" dirty="0"/>
              <a:t>letní údržba</a:t>
            </a:r>
            <a:r>
              <a:rPr lang="cs-CZ" sz="1800" dirty="0"/>
              <a:t> – </a:t>
            </a:r>
            <a:r>
              <a:rPr lang="cs-CZ" sz="1600" dirty="0"/>
              <a:t>zejména provozní náklady spojené s čištěním, sekáním trávy, mulčováním, zarovnáním terénních nerovností; prořezáváním, zřízením či údržbou odvodňovacích zařízení, odstraňováním vývratů stromů a jiných nahodilých překážek a dalších podobných pracích vedoucích k udržování tratí ve funkčním stavu, ev. vytvářením nových tras (př. také nákup či zapůjčení drobného nářadí, mzdové náklady související s účelem dotace, drobné režijní náklady apod.).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600" b="1" dirty="0"/>
              <a:t>náklady na servis stávající techniky </a:t>
            </a:r>
            <a:r>
              <a:rPr lang="cs-CZ" sz="1600" dirty="0"/>
              <a:t>(např. rolba, skútr, čtyřkolka), která je používána pro budování a údržbu veřejných lyžařských běžeckých tras a veřejných zimních pěších tras v Karlovarském kraji apod.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600" b="1" dirty="0"/>
              <a:t>náklady spojené s údržbou, opravami, příp. úklidem doprovodné infrastruktury </a:t>
            </a:r>
            <a:r>
              <a:rPr lang="cs-CZ" sz="1600" dirty="0"/>
              <a:t>na veřejných lyžařských běžeckých trasách a veřejných zimních pěších trasách v Karlovarském kraji (např. parkoviště, vč. odklízení sněhu, tyčové značení, závory, informační cedule a značení, přístřešky apod.)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Předmět dotace (účel):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79014" y="6240133"/>
            <a:ext cx="2743200" cy="365125"/>
          </a:xfrm>
        </p:spPr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12338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720735"/>
            <a:ext cx="10674119" cy="37515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dotovaný projekt se musí vztahovat na pozemky a majetek ve vlastnictví žadatele </a:t>
            </a:r>
            <a:r>
              <a:rPr lang="cs-CZ" sz="1800" b="1" u="sng" dirty="0"/>
              <a:t>nebo</a:t>
            </a:r>
            <a:r>
              <a:rPr lang="cs-CZ" sz="1800" dirty="0"/>
              <a:t> na pozemky a majetek se souhlasem vlastníka, pokud není žadatelem o dotaci, na kterém lze projekt realizovat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dotovaný projekt se musí vztahovat na servis stávající techniky ve vlastnictví žadatele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dotovaný projekt se musí vztahovat na náklady techniky ve vlastnictví žadatele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žadatel může předložit </a:t>
            </a:r>
            <a:r>
              <a:rPr lang="cs-CZ" sz="1800" b="1" dirty="0"/>
              <a:t>maximálně 1 žádost o poskytnutí dotace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územní vymezení realizované akce je Karlovarský kraj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pro financování akce není možno využít souběhu jiných dotací z rozpočtu Karlovarského kraje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v případě převisu žádostí bude maximální výše dotace všem žadatelům poměrně krácena.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  <a:p>
            <a:endParaRPr lang="cs-CZ" sz="1800" b="1" dirty="0">
              <a:latin typeface="+mn-lt"/>
            </a:endParaRPr>
          </a:p>
          <a:p>
            <a:endParaRPr lang="cs-CZ" sz="1800" b="1" dirty="0">
              <a:solidFill>
                <a:srgbClr val="FF0000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>
              <a:solidFill>
                <a:srgbClr val="FF0000"/>
              </a:solidFill>
              <a:latin typeface="+mn-lt"/>
            </a:endParaRPr>
          </a:p>
          <a:p>
            <a:endParaRPr lang="cs-CZ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838200" y="743970"/>
            <a:ext cx="8390797" cy="976764"/>
          </a:xfrm>
        </p:spPr>
        <p:txBody>
          <a:bodyPr/>
          <a:lstStyle/>
          <a:p>
            <a:br>
              <a:rPr lang="cs-CZ" sz="2800" b="1" dirty="0"/>
            </a:br>
            <a:br>
              <a:rPr lang="cs-CZ" sz="2800" b="1" dirty="0"/>
            </a:br>
            <a:r>
              <a:rPr lang="cs-CZ" b="1" u="sng" dirty="0">
                <a:latin typeface="Raleway Medium"/>
              </a:rPr>
              <a:t>Podmínky pro poskytnutí dotace:</a:t>
            </a:r>
            <a:br>
              <a:rPr lang="cs-CZ" sz="2800" b="1" dirty="0"/>
            </a:b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AED3902-5CBF-4B10-9ED7-8163EBF8CB93}"/>
              </a:ext>
            </a:extLst>
          </p:cNvPr>
          <p:cNvSpPr/>
          <p:nvPr/>
        </p:nvSpPr>
        <p:spPr>
          <a:xfrm>
            <a:off x="838200" y="1473810"/>
            <a:ext cx="1104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12783"/>
                </a:solidFill>
                <a:latin typeface="Raleway Medium"/>
              </a:rPr>
              <a:t>maximální výše dotace: </a:t>
            </a:r>
            <a:r>
              <a:rPr lang="cs-CZ" b="1" dirty="0">
                <a:solidFill>
                  <a:srgbClr val="FF0000"/>
                </a:solidFill>
                <a:latin typeface="Raleway Medium"/>
              </a:rPr>
              <a:t>400.000 Kč </a:t>
            </a:r>
            <a:r>
              <a:rPr lang="cs-CZ" dirty="0">
                <a:solidFill>
                  <a:srgbClr val="312783"/>
                </a:solidFill>
                <a:latin typeface="Raleway Medium"/>
              </a:rPr>
              <a:t>a zároveň </a:t>
            </a:r>
            <a:r>
              <a:rPr lang="cs-CZ" b="1" dirty="0">
                <a:solidFill>
                  <a:srgbClr val="FF0000"/>
                </a:solidFill>
                <a:latin typeface="Raleway Medium"/>
              </a:rPr>
              <a:t>max. 60 %</a:t>
            </a:r>
            <a:r>
              <a:rPr lang="cs-CZ" dirty="0">
                <a:solidFill>
                  <a:srgbClr val="FF0000"/>
                </a:solidFill>
                <a:latin typeface="Raleway Medium"/>
              </a:rPr>
              <a:t> </a:t>
            </a:r>
            <a:r>
              <a:rPr lang="cs-CZ" dirty="0">
                <a:solidFill>
                  <a:srgbClr val="312783"/>
                </a:solidFill>
                <a:latin typeface="Raleway Medium"/>
              </a:rPr>
              <a:t>celkových předpokládaných nákladů projektu</a:t>
            </a:r>
            <a:endParaRPr lang="cs-CZ" b="1" dirty="0">
              <a:solidFill>
                <a:srgbClr val="312783"/>
              </a:solidFill>
              <a:latin typeface="Raleway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12783"/>
                </a:solidFill>
                <a:latin typeface="Raleway Medium"/>
              </a:rPr>
              <a:t>minimální výše dotace: </a:t>
            </a:r>
            <a:r>
              <a:rPr lang="cs-CZ" b="1" dirty="0">
                <a:solidFill>
                  <a:srgbClr val="FF0000"/>
                </a:solidFill>
                <a:latin typeface="Raleway Medium"/>
              </a:rPr>
              <a:t>20.000 Kč</a:t>
            </a:r>
            <a:endParaRPr lang="cs-CZ" dirty="0">
              <a:solidFill>
                <a:srgbClr val="FF0000"/>
              </a:solidFill>
              <a:latin typeface="Raleway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8064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5201785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Vyhlášení krajského dotačního programu pro rok 2024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	</a:t>
            </a:r>
            <a:r>
              <a:rPr lang="cs-CZ" sz="1800" b="1" dirty="0">
                <a:solidFill>
                  <a:srgbClr val="FF0000"/>
                </a:solidFill>
              </a:rPr>
              <a:t>27. 2. 2024 (schválení ZKK 26. 2. 2024)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dirty="0"/>
              <a:t>Příjem žádostí 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	</a:t>
            </a:r>
            <a:r>
              <a:rPr lang="cs-CZ" sz="1800" b="1" u="sng" dirty="0">
                <a:solidFill>
                  <a:srgbClr val="FF0000"/>
                </a:solidFill>
              </a:rPr>
              <a:t>od 9. 4. 2024 </a:t>
            </a:r>
            <a:r>
              <a:rPr lang="cs-CZ" sz="1800" b="1" dirty="0">
                <a:solidFill>
                  <a:srgbClr val="FF0000"/>
                </a:solidFill>
              </a:rPr>
              <a:t>– 9:00 hod</a:t>
            </a:r>
          </a:p>
          <a:p>
            <a:pPr algn="just">
              <a:lnSpc>
                <a:spcPct val="10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 	</a:t>
            </a:r>
            <a:r>
              <a:rPr lang="cs-CZ" sz="1800" b="1" u="sng" dirty="0">
                <a:solidFill>
                  <a:srgbClr val="FF0000"/>
                </a:solidFill>
              </a:rPr>
              <a:t>do 15. 4. 2024 </a:t>
            </a:r>
            <a:r>
              <a:rPr lang="cs-CZ" sz="1800" b="1" dirty="0">
                <a:solidFill>
                  <a:srgbClr val="FF0000"/>
                </a:solidFill>
              </a:rPr>
              <a:t>– 15:00 hod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Příjem žádostí bude probíhat standardně přes elektronický systém příjmu žádostí Karlovarského kraje „Portál občana“ viz – </a:t>
            </a:r>
            <a:r>
              <a:rPr lang="cs-CZ" sz="1800" dirty="0">
                <a:hlinkClick r:id="rId2"/>
              </a:rPr>
              <a:t>Dotace - kr-karlovarsky.cz</a:t>
            </a:r>
            <a:r>
              <a:rPr lang="cs-CZ" sz="1800" dirty="0"/>
              <a:t>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Veškeré informace budou uvedeny v dokumentu „Podpora rozvoje </a:t>
            </a:r>
            <a:r>
              <a:rPr lang="cs-CZ" sz="1800"/>
              <a:t>a údržby </a:t>
            </a:r>
            <a:r>
              <a:rPr lang="cs-CZ" sz="1800" dirty="0"/>
              <a:t>veřejných zimních tras“, který bude po schválení zastupitelstvem zveřejněn na internetových stránkách Karlovarského kraje v sekci Dotace (</a:t>
            </a:r>
            <a:r>
              <a:rPr lang="cs-CZ" sz="1800" dirty="0">
                <a:hlinkClick r:id="rId3"/>
              </a:rPr>
              <a:t>kr-karlovarsky.cz</a:t>
            </a:r>
            <a:r>
              <a:rPr lang="cs-CZ" sz="1800" dirty="0"/>
              <a:t>)</a:t>
            </a:r>
          </a:p>
          <a:p>
            <a:pPr algn="just"/>
            <a:endParaRPr lang="cs-CZ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Termíny: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8826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419450" y="1826524"/>
            <a:ext cx="11772550" cy="520178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Bc. Romana Špindlerová, DiS., e-mail: </a:t>
            </a:r>
            <a:r>
              <a:rPr lang="cs-CZ" dirty="0">
                <a:hlinkClick r:id="rId2"/>
              </a:rPr>
              <a:t>romana.spindlerova@kr-karlovarsky.cz</a:t>
            </a:r>
            <a:r>
              <a:rPr lang="cs-CZ" dirty="0"/>
              <a:t>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tel. 354 222 312, mobil: 736 650 031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800" b="1" u="sng" dirty="0"/>
              <a:t>Administrace programu </a:t>
            </a:r>
            <a:r>
              <a:rPr lang="cs-CZ" sz="2800" dirty="0"/>
              <a:t>(za centrálního administrátora KÚKK):</a:t>
            </a:r>
          </a:p>
          <a:p>
            <a:endParaRPr lang="cs-CZ" sz="2800" dirty="0"/>
          </a:p>
          <a:p>
            <a:pPr algn="just"/>
            <a:r>
              <a:rPr lang="cs-CZ" dirty="0"/>
              <a:t>Ing. Jaroslav Sobotka, DiS., e-mail: </a:t>
            </a:r>
            <a:r>
              <a:rPr lang="cs-CZ" dirty="0">
                <a:hlinkClick r:id="rId3"/>
              </a:rPr>
              <a:t>jaroslav.sobotka@kr-karlovarsky.cz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354 222 166, mobil: 736 650 377</a:t>
            </a:r>
          </a:p>
          <a:p>
            <a:endParaRPr lang="cs-CZ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419450" y="617867"/>
            <a:ext cx="8809547" cy="536697"/>
          </a:xfrm>
        </p:spPr>
        <p:txBody>
          <a:bodyPr/>
          <a:lstStyle/>
          <a:p>
            <a:r>
              <a:rPr lang="cs-CZ" sz="2800" b="1" u="sng" dirty="0">
                <a:latin typeface="Raleway Medium"/>
              </a:rPr>
              <a:t>Odborný garant programu: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2439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</a:t>
            </a:r>
            <a:r>
              <a:rPr lang="cs-CZ" sz="2000" b="1" dirty="0" err="1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DiS</a:t>
            </a:r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.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3842556" y="2624092"/>
            <a:ext cx="466666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  <a:latin typeface="Raleway Medium"/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B9F8F5-C894-40B0-97C4-667E489C12F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bd70d67-2676-4b2d-a65a-6f528be15b18"/>
    <ds:schemaRef ds:uri="http://purl.org/dc/terms/"/>
    <ds:schemaRef ds:uri="6ddde444-b2a3-4611-bfaf-5b69f30e470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706</Words>
  <Application>Microsoft Office PowerPoint</Application>
  <PresentationFormat>Širokoúhlá obrazovka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Raleway</vt:lpstr>
      <vt:lpstr>Raleway Medium</vt:lpstr>
      <vt:lpstr>Times New Roman</vt:lpstr>
      <vt:lpstr>Motiv Office</vt:lpstr>
      <vt:lpstr>Prezentace aplikace PowerPoint</vt:lpstr>
      <vt:lpstr>Nejdůležitější informace:</vt:lpstr>
      <vt:lpstr>Předmět dotace (účel):</vt:lpstr>
      <vt:lpstr>  Podmínky pro poskytnutí dotace: </vt:lpstr>
      <vt:lpstr>Termíny:</vt:lpstr>
      <vt:lpstr>Odborný garant programu: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Špindlerová Romana</cp:lastModifiedBy>
  <cp:revision>151</cp:revision>
  <cp:lastPrinted>2023-01-11T15:09:49Z</cp:lastPrinted>
  <dcterms:created xsi:type="dcterms:W3CDTF">2021-09-06T10:29:11Z</dcterms:created>
  <dcterms:modified xsi:type="dcterms:W3CDTF">2024-01-15T06:36:03Z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