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19" r:id="rId2"/>
    <p:sldId id="326" r:id="rId3"/>
    <p:sldId id="527" r:id="rId4"/>
    <p:sldId id="530" r:id="rId5"/>
    <p:sldId id="531" r:id="rId6"/>
    <p:sldId id="375" r:id="rId7"/>
    <p:sldId id="409" r:id="rId8"/>
    <p:sldId id="532" r:id="rId9"/>
    <p:sldId id="389" r:id="rId10"/>
    <p:sldId id="533" r:id="rId11"/>
    <p:sldId id="534" r:id="rId12"/>
    <p:sldId id="386" r:id="rId13"/>
    <p:sldId id="528" r:id="rId14"/>
    <p:sldId id="28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73">
          <p15:clr>
            <a:srgbClr val="A4A3A4"/>
          </p15:clr>
        </p15:guide>
        <p15:guide id="3" orient="horz" pos="4125">
          <p15:clr>
            <a:srgbClr val="A4A3A4"/>
          </p15:clr>
        </p15:guide>
        <p15:guide id="5" orient="horz" pos="3822">
          <p15:clr>
            <a:srgbClr val="A4A3A4"/>
          </p15:clr>
        </p15:guide>
        <p15:guide id="6" orient="horz" pos="951">
          <p15:clr>
            <a:srgbClr val="A4A3A4"/>
          </p15:clr>
        </p15:guide>
        <p15:guide id="7" pos="2880">
          <p15:clr>
            <a:srgbClr val="A4A3A4"/>
          </p15:clr>
        </p15:guide>
        <p15:guide id="8" pos="313">
          <p15:clr>
            <a:srgbClr val="A4A3A4"/>
          </p15:clr>
        </p15:guide>
        <p15:guide id="9" pos="5451">
          <p15:clr>
            <a:srgbClr val="A4A3A4"/>
          </p15:clr>
        </p15:guide>
        <p15:guide id="10" pos="2049">
          <p15:clr>
            <a:srgbClr val="A4A3A4"/>
          </p15:clr>
        </p15:guide>
        <p15:guide id="11" pos="3711">
          <p15:clr>
            <a:srgbClr val="A4A3A4"/>
          </p15:clr>
        </p15:guide>
        <p15:guide id="12" pos="3864">
          <p15:clr>
            <a:srgbClr val="A4A3A4"/>
          </p15:clr>
        </p15:guide>
        <p15:guide id="13" pos="2801">
          <p15:clr>
            <a:srgbClr val="A4A3A4"/>
          </p15:clr>
        </p15:guide>
        <p15:guide id="14" pos="2959">
          <p15:clr>
            <a:srgbClr val="A4A3A4"/>
          </p15:clr>
        </p15:guide>
        <p15:guide id="15" pos="1896">
          <p15:clr>
            <a:srgbClr val="A4A3A4"/>
          </p15:clr>
        </p15:guide>
        <p15:guide id="16" orient="horz" pos="34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88" y="114"/>
      </p:cViewPr>
      <p:guideLst>
        <p:guide orient="horz" pos="2160"/>
        <p:guide orient="horz" pos="273"/>
        <p:guide orient="horz" pos="4125"/>
        <p:guide orient="horz" pos="3822"/>
        <p:guide orient="horz" pos="951"/>
        <p:guide pos="2880"/>
        <p:guide pos="313"/>
        <p:guide pos="5451"/>
        <p:guide pos="2049"/>
        <p:guide pos="3711"/>
        <p:guide pos="3864"/>
        <p:guide pos="2801"/>
        <p:guide pos="2959"/>
        <p:guide pos="1896"/>
        <p:guide orient="horz" pos="34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A2368-8D98-440E-BC7A-3EF879ED6F14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D0065D1-57CB-47F5-85DA-361E475C0147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/>
            <a:t>DTMŽ</a:t>
          </a:r>
        </a:p>
      </dgm:t>
    </dgm:pt>
    <dgm:pt modelId="{BFD14DD3-BEE5-4127-9638-EBACEF1B1972}" type="parTrans" cxnId="{D2AD29D1-29C1-482D-8D71-C989CC5EC7FD}">
      <dgm:prSet/>
      <dgm:spPr/>
      <dgm:t>
        <a:bodyPr/>
        <a:lstStyle/>
        <a:p>
          <a:endParaRPr lang="cs-CZ"/>
        </a:p>
      </dgm:t>
    </dgm:pt>
    <dgm:pt modelId="{C0A36A86-0553-4E2A-902A-B156F33C1AD9}" type="sibTrans" cxnId="{D2AD29D1-29C1-482D-8D71-C989CC5EC7FD}">
      <dgm:prSet/>
      <dgm:spPr/>
      <dgm:t>
        <a:bodyPr/>
        <a:lstStyle/>
        <a:p>
          <a:endParaRPr lang="cs-CZ"/>
        </a:p>
      </dgm:t>
    </dgm:pt>
    <dgm:pt modelId="{0F0198BC-AF3B-465A-B7CC-EF6CE34525EB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/>
            <a:t>SŽG</a:t>
          </a:r>
        </a:p>
      </dgm:t>
    </dgm:pt>
    <dgm:pt modelId="{5ED6AAEB-ACE5-4034-8868-E1F4E61B7C4B}" type="parTrans" cxnId="{EE32DB7A-77AF-4F36-BB06-EED551AE6245}">
      <dgm:prSet/>
      <dgm:spPr/>
      <dgm:t>
        <a:bodyPr/>
        <a:lstStyle/>
        <a:p>
          <a:endParaRPr lang="cs-CZ"/>
        </a:p>
      </dgm:t>
    </dgm:pt>
    <dgm:pt modelId="{D06481B7-3741-4C4F-A586-075958AF80C7}" type="sibTrans" cxnId="{EE32DB7A-77AF-4F36-BB06-EED551AE6245}">
      <dgm:prSet/>
      <dgm:spPr/>
      <dgm:t>
        <a:bodyPr/>
        <a:lstStyle/>
        <a:p>
          <a:endParaRPr lang="cs-CZ"/>
        </a:p>
      </dgm:t>
    </dgm:pt>
    <dgm:pt modelId="{4B97580D-2CF6-4D5A-BC9B-180E1B15B1E0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/>
            <a:t>CTD</a:t>
          </a:r>
        </a:p>
      </dgm:t>
    </dgm:pt>
    <dgm:pt modelId="{4EDF771B-DB9C-4CC7-8897-742B739FF008}" type="parTrans" cxnId="{5BBC5DC4-AFA6-4D7A-BAE7-478E93911D32}">
      <dgm:prSet/>
      <dgm:spPr/>
      <dgm:t>
        <a:bodyPr/>
        <a:lstStyle/>
        <a:p>
          <a:endParaRPr lang="cs-CZ"/>
        </a:p>
      </dgm:t>
    </dgm:pt>
    <dgm:pt modelId="{36D05E4B-1B7F-4B46-B257-E6898A391E73}" type="sibTrans" cxnId="{5BBC5DC4-AFA6-4D7A-BAE7-478E93911D32}">
      <dgm:prSet/>
      <dgm:spPr/>
      <dgm:t>
        <a:bodyPr/>
        <a:lstStyle/>
        <a:p>
          <a:endParaRPr lang="cs-CZ"/>
        </a:p>
      </dgm:t>
    </dgm:pt>
    <dgm:pt modelId="{AD94F629-FC0A-40EA-9A66-85D2F7A4C8F6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/>
            <a:t>OŘ SEE</a:t>
          </a:r>
        </a:p>
      </dgm:t>
    </dgm:pt>
    <dgm:pt modelId="{49A04AA7-64BE-4FC9-8A52-4CEFCCA3AABF}" type="parTrans" cxnId="{D7FB2BBE-F1CD-4870-83D9-19D4E76F7676}">
      <dgm:prSet/>
      <dgm:spPr/>
      <dgm:t>
        <a:bodyPr/>
        <a:lstStyle/>
        <a:p>
          <a:endParaRPr lang="cs-CZ"/>
        </a:p>
      </dgm:t>
    </dgm:pt>
    <dgm:pt modelId="{516A6842-C0A7-4949-AA23-55D089A10AFD}" type="sibTrans" cxnId="{D7FB2BBE-F1CD-4870-83D9-19D4E76F7676}">
      <dgm:prSet/>
      <dgm:spPr/>
      <dgm:t>
        <a:bodyPr/>
        <a:lstStyle/>
        <a:p>
          <a:endParaRPr lang="cs-CZ"/>
        </a:p>
      </dgm:t>
    </dgm:pt>
    <dgm:pt modelId="{281976C7-DC88-4B48-B6EC-81596C3A15FF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/>
            <a:t>OŘ SSZT</a:t>
          </a:r>
        </a:p>
      </dgm:t>
    </dgm:pt>
    <dgm:pt modelId="{9D891D73-13B5-4351-BAD8-090D12F61127}" type="parTrans" cxnId="{2351A1B0-C31C-482F-8777-9A6B7459C951}">
      <dgm:prSet/>
      <dgm:spPr/>
      <dgm:t>
        <a:bodyPr/>
        <a:lstStyle/>
        <a:p>
          <a:endParaRPr lang="cs-CZ"/>
        </a:p>
      </dgm:t>
    </dgm:pt>
    <dgm:pt modelId="{B106239F-AAE1-4D4F-9345-8BE93334C6DF}" type="sibTrans" cxnId="{2351A1B0-C31C-482F-8777-9A6B7459C951}">
      <dgm:prSet/>
      <dgm:spPr/>
      <dgm:t>
        <a:bodyPr/>
        <a:lstStyle/>
        <a:p>
          <a:endParaRPr lang="cs-CZ"/>
        </a:p>
      </dgm:t>
    </dgm:pt>
    <dgm:pt modelId="{61FCE46F-3357-4FF8-8908-71BE9E5DBB9F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/>
            <a:t>OŘ SPS</a:t>
          </a:r>
        </a:p>
      </dgm:t>
    </dgm:pt>
    <dgm:pt modelId="{5FBE49D8-BB6F-474F-999B-C8C1F32577CE}" type="parTrans" cxnId="{B1F64193-B6EB-4C8A-A9BC-D570A3F7FFAC}">
      <dgm:prSet/>
      <dgm:spPr/>
      <dgm:t>
        <a:bodyPr/>
        <a:lstStyle/>
        <a:p>
          <a:endParaRPr lang="cs-CZ"/>
        </a:p>
      </dgm:t>
    </dgm:pt>
    <dgm:pt modelId="{F6E3398D-D3FE-4383-91CD-947E5AE51FDC}" type="sibTrans" cxnId="{B1F64193-B6EB-4C8A-A9BC-D570A3F7FFAC}">
      <dgm:prSet/>
      <dgm:spPr/>
      <dgm:t>
        <a:bodyPr/>
        <a:lstStyle/>
        <a:p>
          <a:endParaRPr lang="cs-CZ"/>
        </a:p>
      </dgm:t>
    </dgm:pt>
    <dgm:pt modelId="{E2AF6674-C04C-49F3-B85B-D6B18964E07E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/>
            <a:t>OŘ SMT</a:t>
          </a:r>
        </a:p>
      </dgm:t>
    </dgm:pt>
    <dgm:pt modelId="{9F447B9A-A0E6-4F6B-BB3B-669F9CD4FA0B}" type="parTrans" cxnId="{6C72F13D-DE57-405B-AF77-177F4C28A254}">
      <dgm:prSet/>
      <dgm:spPr/>
      <dgm:t>
        <a:bodyPr/>
        <a:lstStyle/>
        <a:p>
          <a:endParaRPr lang="cs-CZ"/>
        </a:p>
      </dgm:t>
    </dgm:pt>
    <dgm:pt modelId="{ED9665D1-7CC6-4920-8EC4-5CB2A7323419}" type="sibTrans" cxnId="{6C72F13D-DE57-405B-AF77-177F4C28A254}">
      <dgm:prSet/>
      <dgm:spPr/>
      <dgm:t>
        <a:bodyPr/>
        <a:lstStyle/>
        <a:p>
          <a:endParaRPr lang="cs-CZ"/>
        </a:p>
      </dgm:t>
    </dgm:pt>
    <dgm:pt modelId="{60F5F2D9-2080-4794-8CCE-843161EAB40F}">
      <dgm:prSet phldrT="[Text]"/>
      <dgm:spPr>
        <a:solidFill>
          <a:schemeClr val="accent3"/>
        </a:solidFill>
      </dgm:spPr>
      <dgm:t>
        <a:bodyPr/>
        <a:lstStyle/>
        <a:p>
          <a:r>
            <a:rPr lang="cs-CZ"/>
            <a:t>GŘ</a:t>
          </a:r>
          <a:endParaRPr lang="cs-CZ" dirty="0"/>
        </a:p>
      </dgm:t>
    </dgm:pt>
    <dgm:pt modelId="{FD815A89-4568-4534-9833-5DA5BCD01A2E}" type="parTrans" cxnId="{C3A1D7E1-E930-450D-B76D-1A47AD5A31C1}">
      <dgm:prSet/>
      <dgm:spPr/>
      <dgm:t>
        <a:bodyPr/>
        <a:lstStyle/>
        <a:p>
          <a:endParaRPr lang="cs-CZ"/>
        </a:p>
      </dgm:t>
    </dgm:pt>
    <dgm:pt modelId="{02DF0D3D-C024-4A3A-8DED-F9B0DDA00DEF}" type="sibTrans" cxnId="{C3A1D7E1-E930-450D-B76D-1A47AD5A31C1}">
      <dgm:prSet/>
      <dgm:spPr/>
      <dgm:t>
        <a:bodyPr/>
        <a:lstStyle/>
        <a:p>
          <a:endParaRPr lang="cs-CZ"/>
        </a:p>
      </dgm:t>
    </dgm:pt>
    <dgm:pt modelId="{82777927-D0D6-4C4E-A3A1-49A8814E5050}" type="pres">
      <dgm:prSet presAssocID="{E77A2368-8D98-440E-BC7A-3EF879ED6F1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744FF6-C0BB-4059-88DA-1FEFA81DE12F}" type="pres">
      <dgm:prSet presAssocID="{2D0065D1-57CB-47F5-85DA-361E475C0147}" presName="centerShape" presStyleLbl="node0" presStyleIdx="0" presStyleCnt="1" custScaleX="109358" custScaleY="109358" custLinFactNeighborX="-109"/>
      <dgm:spPr/>
    </dgm:pt>
    <dgm:pt modelId="{A120D5E3-F589-4613-B4CC-882D489DD462}" type="pres">
      <dgm:prSet presAssocID="{5ED6AAEB-ACE5-4034-8868-E1F4E61B7C4B}" presName="Name9" presStyleLbl="parChTrans1D2" presStyleIdx="0" presStyleCnt="7"/>
      <dgm:spPr/>
    </dgm:pt>
    <dgm:pt modelId="{6F543FF2-C330-4AC7-B9A4-E94A638AFEBA}" type="pres">
      <dgm:prSet presAssocID="{5ED6AAEB-ACE5-4034-8868-E1F4E61B7C4B}" presName="connTx" presStyleLbl="parChTrans1D2" presStyleIdx="0" presStyleCnt="7"/>
      <dgm:spPr/>
    </dgm:pt>
    <dgm:pt modelId="{0F94D009-2322-4A97-BE93-61C49EE4CE39}" type="pres">
      <dgm:prSet presAssocID="{0F0198BC-AF3B-465A-B7CC-EF6CE34525EB}" presName="node" presStyleLbl="node1" presStyleIdx="0" presStyleCnt="7">
        <dgm:presLayoutVars>
          <dgm:bulletEnabled val="1"/>
        </dgm:presLayoutVars>
      </dgm:prSet>
      <dgm:spPr/>
    </dgm:pt>
    <dgm:pt modelId="{FC7F93F6-9553-4EE6-A85B-8DC304F99F45}" type="pres">
      <dgm:prSet presAssocID="{4EDF771B-DB9C-4CC7-8897-742B739FF008}" presName="Name9" presStyleLbl="parChTrans1D2" presStyleIdx="1" presStyleCnt="7"/>
      <dgm:spPr/>
    </dgm:pt>
    <dgm:pt modelId="{D392191C-DD5F-486C-8D91-44F555EA02DE}" type="pres">
      <dgm:prSet presAssocID="{4EDF771B-DB9C-4CC7-8897-742B739FF008}" presName="connTx" presStyleLbl="parChTrans1D2" presStyleIdx="1" presStyleCnt="7"/>
      <dgm:spPr/>
    </dgm:pt>
    <dgm:pt modelId="{FC6885A9-0304-4CE2-9467-F2A8F066DEBC}" type="pres">
      <dgm:prSet presAssocID="{4B97580D-2CF6-4D5A-BC9B-180E1B15B1E0}" presName="node" presStyleLbl="node1" presStyleIdx="1" presStyleCnt="7">
        <dgm:presLayoutVars>
          <dgm:bulletEnabled val="1"/>
        </dgm:presLayoutVars>
      </dgm:prSet>
      <dgm:spPr/>
    </dgm:pt>
    <dgm:pt modelId="{4AEE557E-6A1D-4996-8D65-3F22365610F0}" type="pres">
      <dgm:prSet presAssocID="{49A04AA7-64BE-4FC9-8A52-4CEFCCA3AABF}" presName="Name9" presStyleLbl="parChTrans1D2" presStyleIdx="2" presStyleCnt="7"/>
      <dgm:spPr/>
    </dgm:pt>
    <dgm:pt modelId="{685DE5C6-BC9F-40BC-B9C1-2187051E7A05}" type="pres">
      <dgm:prSet presAssocID="{49A04AA7-64BE-4FC9-8A52-4CEFCCA3AABF}" presName="connTx" presStyleLbl="parChTrans1D2" presStyleIdx="2" presStyleCnt="7"/>
      <dgm:spPr/>
    </dgm:pt>
    <dgm:pt modelId="{8C0E8478-D0E6-4907-A49A-9582BDA223EE}" type="pres">
      <dgm:prSet presAssocID="{AD94F629-FC0A-40EA-9A66-85D2F7A4C8F6}" presName="node" presStyleLbl="node1" presStyleIdx="2" presStyleCnt="7">
        <dgm:presLayoutVars>
          <dgm:bulletEnabled val="1"/>
        </dgm:presLayoutVars>
      </dgm:prSet>
      <dgm:spPr/>
    </dgm:pt>
    <dgm:pt modelId="{A8DED0C9-BE09-4F41-9FFD-71EA2EAE27CF}" type="pres">
      <dgm:prSet presAssocID="{9D891D73-13B5-4351-BAD8-090D12F61127}" presName="Name9" presStyleLbl="parChTrans1D2" presStyleIdx="3" presStyleCnt="7"/>
      <dgm:spPr/>
    </dgm:pt>
    <dgm:pt modelId="{B7FA8FF4-672E-48CF-BBFB-84A66CDB42F3}" type="pres">
      <dgm:prSet presAssocID="{9D891D73-13B5-4351-BAD8-090D12F61127}" presName="connTx" presStyleLbl="parChTrans1D2" presStyleIdx="3" presStyleCnt="7"/>
      <dgm:spPr/>
    </dgm:pt>
    <dgm:pt modelId="{B8C9241C-C895-4088-B698-B7919AE32F5D}" type="pres">
      <dgm:prSet presAssocID="{281976C7-DC88-4B48-B6EC-81596C3A15FF}" presName="node" presStyleLbl="node1" presStyleIdx="3" presStyleCnt="7">
        <dgm:presLayoutVars>
          <dgm:bulletEnabled val="1"/>
        </dgm:presLayoutVars>
      </dgm:prSet>
      <dgm:spPr/>
    </dgm:pt>
    <dgm:pt modelId="{D563E48D-744F-4DFA-A9FE-65859AA09838}" type="pres">
      <dgm:prSet presAssocID="{5FBE49D8-BB6F-474F-999B-C8C1F32577CE}" presName="Name9" presStyleLbl="parChTrans1D2" presStyleIdx="4" presStyleCnt="7"/>
      <dgm:spPr/>
    </dgm:pt>
    <dgm:pt modelId="{D0FCBE22-CA0B-45EB-A1D9-998C7DC56293}" type="pres">
      <dgm:prSet presAssocID="{5FBE49D8-BB6F-474F-999B-C8C1F32577CE}" presName="connTx" presStyleLbl="parChTrans1D2" presStyleIdx="4" presStyleCnt="7"/>
      <dgm:spPr/>
    </dgm:pt>
    <dgm:pt modelId="{E9F27748-E0BE-4CCE-A47C-7568A418FC06}" type="pres">
      <dgm:prSet presAssocID="{61FCE46F-3357-4FF8-8908-71BE9E5DBB9F}" presName="node" presStyleLbl="node1" presStyleIdx="4" presStyleCnt="7">
        <dgm:presLayoutVars>
          <dgm:bulletEnabled val="1"/>
        </dgm:presLayoutVars>
      </dgm:prSet>
      <dgm:spPr/>
    </dgm:pt>
    <dgm:pt modelId="{50E30BEA-9C21-42BE-A221-78FF6873624F}" type="pres">
      <dgm:prSet presAssocID="{9F447B9A-A0E6-4F6B-BB3B-669F9CD4FA0B}" presName="Name9" presStyleLbl="parChTrans1D2" presStyleIdx="5" presStyleCnt="7"/>
      <dgm:spPr/>
    </dgm:pt>
    <dgm:pt modelId="{DF754083-462D-4946-A239-96DAD4283243}" type="pres">
      <dgm:prSet presAssocID="{9F447B9A-A0E6-4F6B-BB3B-669F9CD4FA0B}" presName="connTx" presStyleLbl="parChTrans1D2" presStyleIdx="5" presStyleCnt="7"/>
      <dgm:spPr/>
    </dgm:pt>
    <dgm:pt modelId="{21A0E8A5-5831-47D4-8C58-24BCEFDB7891}" type="pres">
      <dgm:prSet presAssocID="{E2AF6674-C04C-49F3-B85B-D6B18964E07E}" presName="node" presStyleLbl="node1" presStyleIdx="5" presStyleCnt="7">
        <dgm:presLayoutVars>
          <dgm:bulletEnabled val="1"/>
        </dgm:presLayoutVars>
      </dgm:prSet>
      <dgm:spPr/>
    </dgm:pt>
    <dgm:pt modelId="{68A731DF-1E8F-478C-99D0-A818FF5F3F84}" type="pres">
      <dgm:prSet presAssocID="{FD815A89-4568-4534-9833-5DA5BCD01A2E}" presName="Name9" presStyleLbl="parChTrans1D2" presStyleIdx="6" presStyleCnt="7"/>
      <dgm:spPr/>
    </dgm:pt>
    <dgm:pt modelId="{197A218D-1E18-48B7-ADEB-3C11903F09AC}" type="pres">
      <dgm:prSet presAssocID="{FD815A89-4568-4534-9833-5DA5BCD01A2E}" presName="connTx" presStyleLbl="parChTrans1D2" presStyleIdx="6" presStyleCnt="7"/>
      <dgm:spPr/>
    </dgm:pt>
    <dgm:pt modelId="{1D3DE341-1E49-4870-A4CE-3C98B19797DF}" type="pres">
      <dgm:prSet presAssocID="{60F5F2D9-2080-4794-8CCE-843161EAB40F}" presName="node" presStyleLbl="node1" presStyleIdx="6" presStyleCnt="7">
        <dgm:presLayoutVars>
          <dgm:bulletEnabled val="1"/>
        </dgm:presLayoutVars>
      </dgm:prSet>
      <dgm:spPr/>
    </dgm:pt>
  </dgm:ptLst>
  <dgm:cxnLst>
    <dgm:cxn modelId="{19BFEF01-68D9-4E13-9AE3-190D8280EA84}" type="presOf" srcId="{5ED6AAEB-ACE5-4034-8868-E1F4E61B7C4B}" destId="{6F543FF2-C330-4AC7-B9A4-E94A638AFEBA}" srcOrd="1" destOrd="0" presId="urn:microsoft.com/office/officeart/2005/8/layout/radial1"/>
    <dgm:cxn modelId="{683F1902-A289-4669-A940-D96886FB1F65}" type="presOf" srcId="{4EDF771B-DB9C-4CC7-8897-742B739FF008}" destId="{D392191C-DD5F-486C-8D91-44F555EA02DE}" srcOrd="1" destOrd="0" presId="urn:microsoft.com/office/officeart/2005/8/layout/radial1"/>
    <dgm:cxn modelId="{656C5D10-7D09-4123-814D-3D2B0DBA887C}" type="presOf" srcId="{5FBE49D8-BB6F-474F-999B-C8C1F32577CE}" destId="{D563E48D-744F-4DFA-A9FE-65859AA09838}" srcOrd="0" destOrd="0" presId="urn:microsoft.com/office/officeart/2005/8/layout/radial1"/>
    <dgm:cxn modelId="{4A02A615-1C0C-4E19-94F6-7AD33BC057AF}" type="presOf" srcId="{9D891D73-13B5-4351-BAD8-090D12F61127}" destId="{A8DED0C9-BE09-4F41-9FFD-71EA2EAE27CF}" srcOrd="0" destOrd="0" presId="urn:microsoft.com/office/officeart/2005/8/layout/radial1"/>
    <dgm:cxn modelId="{EAE1BB1E-A02E-4188-898F-D72AD16B78D7}" type="presOf" srcId="{61FCE46F-3357-4FF8-8908-71BE9E5DBB9F}" destId="{E9F27748-E0BE-4CCE-A47C-7568A418FC06}" srcOrd="0" destOrd="0" presId="urn:microsoft.com/office/officeart/2005/8/layout/radial1"/>
    <dgm:cxn modelId="{4379DD1F-87A6-4421-99BB-DAF0CC188E3A}" type="presOf" srcId="{E77A2368-8D98-440E-BC7A-3EF879ED6F14}" destId="{82777927-D0D6-4C4E-A3A1-49A8814E5050}" srcOrd="0" destOrd="0" presId="urn:microsoft.com/office/officeart/2005/8/layout/radial1"/>
    <dgm:cxn modelId="{6C72F13D-DE57-405B-AF77-177F4C28A254}" srcId="{2D0065D1-57CB-47F5-85DA-361E475C0147}" destId="{E2AF6674-C04C-49F3-B85B-D6B18964E07E}" srcOrd="5" destOrd="0" parTransId="{9F447B9A-A0E6-4F6B-BB3B-669F9CD4FA0B}" sibTransId="{ED9665D1-7CC6-4920-8EC4-5CB2A7323419}"/>
    <dgm:cxn modelId="{4013005F-FA74-4A07-BF3B-C241C00BBA68}" type="presOf" srcId="{281976C7-DC88-4B48-B6EC-81596C3A15FF}" destId="{B8C9241C-C895-4088-B698-B7919AE32F5D}" srcOrd="0" destOrd="0" presId="urn:microsoft.com/office/officeart/2005/8/layout/radial1"/>
    <dgm:cxn modelId="{3ED27761-7267-4EF2-95A1-343B0C813542}" type="presOf" srcId="{2D0065D1-57CB-47F5-85DA-361E475C0147}" destId="{54744FF6-C0BB-4059-88DA-1FEFA81DE12F}" srcOrd="0" destOrd="0" presId="urn:microsoft.com/office/officeart/2005/8/layout/radial1"/>
    <dgm:cxn modelId="{F12BA368-2205-4F17-8673-0162B841F907}" type="presOf" srcId="{4B97580D-2CF6-4D5A-BC9B-180E1B15B1E0}" destId="{FC6885A9-0304-4CE2-9467-F2A8F066DEBC}" srcOrd="0" destOrd="0" presId="urn:microsoft.com/office/officeart/2005/8/layout/radial1"/>
    <dgm:cxn modelId="{38AE894D-29DE-4E11-988F-8CF5E1AD4482}" type="presOf" srcId="{E2AF6674-C04C-49F3-B85B-D6B18964E07E}" destId="{21A0E8A5-5831-47D4-8C58-24BCEFDB7891}" srcOrd="0" destOrd="0" presId="urn:microsoft.com/office/officeart/2005/8/layout/radial1"/>
    <dgm:cxn modelId="{9E49296E-5958-4A91-AA44-F6EA648839E4}" type="presOf" srcId="{AD94F629-FC0A-40EA-9A66-85D2F7A4C8F6}" destId="{8C0E8478-D0E6-4907-A49A-9582BDA223EE}" srcOrd="0" destOrd="0" presId="urn:microsoft.com/office/officeart/2005/8/layout/radial1"/>
    <dgm:cxn modelId="{F7A47876-9420-40D9-A348-6D64F9EF3441}" type="presOf" srcId="{5ED6AAEB-ACE5-4034-8868-E1F4E61B7C4B}" destId="{A120D5E3-F589-4613-B4CC-882D489DD462}" srcOrd="0" destOrd="0" presId="urn:microsoft.com/office/officeart/2005/8/layout/radial1"/>
    <dgm:cxn modelId="{11F2DE78-77E9-4BA0-BA24-75BA98ABFA85}" type="presOf" srcId="{FD815A89-4568-4534-9833-5DA5BCD01A2E}" destId="{68A731DF-1E8F-478C-99D0-A818FF5F3F84}" srcOrd="0" destOrd="0" presId="urn:microsoft.com/office/officeart/2005/8/layout/radial1"/>
    <dgm:cxn modelId="{EE32DB7A-77AF-4F36-BB06-EED551AE6245}" srcId="{2D0065D1-57CB-47F5-85DA-361E475C0147}" destId="{0F0198BC-AF3B-465A-B7CC-EF6CE34525EB}" srcOrd="0" destOrd="0" parTransId="{5ED6AAEB-ACE5-4034-8868-E1F4E61B7C4B}" sibTransId="{D06481B7-3741-4C4F-A586-075958AF80C7}"/>
    <dgm:cxn modelId="{B68AB77F-69E0-42EF-9307-A791C5C4D5E7}" type="presOf" srcId="{FD815A89-4568-4534-9833-5DA5BCD01A2E}" destId="{197A218D-1E18-48B7-ADEB-3C11903F09AC}" srcOrd="1" destOrd="0" presId="urn:microsoft.com/office/officeart/2005/8/layout/radial1"/>
    <dgm:cxn modelId="{B1F64193-B6EB-4C8A-A9BC-D570A3F7FFAC}" srcId="{2D0065D1-57CB-47F5-85DA-361E475C0147}" destId="{61FCE46F-3357-4FF8-8908-71BE9E5DBB9F}" srcOrd="4" destOrd="0" parTransId="{5FBE49D8-BB6F-474F-999B-C8C1F32577CE}" sibTransId="{F6E3398D-D3FE-4383-91CD-947E5AE51FDC}"/>
    <dgm:cxn modelId="{19B82B94-7949-4396-88E8-07C68D4502D9}" type="presOf" srcId="{9F447B9A-A0E6-4F6B-BB3B-669F9CD4FA0B}" destId="{DF754083-462D-4946-A239-96DAD4283243}" srcOrd="1" destOrd="0" presId="urn:microsoft.com/office/officeart/2005/8/layout/radial1"/>
    <dgm:cxn modelId="{9D0E77B0-F4D3-4610-822A-F61AD310C1F7}" type="presOf" srcId="{60F5F2D9-2080-4794-8CCE-843161EAB40F}" destId="{1D3DE341-1E49-4870-A4CE-3C98B19797DF}" srcOrd="0" destOrd="0" presId="urn:microsoft.com/office/officeart/2005/8/layout/radial1"/>
    <dgm:cxn modelId="{2351A1B0-C31C-482F-8777-9A6B7459C951}" srcId="{2D0065D1-57CB-47F5-85DA-361E475C0147}" destId="{281976C7-DC88-4B48-B6EC-81596C3A15FF}" srcOrd="3" destOrd="0" parTransId="{9D891D73-13B5-4351-BAD8-090D12F61127}" sibTransId="{B106239F-AAE1-4D4F-9345-8BE93334C6DF}"/>
    <dgm:cxn modelId="{2D4453B6-BCC9-4FAF-B92D-AA16F0393B35}" type="presOf" srcId="{5FBE49D8-BB6F-474F-999B-C8C1F32577CE}" destId="{D0FCBE22-CA0B-45EB-A1D9-998C7DC56293}" srcOrd="1" destOrd="0" presId="urn:microsoft.com/office/officeart/2005/8/layout/radial1"/>
    <dgm:cxn modelId="{570E78B9-9492-4E10-852E-BAA5CB8985D0}" type="presOf" srcId="{0F0198BC-AF3B-465A-B7CC-EF6CE34525EB}" destId="{0F94D009-2322-4A97-BE93-61C49EE4CE39}" srcOrd="0" destOrd="0" presId="urn:microsoft.com/office/officeart/2005/8/layout/radial1"/>
    <dgm:cxn modelId="{D7FB2BBE-F1CD-4870-83D9-19D4E76F7676}" srcId="{2D0065D1-57CB-47F5-85DA-361E475C0147}" destId="{AD94F629-FC0A-40EA-9A66-85D2F7A4C8F6}" srcOrd="2" destOrd="0" parTransId="{49A04AA7-64BE-4FC9-8A52-4CEFCCA3AABF}" sibTransId="{516A6842-C0A7-4949-AA23-55D089A10AFD}"/>
    <dgm:cxn modelId="{B2ED2ABF-2333-418E-A289-32C3B2B80B98}" type="presOf" srcId="{9D891D73-13B5-4351-BAD8-090D12F61127}" destId="{B7FA8FF4-672E-48CF-BBFB-84A66CDB42F3}" srcOrd="1" destOrd="0" presId="urn:microsoft.com/office/officeart/2005/8/layout/radial1"/>
    <dgm:cxn modelId="{5BBC5DC4-AFA6-4D7A-BAE7-478E93911D32}" srcId="{2D0065D1-57CB-47F5-85DA-361E475C0147}" destId="{4B97580D-2CF6-4D5A-BC9B-180E1B15B1E0}" srcOrd="1" destOrd="0" parTransId="{4EDF771B-DB9C-4CC7-8897-742B739FF008}" sibTransId="{36D05E4B-1B7F-4B46-B257-E6898A391E73}"/>
    <dgm:cxn modelId="{D2AD29D1-29C1-482D-8D71-C989CC5EC7FD}" srcId="{E77A2368-8D98-440E-BC7A-3EF879ED6F14}" destId="{2D0065D1-57CB-47F5-85DA-361E475C0147}" srcOrd="0" destOrd="0" parTransId="{BFD14DD3-BEE5-4127-9638-EBACEF1B1972}" sibTransId="{C0A36A86-0553-4E2A-902A-B156F33C1AD9}"/>
    <dgm:cxn modelId="{947E65DF-EA4B-483C-ADE7-EE55B0A77430}" type="presOf" srcId="{4EDF771B-DB9C-4CC7-8897-742B739FF008}" destId="{FC7F93F6-9553-4EE6-A85B-8DC304F99F45}" srcOrd="0" destOrd="0" presId="urn:microsoft.com/office/officeart/2005/8/layout/radial1"/>
    <dgm:cxn modelId="{C3A1D7E1-E930-450D-B76D-1A47AD5A31C1}" srcId="{2D0065D1-57CB-47F5-85DA-361E475C0147}" destId="{60F5F2D9-2080-4794-8CCE-843161EAB40F}" srcOrd="6" destOrd="0" parTransId="{FD815A89-4568-4534-9833-5DA5BCD01A2E}" sibTransId="{02DF0D3D-C024-4A3A-8DED-F9B0DDA00DEF}"/>
    <dgm:cxn modelId="{3D2584ED-F5DD-4A37-AEEF-7557F9D70BB0}" type="presOf" srcId="{49A04AA7-64BE-4FC9-8A52-4CEFCCA3AABF}" destId="{4AEE557E-6A1D-4996-8D65-3F22365610F0}" srcOrd="0" destOrd="0" presId="urn:microsoft.com/office/officeart/2005/8/layout/radial1"/>
    <dgm:cxn modelId="{D38F97FF-1B05-4B94-ACD4-6AF76BE4B8CB}" type="presOf" srcId="{49A04AA7-64BE-4FC9-8A52-4CEFCCA3AABF}" destId="{685DE5C6-BC9F-40BC-B9C1-2187051E7A05}" srcOrd="1" destOrd="0" presId="urn:microsoft.com/office/officeart/2005/8/layout/radial1"/>
    <dgm:cxn modelId="{57B1C2FF-FB88-47B8-B46C-6305B2F83EEB}" type="presOf" srcId="{9F447B9A-A0E6-4F6B-BB3B-669F9CD4FA0B}" destId="{50E30BEA-9C21-42BE-A221-78FF6873624F}" srcOrd="0" destOrd="0" presId="urn:microsoft.com/office/officeart/2005/8/layout/radial1"/>
    <dgm:cxn modelId="{9CA1D985-7772-476F-B776-FECE35984901}" type="presParOf" srcId="{82777927-D0D6-4C4E-A3A1-49A8814E5050}" destId="{54744FF6-C0BB-4059-88DA-1FEFA81DE12F}" srcOrd="0" destOrd="0" presId="urn:microsoft.com/office/officeart/2005/8/layout/radial1"/>
    <dgm:cxn modelId="{46E199AC-5CFC-4B19-AD48-2990D8A02A3B}" type="presParOf" srcId="{82777927-D0D6-4C4E-A3A1-49A8814E5050}" destId="{A120D5E3-F589-4613-B4CC-882D489DD462}" srcOrd="1" destOrd="0" presId="urn:microsoft.com/office/officeart/2005/8/layout/radial1"/>
    <dgm:cxn modelId="{A2A56885-46A0-4252-A0FC-34A224337D1D}" type="presParOf" srcId="{A120D5E3-F589-4613-B4CC-882D489DD462}" destId="{6F543FF2-C330-4AC7-B9A4-E94A638AFEBA}" srcOrd="0" destOrd="0" presId="urn:microsoft.com/office/officeart/2005/8/layout/radial1"/>
    <dgm:cxn modelId="{1A9D0C5E-769F-4B05-8730-D8E7E10F4320}" type="presParOf" srcId="{82777927-D0D6-4C4E-A3A1-49A8814E5050}" destId="{0F94D009-2322-4A97-BE93-61C49EE4CE39}" srcOrd="2" destOrd="0" presId="urn:microsoft.com/office/officeart/2005/8/layout/radial1"/>
    <dgm:cxn modelId="{C3E94033-DAFB-4F1C-88B6-F7F2134B9A59}" type="presParOf" srcId="{82777927-D0D6-4C4E-A3A1-49A8814E5050}" destId="{FC7F93F6-9553-4EE6-A85B-8DC304F99F45}" srcOrd="3" destOrd="0" presId="urn:microsoft.com/office/officeart/2005/8/layout/radial1"/>
    <dgm:cxn modelId="{7812A8CD-B08F-46EE-978A-02F39B802E6D}" type="presParOf" srcId="{FC7F93F6-9553-4EE6-A85B-8DC304F99F45}" destId="{D392191C-DD5F-486C-8D91-44F555EA02DE}" srcOrd="0" destOrd="0" presId="urn:microsoft.com/office/officeart/2005/8/layout/radial1"/>
    <dgm:cxn modelId="{9761443D-5502-4DEE-A773-311A5BC3815E}" type="presParOf" srcId="{82777927-D0D6-4C4E-A3A1-49A8814E5050}" destId="{FC6885A9-0304-4CE2-9467-F2A8F066DEBC}" srcOrd="4" destOrd="0" presId="urn:microsoft.com/office/officeart/2005/8/layout/radial1"/>
    <dgm:cxn modelId="{3D2DFF73-85F3-48BF-8FFD-024A97FFDAD9}" type="presParOf" srcId="{82777927-D0D6-4C4E-A3A1-49A8814E5050}" destId="{4AEE557E-6A1D-4996-8D65-3F22365610F0}" srcOrd="5" destOrd="0" presId="urn:microsoft.com/office/officeart/2005/8/layout/radial1"/>
    <dgm:cxn modelId="{87ABD7A3-F53A-4E8F-A597-CDFF485A49D7}" type="presParOf" srcId="{4AEE557E-6A1D-4996-8D65-3F22365610F0}" destId="{685DE5C6-BC9F-40BC-B9C1-2187051E7A05}" srcOrd="0" destOrd="0" presId="urn:microsoft.com/office/officeart/2005/8/layout/radial1"/>
    <dgm:cxn modelId="{2AFBF876-B352-4B72-8166-46F479547556}" type="presParOf" srcId="{82777927-D0D6-4C4E-A3A1-49A8814E5050}" destId="{8C0E8478-D0E6-4907-A49A-9582BDA223EE}" srcOrd="6" destOrd="0" presId="urn:microsoft.com/office/officeart/2005/8/layout/radial1"/>
    <dgm:cxn modelId="{79ADE642-E0D5-492A-8E99-FEC972C861EE}" type="presParOf" srcId="{82777927-D0D6-4C4E-A3A1-49A8814E5050}" destId="{A8DED0C9-BE09-4F41-9FFD-71EA2EAE27CF}" srcOrd="7" destOrd="0" presId="urn:microsoft.com/office/officeart/2005/8/layout/radial1"/>
    <dgm:cxn modelId="{D54DDE3D-155D-4B57-A627-E6F3B6D00372}" type="presParOf" srcId="{A8DED0C9-BE09-4F41-9FFD-71EA2EAE27CF}" destId="{B7FA8FF4-672E-48CF-BBFB-84A66CDB42F3}" srcOrd="0" destOrd="0" presId="urn:microsoft.com/office/officeart/2005/8/layout/radial1"/>
    <dgm:cxn modelId="{D8952F27-C94B-4A54-BA26-BA3A6B0FC134}" type="presParOf" srcId="{82777927-D0D6-4C4E-A3A1-49A8814E5050}" destId="{B8C9241C-C895-4088-B698-B7919AE32F5D}" srcOrd="8" destOrd="0" presId="urn:microsoft.com/office/officeart/2005/8/layout/radial1"/>
    <dgm:cxn modelId="{E11DBA25-4EAF-4F7C-9B29-FC52EB1731E0}" type="presParOf" srcId="{82777927-D0D6-4C4E-A3A1-49A8814E5050}" destId="{D563E48D-744F-4DFA-A9FE-65859AA09838}" srcOrd="9" destOrd="0" presId="urn:microsoft.com/office/officeart/2005/8/layout/radial1"/>
    <dgm:cxn modelId="{84A886E4-F8EB-4779-BE93-639E95141906}" type="presParOf" srcId="{D563E48D-744F-4DFA-A9FE-65859AA09838}" destId="{D0FCBE22-CA0B-45EB-A1D9-998C7DC56293}" srcOrd="0" destOrd="0" presId="urn:microsoft.com/office/officeart/2005/8/layout/radial1"/>
    <dgm:cxn modelId="{3F52A241-31DC-4718-BAC4-A91A16766E02}" type="presParOf" srcId="{82777927-D0D6-4C4E-A3A1-49A8814E5050}" destId="{E9F27748-E0BE-4CCE-A47C-7568A418FC06}" srcOrd="10" destOrd="0" presId="urn:microsoft.com/office/officeart/2005/8/layout/radial1"/>
    <dgm:cxn modelId="{8204A5DE-218C-475E-A7EA-63D528864DC6}" type="presParOf" srcId="{82777927-D0D6-4C4E-A3A1-49A8814E5050}" destId="{50E30BEA-9C21-42BE-A221-78FF6873624F}" srcOrd="11" destOrd="0" presId="urn:microsoft.com/office/officeart/2005/8/layout/radial1"/>
    <dgm:cxn modelId="{6DA5D546-FDEB-44D7-989D-03B167E2A35B}" type="presParOf" srcId="{50E30BEA-9C21-42BE-A221-78FF6873624F}" destId="{DF754083-462D-4946-A239-96DAD4283243}" srcOrd="0" destOrd="0" presId="urn:microsoft.com/office/officeart/2005/8/layout/radial1"/>
    <dgm:cxn modelId="{C38A0AEC-1D53-4D13-9E04-496815BB75EF}" type="presParOf" srcId="{82777927-D0D6-4C4E-A3A1-49A8814E5050}" destId="{21A0E8A5-5831-47D4-8C58-24BCEFDB7891}" srcOrd="12" destOrd="0" presId="urn:microsoft.com/office/officeart/2005/8/layout/radial1"/>
    <dgm:cxn modelId="{A0F949A9-C46A-441C-B27C-4C04544A4752}" type="presParOf" srcId="{82777927-D0D6-4C4E-A3A1-49A8814E5050}" destId="{68A731DF-1E8F-478C-99D0-A818FF5F3F84}" srcOrd="13" destOrd="0" presId="urn:microsoft.com/office/officeart/2005/8/layout/radial1"/>
    <dgm:cxn modelId="{FD8850A5-6982-420B-A3DC-7D50EF2B7469}" type="presParOf" srcId="{68A731DF-1E8F-478C-99D0-A818FF5F3F84}" destId="{197A218D-1E18-48B7-ADEB-3C11903F09AC}" srcOrd="0" destOrd="0" presId="urn:microsoft.com/office/officeart/2005/8/layout/radial1"/>
    <dgm:cxn modelId="{B6E5343C-61C2-4748-B71E-D9413C999207}" type="presParOf" srcId="{82777927-D0D6-4C4E-A3A1-49A8814E5050}" destId="{1D3DE341-1E49-4870-A4CE-3C98B19797DF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44FF6-C0BB-4059-88DA-1FEFA81DE12F}">
      <dsp:nvSpPr>
        <dsp:cNvPr id="0" name=""/>
        <dsp:cNvSpPr/>
      </dsp:nvSpPr>
      <dsp:spPr>
        <a:xfrm>
          <a:off x="1263281" y="842719"/>
          <a:ext cx="633538" cy="633538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DTMŽ</a:t>
          </a:r>
        </a:p>
      </dsp:txBody>
      <dsp:txXfrm>
        <a:off x="1356060" y="935498"/>
        <a:ext cx="447980" cy="447980"/>
      </dsp:txXfrm>
    </dsp:sp>
    <dsp:sp modelId="{A120D5E3-F589-4613-B4CC-882D489DD462}">
      <dsp:nvSpPr>
        <dsp:cNvPr id="0" name=""/>
        <dsp:cNvSpPr/>
      </dsp:nvSpPr>
      <dsp:spPr>
        <a:xfrm rot="16207494">
          <a:off x="1450032" y="695247"/>
          <a:ext cx="261988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261988" y="164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574477" y="705177"/>
        <a:ext cx="13099" cy="13099"/>
      </dsp:txXfrm>
    </dsp:sp>
    <dsp:sp modelId="{0F94D009-2322-4A97-BE93-61C49EE4CE39}">
      <dsp:nvSpPr>
        <dsp:cNvPr id="0" name=""/>
        <dsp:cNvSpPr/>
      </dsp:nvSpPr>
      <dsp:spPr>
        <a:xfrm>
          <a:off x="1292281" y="1408"/>
          <a:ext cx="579325" cy="579325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SŽG</a:t>
          </a:r>
        </a:p>
      </dsp:txBody>
      <dsp:txXfrm>
        <a:off x="1377121" y="86248"/>
        <a:ext cx="409645" cy="409645"/>
      </dsp:txXfrm>
    </dsp:sp>
    <dsp:sp modelId="{FC7F93F6-9553-4EE6-A85B-8DC304F99F45}">
      <dsp:nvSpPr>
        <dsp:cNvPr id="0" name=""/>
        <dsp:cNvSpPr/>
      </dsp:nvSpPr>
      <dsp:spPr>
        <a:xfrm rot="19290379">
          <a:off x="1799349" y="863848"/>
          <a:ext cx="263467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263467" y="164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924496" y="873741"/>
        <a:ext cx="13173" cy="13173"/>
      </dsp:txXfrm>
    </dsp:sp>
    <dsp:sp modelId="{FC6885A9-0304-4CE2-9467-F2A8F066DEBC}">
      <dsp:nvSpPr>
        <dsp:cNvPr id="0" name=""/>
        <dsp:cNvSpPr/>
      </dsp:nvSpPr>
      <dsp:spPr>
        <a:xfrm>
          <a:off x="1971238" y="328376"/>
          <a:ext cx="579325" cy="579325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CTD</a:t>
          </a:r>
        </a:p>
      </dsp:txBody>
      <dsp:txXfrm>
        <a:off x="2056078" y="413216"/>
        <a:ext cx="409645" cy="409645"/>
      </dsp:txXfrm>
    </dsp:sp>
    <dsp:sp modelId="{4AEE557E-6A1D-4996-8D65-3F22365610F0}">
      <dsp:nvSpPr>
        <dsp:cNvPr id="0" name=""/>
        <dsp:cNvSpPr/>
      </dsp:nvSpPr>
      <dsp:spPr>
        <a:xfrm rot="769764">
          <a:off x="1885618" y="1242639"/>
          <a:ext cx="263832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263832" y="164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010939" y="1252523"/>
        <a:ext cx="13191" cy="13191"/>
      </dsp:txXfrm>
    </dsp:sp>
    <dsp:sp modelId="{8C0E8478-D0E6-4907-A49A-9582BDA223EE}">
      <dsp:nvSpPr>
        <dsp:cNvPr id="0" name=""/>
        <dsp:cNvSpPr/>
      </dsp:nvSpPr>
      <dsp:spPr>
        <a:xfrm>
          <a:off x="2138926" y="1063067"/>
          <a:ext cx="579325" cy="579325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OŘ SEE</a:t>
          </a:r>
        </a:p>
      </dsp:txBody>
      <dsp:txXfrm>
        <a:off x="2223766" y="1147907"/>
        <a:ext cx="409645" cy="409645"/>
      </dsp:txXfrm>
    </dsp:sp>
    <dsp:sp modelId="{A8DED0C9-BE09-4F41-9FFD-71EA2EAE27CF}">
      <dsp:nvSpPr>
        <dsp:cNvPr id="0" name=""/>
        <dsp:cNvSpPr/>
      </dsp:nvSpPr>
      <dsp:spPr>
        <a:xfrm rot="3850397">
          <a:off x="1643893" y="1546418"/>
          <a:ext cx="262809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262809" y="164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68727" y="1556327"/>
        <a:ext cx="13140" cy="13140"/>
      </dsp:txXfrm>
    </dsp:sp>
    <dsp:sp modelId="{B8C9241C-C895-4088-B698-B7919AE32F5D}">
      <dsp:nvSpPr>
        <dsp:cNvPr id="0" name=""/>
        <dsp:cNvSpPr/>
      </dsp:nvSpPr>
      <dsp:spPr>
        <a:xfrm>
          <a:off x="1669073" y="1652244"/>
          <a:ext cx="579325" cy="579325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OŘ SSZT</a:t>
          </a:r>
        </a:p>
      </dsp:txBody>
      <dsp:txXfrm>
        <a:off x="1753913" y="1737084"/>
        <a:ext cx="409645" cy="409645"/>
      </dsp:txXfrm>
    </dsp:sp>
    <dsp:sp modelId="{D563E48D-744F-4DFA-A9FE-65859AA09838}">
      <dsp:nvSpPr>
        <dsp:cNvPr id="0" name=""/>
        <dsp:cNvSpPr/>
      </dsp:nvSpPr>
      <dsp:spPr>
        <a:xfrm rot="6936099">
          <a:off x="1256161" y="1546441"/>
          <a:ext cx="261166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261166" y="164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1380215" y="1556391"/>
        <a:ext cx="13058" cy="13058"/>
      </dsp:txXfrm>
    </dsp:sp>
    <dsp:sp modelId="{E9F27748-E0BE-4CCE-A47C-7568A418FC06}">
      <dsp:nvSpPr>
        <dsp:cNvPr id="0" name=""/>
        <dsp:cNvSpPr/>
      </dsp:nvSpPr>
      <dsp:spPr>
        <a:xfrm>
          <a:off x="915488" y="1652244"/>
          <a:ext cx="579325" cy="579325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OŘ SPS</a:t>
          </a:r>
        </a:p>
      </dsp:txBody>
      <dsp:txXfrm>
        <a:off x="1000328" y="1737084"/>
        <a:ext cx="409645" cy="409645"/>
      </dsp:txXfrm>
    </dsp:sp>
    <dsp:sp modelId="{50E30BEA-9C21-42BE-A221-78FF6873624F}">
      <dsp:nvSpPr>
        <dsp:cNvPr id="0" name=""/>
        <dsp:cNvSpPr/>
      </dsp:nvSpPr>
      <dsp:spPr>
        <a:xfrm rot="10026900">
          <a:off x="1014392" y="1242652"/>
          <a:ext cx="260140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260140" y="164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1137959" y="1252628"/>
        <a:ext cx="13007" cy="13007"/>
      </dsp:txXfrm>
    </dsp:sp>
    <dsp:sp modelId="{21A0E8A5-5831-47D4-8C58-24BCEFDB7891}">
      <dsp:nvSpPr>
        <dsp:cNvPr id="0" name=""/>
        <dsp:cNvSpPr/>
      </dsp:nvSpPr>
      <dsp:spPr>
        <a:xfrm>
          <a:off x="445636" y="1063067"/>
          <a:ext cx="579325" cy="579325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OŘ SMT</a:t>
          </a:r>
        </a:p>
      </dsp:txBody>
      <dsp:txXfrm>
        <a:off x="530476" y="1147907"/>
        <a:ext cx="409645" cy="409645"/>
      </dsp:txXfrm>
    </dsp:sp>
    <dsp:sp modelId="{68A731DF-1E8F-478C-99D0-A818FF5F3F84}">
      <dsp:nvSpPr>
        <dsp:cNvPr id="0" name=""/>
        <dsp:cNvSpPr/>
      </dsp:nvSpPr>
      <dsp:spPr>
        <a:xfrm rot="13118966">
          <a:off x="1100680" y="863820"/>
          <a:ext cx="260506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260506" y="164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1224421" y="873786"/>
        <a:ext cx="13025" cy="13025"/>
      </dsp:txXfrm>
    </dsp:sp>
    <dsp:sp modelId="{1D3DE341-1E49-4870-A4CE-3C98B19797DF}">
      <dsp:nvSpPr>
        <dsp:cNvPr id="0" name=""/>
        <dsp:cNvSpPr/>
      </dsp:nvSpPr>
      <dsp:spPr>
        <a:xfrm>
          <a:off x="613324" y="328376"/>
          <a:ext cx="579325" cy="579325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GŘ</a:t>
          </a:r>
          <a:endParaRPr lang="cs-CZ" sz="1100" kern="1200" dirty="0"/>
        </a:p>
      </dsp:txBody>
      <dsp:txXfrm>
        <a:off x="698164" y="413216"/>
        <a:ext cx="409645" cy="409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13B85-4BCF-40F8-89C8-1A9A386DB56C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B69B9-49AE-42AE-BE66-799935A93B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98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ptejte se během prezentace pomocí zvednutí ruky</a:t>
            </a:r>
          </a:p>
          <a:p>
            <a:r>
              <a:rPr lang="cs-CZ" dirty="0"/>
              <a:t>prezentace na dvě části – „na doma“ a na prezentaci</a:t>
            </a:r>
          </a:p>
          <a:p>
            <a:r>
              <a:rPr lang="cs-CZ" dirty="0"/>
              <a:t>obecné informace o DTM a DTMŽ jsou podrobněji v loňské prezentaci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585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Opravdu široká škála modulů a procesů pod nimi schovaných. Při návrhu se snažíme se zhotovitelem o návrh zautomatizování některých procesů, co největší programovou podporu pro plnění agend atd. Ne pouze „převod“ starých prostředí do nových.</a:t>
            </a:r>
          </a:p>
          <a:p>
            <a:r>
              <a:rPr lang="cs-CZ" dirty="0"/>
              <a:t>Pro geodety je důležitý právě interní/externí geoportál, přes který si budou žádat o podklady a budou zde také odevzdávat svou práci. Pokyny pro práci, příp. školení i pro externisty budeme řešit před spuštěním.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002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mnoha oblastech jsme se museli přizpůsobit DTM. Z tohoto státního projektu jsme tak převzali systém aktualizací i základ nového formát ŽXML. Ten bude založen na principu JVF DTM (ten vychází ze ŽXML). Stejně tak systém uložení dat musel být přizpůsoben požadavkům státu.</a:t>
            </a:r>
          </a:p>
          <a:p>
            <a:endParaRPr lang="cs-CZ" dirty="0"/>
          </a:p>
          <a:p>
            <a:r>
              <a:rPr lang="cs-CZ" dirty="0"/>
              <a:t>Geodeti budou pracovat ve svých geodetických SW. SW jim pak umožní export dat do JVF DTM. Geodeti pracující pro SŽ musí mít možnost exportu do ŽXML</a:t>
            </a:r>
            <a:r>
              <a:rPr lang="cs-CZ" b="0" dirty="0"/>
              <a:t>. </a:t>
            </a:r>
            <a:r>
              <a:rPr lang="cs-CZ" b="0" dirty="0">
                <a:solidFill>
                  <a:srgbClr val="FF0000"/>
                </a:solidFill>
                <a:highlight>
                  <a:srgbClr val="FFFF00"/>
                </a:highlight>
              </a:rPr>
              <a:t>Řeší se úprava MGEO nebo jeho náhrada.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75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první odrážce vyjede zjednodušené schéma, na co všechno bude IS DTMŽ napojeno. Stačí ho jednoduše okomentovat, že z jedné strany to budou vnitřní pasporty a z druhé strany to bude státní DTM, portál stavebníka, a do budoucna možná i další.</a:t>
            </a:r>
          </a:p>
          <a:p>
            <a:endParaRPr lang="cs-CZ" dirty="0"/>
          </a:p>
          <a:p>
            <a:r>
              <a:rPr lang="cs-CZ" dirty="0"/>
              <a:t>Druhý obrázek ukazuje, kdo všechno se na DTMŽ bude podílet a kdo bude data z DTMŽ využívat.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449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první odrážce vyjede zjednodušené schéma, na co všechno bude IS DTMŽ napojeno. Stačí ho jednoduše okomentovat, že z jedné strany to budou vnitřní pasporty a z druhé strany to bude státní DTM, portál stavebníka, a do budoucna možná i další.</a:t>
            </a:r>
          </a:p>
          <a:p>
            <a:endParaRPr lang="cs-CZ" dirty="0"/>
          </a:p>
          <a:p>
            <a:r>
              <a:rPr lang="cs-CZ" dirty="0"/>
              <a:t>Druhý obrázek ukazuje, kdo všechno se na DTMŽ bude podílet a kdo bude data z DTMŽ využívat.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88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první odrážce vyjede zjednodušené schéma, na co všechno bude IS DTMŽ napojeno. Stačí ho jednoduše okomentovat, že z jedné strany to budou vnitřní pasporty a z druhé strany to bude státní DTM, portál stavebníka, a do budoucna možná i další.</a:t>
            </a:r>
          </a:p>
          <a:p>
            <a:endParaRPr lang="cs-CZ" dirty="0"/>
          </a:p>
          <a:p>
            <a:r>
              <a:rPr lang="cs-CZ" dirty="0"/>
              <a:t>Druhý obrázek ukazuje, kdo všechno se na DTMŽ bude podílet a kdo bude data z DTMŽ využívat.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28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Využijeme toho,</a:t>
            </a:r>
            <a:r>
              <a:rPr lang="cs-CZ" baseline="0" dirty="0"/>
              <a:t> že se data sbírají pro stát a rozšíříme je o informace, potřebné pro správu železnic.</a:t>
            </a:r>
            <a:endParaRPr lang="cs-CZ" dirty="0"/>
          </a:p>
          <a:p>
            <a:endParaRPr lang="cs-CZ" dirty="0"/>
          </a:p>
          <a:p>
            <a:r>
              <a:rPr lang="cs-CZ" dirty="0"/>
              <a:t>DTMŽ musela</a:t>
            </a:r>
            <a:r>
              <a:rPr lang="cs-CZ" baseline="0" dirty="0"/>
              <a:t> být vystavěna na základech DTM, jinak bychom nebyli schopni naplnit svůj závazek vůči státu.</a:t>
            </a:r>
          </a:p>
          <a:p>
            <a:endParaRPr lang="cs-CZ" baseline="0" dirty="0"/>
          </a:p>
          <a:p>
            <a:r>
              <a:rPr lang="cs-CZ" baseline="0" dirty="0"/>
              <a:t>DTMŽ bude fungovat na stejném principu výměnného formátu DTM, který bude ale rozšířen, aby pokryl celou šíři DTMŽ. </a:t>
            </a:r>
          </a:p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070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Tady jen obecně, že základem jsou geodetická data, pořízená v terénu.  Jejich geometrie a základní údaje se potom propíší do správcovských modulů, kde na to budou navazovat a doplňovat některé technické údaje, které geodet v terénu nemůže zjistit. Také z nich můžou vznikat odvozená data jako třeba ochranná pásma.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705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Tady jen obecně, že základem jsou geodetická data, pořízená v terénu.  Jejich geometrie a základní údaje se potom propíší do správcovských modulů, kde na to budou navazovat a doplňovat některé technické údaje, které geodet v terénu nemůže zjistit. Také z nich můžou vznikat odvozená data jako třeba ochranná pásma.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744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Opravdu široká škála modulů a procesů pod nimi schovaných. Při návrhu se snažíme se zhotovitelem o návrh zautomatizování některých procesů, co největší programovou podporu pro plnění agend atd. Ne pouze „převod“ starých prostředí do nových.</a:t>
            </a:r>
          </a:p>
          <a:p>
            <a:r>
              <a:rPr lang="cs-CZ" dirty="0"/>
              <a:t>Pro geodety je důležitý právě interní/externí geoportál, přes který si budou žádat o podklady a budou zde také odevzdávat svou práci. Pokyny pro práci, příp. školení i pro externisty budeme řešit před spuštěním.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81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Opravdu široká škála modulů a procesů pod nimi schovaných. Při návrhu se snažíme se zhotovitelem o návrh zautomatizování některých procesů, co největší programovou podporu pro plnění agend atd. Ne pouze „převod“ starých prostředí do nových.</a:t>
            </a:r>
          </a:p>
          <a:p>
            <a:r>
              <a:rPr lang="cs-CZ" dirty="0"/>
              <a:t>Pro geodety je důležitý právě interní/externí geoportál, přes který si budou žádat o podklady a budou zde také odevzdávat svou práci. Pokyny pro práci, příp. školení i pro externisty budeme řešit před spuštěním.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76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7" y="4059080"/>
            <a:ext cx="8156575" cy="1134144"/>
          </a:xfrm>
        </p:spPr>
        <p:txBody>
          <a:bodyPr anchor="b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7" y="3429000"/>
            <a:ext cx="8156575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88" y="5571272"/>
            <a:ext cx="8156575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84C998-8052-416B-AE91-0AB37A28D1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509712"/>
            <a:ext cx="4585526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bg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bg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36" y="357188"/>
            <a:ext cx="4585527" cy="8035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2" y="5570625"/>
            <a:ext cx="8156575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4891A1E-0827-4DD5-99F4-29F0EDDEA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0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7" y="4059080"/>
            <a:ext cx="8156575" cy="1134144"/>
          </a:xfrm>
        </p:spPr>
        <p:txBody>
          <a:bodyPr anchor="b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7" y="3429000"/>
            <a:ext cx="8156575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88" y="5571272"/>
            <a:ext cx="8156575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84C998-8052-416B-AE91-0AB37A28D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38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7" y="4059080"/>
            <a:ext cx="8156575" cy="1134144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7" y="3429000"/>
            <a:ext cx="8156575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88" y="5571272"/>
            <a:ext cx="8156575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B9573AE-0377-40D9-BDA9-DF8523212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1509713"/>
            <a:ext cx="8156575" cy="40615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1509713"/>
            <a:ext cx="5394325" cy="40615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0" y="1509713"/>
            <a:ext cx="2519363" cy="406082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9" y="1509713"/>
            <a:ext cx="3949700" cy="40615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7414" y="1509713"/>
            <a:ext cx="3956050" cy="406082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3429000"/>
            <a:ext cx="8156575" cy="21422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0" y="1509713"/>
            <a:ext cx="2519363" cy="1692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252788" y="1509713"/>
            <a:ext cx="2638425" cy="1692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96889" y="1509713"/>
            <a:ext cx="2513012" cy="1692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/ 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460" y="-2383"/>
            <a:ext cx="9146841" cy="5467351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8475" y="5357813"/>
            <a:ext cx="8147050" cy="21858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96888" y="5554800"/>
            <a:ext cx="8156575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9FD0009-DC01-4F33-B276-32C4FF47F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6328800"/>
            <a:ext cx="251066" cy="19926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51292B9-B0DA-4A20-A685-585E68CD4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6328800"/>
            <a:ext cx="251066" cy="19925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509712"/>
            <a:ext cx="4585526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tx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tx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36" y="357188"/>
            <a:ext cx="4585527" cy="803524"/>
          </a:xfrm>
        </p:spPr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2" y="5570625"/>
            <a:ext cx="8156575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5C49D45-999F-4C4C-A226-5F2BA609E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888" y="357188"/>
            <a:ext cx="8156575" cy="803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88" y="1509713"/>
            <a:ext cx="8156575" cy="4061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288" y="6327369"/>
            <a:ext cx="909464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7536" y="6327369"/>
            <a:ext cx="5742696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27369"/>
            <a:ext cx="481063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D52871A-25F2-4A43-92F2-20178E160D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6328800"/>
            <a:ext cx="251066" cy="199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2" r:id="rId4"/>
    <p:sldLayoutId id="2147483663" r:id="rId5"/>
    <p:sldLayoutId id="2147483664" r:id="rId6"/>
    <p:sldLayoutId id="2147483661" r:id="rId7"/>
    <p:sldLayoutId id="2147483651" r:id="rId8"/>
    <p:sldLayoutId id="2147483660" r:id="rId9"/>
    <p:sldLayoutId id="2147483666" r:id="rId10"/>
    <p:sldLayoutId id="21474836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"/>
        </a:spcBef>
        <a:buClr>
          <a:schemeClr val="tx2"/>
        </a:buClr>
        <a:buFont typeface="Verdana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spcBef>
          <a:spcPts val="240"/>
        </a:spcBef>
        <a:buClrTx/>
        <a:buFont typeface="Verdana" pitchFamily="34" charset="0"/>
        <a:buChar char="—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32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48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444">
          <p15:clr>
            <a:srgbClr val="F26B43"/>
          </p15:clr>
        </p15:guide>
        <p15:guide id="4" pos="314">
          <p15:clr>
            <a:srgbClr val="F26B43"/>
          </p15:clr>
        </p15:guide>
        <p15:guide id="5" pos="5446">
          <p15:clr>
            <a:srgbClr val="F26B43"/>
          </p15:clr>
        </p15:guide>
        <p15:guide id="6" orient="horz" pos="33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Digitální Technická Mapa Železnice (DTMŽ)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Správa železniční geodézie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Cheb, 12. 10. 2023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96888" y="5571272"/>
            <a:ext cx="8156575" cy="60978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Mgr. Petr Duda, Ph.D.; Mgr. Jan Šel</a:t>
            </a:r>
          </a:p>
          <a:p>
            <a:pPr marL="0" indent="0">
              <a:buNone/>
            </a:pPr>
            <a:r>
              <a:rPr lang="cs-CZ" i="1" dirty="0"/>
              <a:t>Odbor GIS, Správa železniční geodézie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78D1E7F-A65D-BEDF-E766-9127C2712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7" y="1227351"/>
            <a:ext cx="8156575" cy="5270649"/>
          </a:xfrm>
        </p:spPr>
        <p:txBody>
          <a:bodyPr/>
          <a:lstStyle/>
          <a:p>
            <a:r>
              <a:rPr lang="cs-CZ" b="1" dirty="0"/>
              <a:t>Editační a kontrolní modul</a:t>
            </a:r>
          </a:p>
          <a:p>
            <a:endParaRPr lang="cs-CZ" b="1" dirty="0"/>
          </a:p>
          <a:p>
            <a:pPr marL="360000" lvl="1" indent="0">
              <a:buNone/>
            </a:pPr>
            <a:endParaRPr lang="cs-CZ" b="0" dirty="0"/>
          </a:p>
          <a:p>
            <a:pPr marL="900000" lvl="3" indent="0">
              <a:buNone/>
            </a:pPr>
            <a:endParaRPr lang="cs-CZ" b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EFC89B-286A-C593-86BD-50994636C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systém DTMŽ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1C85EA-E4E6-EFD7-D629-8FA1E86138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DCFAAF-52CD-283C-8484-C8CD729AF66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z="800" dirty="0"/>
              <a:t>Digitální Technická Mapa Železnice (DTMŽ)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FF0E4D1-9595-40EF-9A4F-135A240DDC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" y="1527009"/>
            <a:ext cx="8151703" cy="4311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11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78D1E7F-A65D-BEDF-E766-9127C2712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7" y="1227351"/>
            <a:ext cx="8156575" cy="5270649"/>
          </a:xfrm>
        </p:spPr>
        <p:txBody>
          <a:bodyPr/>
          <a:lstStyle/>
          <a:p>
            <a:r>
              <a:rPr lang="cs-CZ" b="1" dirty="0"/>
              <a:t>Detail obrazovky agendy zapracování GAD</a:t>
            </a:r>
          </a:p>
          <a:p>
            <a:endParaRPr lang="cs-CZ" b="1" dirty="0"/>
          </a:p>
          <a:p>
            <a:pPr marL="360000" lvl="1" indent="0">
              <a:buNone/>
            </a:pPr>
            <a:endParaRPr lang="cs-CZ" b="0" dirty="0"/>
          </a:p>
          <a:p>
            <a:pPr marL="900000" lvl="3" indent="0">
              <a:buNone/>
            </a:pPr>
            <a:endParaRPr lang="cs-CZ" b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EFC89B-286A-C593-86BD-50994636C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systém DTMŽ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1C85EA-E4E6-EFD7-D629-8FA1E86138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DCFAAF-52CD-283C-8484-C8CD729AF66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z="800" dirty="0"/>
              <a:t>Digitální Technická Mapa Železnice (DTMŽ)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03A89C-12F1-485A-888C-BB851E7888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5" y="1605233"/>
            <a:ext cx="8169277" cy="4288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71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5DE5A9B-1F0A-F17B-C1E7-5A306EEEA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1509713"/>
            <a:ext cx="8156575" cy="4575990"/>
          </a:xfrm>
        </p:spPr>
        <p:txBody>
          <a:bodyPr/>
          <a:lstStyle/>
          <a:p>
            <a:r>
              <a:rPr lang="cs-CZ" dirty="0"/>
              <a:t>Aktualizace DTMŽ bude fungovat na principu </a:t>
            </a:r>
            <a:r>
              <a:rPr lang="cs-CZ" b="1" dirty="0"/>
              <a:t>změnových vět</a:t>
            </a:r>
          </a:p>
          <a:p>
            <a:endParaRPr lang="cs-CZ" b="0" dirty="0"/>
          </a:p>
          <a:p>
            <a:r>
              <a:rPr lang="cs-CZ" dirty="0"/>
              <a:t>Vstupní data v ostrém provozu DTMŽ budou ve formátu </a:t>
            </a:r>
            <a:r>
              <a:rPr lang="cs-CZ" b="1" dirty="0"/>
              <a:t>ŽXML </a:t>
            </a:r>
            <a:r>
              <a:rPr lang="cs-CZ" sz="1500" dirty="0"/>
              <a:t>–</a:t>
            </a:r>
            <a:r>
              <a:rPr lang="cs-CZ" b="1" dirty="0"/>
              <a:t> </a:t>
            </a:r>
            <a:r>
              <a:rPr lang="cs-CZ" sz="1500" dirty="0"/>
              <a:t>formát založený na XML, použitý SW jej budou muset umět vygenerovat (např. z DGN)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Poskytnutí dat </a:t>
            </a:r>
          </a:p>
          <a:p>
            <a:pPr marL="0" indent="0">
              <a:buNone/>
            </a:pPr>
            <a:r>
              <a:rPr lang="cs-CZ" b="1" dirty="0"/>
              <a:t>do IS DTM </a:t>
            </a:r>
            <a:r>
              <a:rPr lang="cs-CZ" dirty="0"/>
              <a:t>pro naplnění </a:t>
            </a:r>
          </a:p>
          <a:p>
            <a:pPr marL="0" indent="0">
              <a:buNone/>
            </a:pPr>
            <a:r>
              <a:rPr lang="cs-CZ" dirty="0"/>
              <a:t>povinností vyplývajících </a:t>
            </a:r>
          </a:p>
          <a:p>
            <a:pPr marL="0" indent="0">
              <a:buNone/>
            </a:pPr>
            <a:r>
              <a:rPr lang="cs-CZ" dirty="0"/>
              <a:t>z vyhlášky 393/2020 Sb. </a:t>
            </a:r>
          </a:p>
          <a:p>
            <a:pPr marL="0" indent="0">
              <a:buNone/>
            </a:pPr>
            <a:r>
              <a:rPr lang="cs-CZ" dirty="0"/>
              <a:t>půjde přes systém </a:t>
            </a:r>
          </a:p>
          <a:p>
            <a:pPr marL="0" indent="0">
              <a:buNone/>
            </a:pPr>
            <a:r>
              <a:rPr lang="cs-CZ" dirty="0"/>
              <a:t>IS DTMŽ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C6E3C3-0D10-4217-79AF-79AF06F5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Propojení DTM ČR a DTMŽ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F28E55-82D9-AABD-3FCF-0CD3B8B4793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1C5B45-A38D-AEF9-044A-73A02B0194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z="800" dirty="0"/>
              <a:t>Digitální Technická Mapa Železnice (DTMŽ)</a:t>
            </a:r>
          </a:p>
        </p:txBody>
      </p:sp>
      <p:pic>
        <p:nvPicPr>
          <p:cNvPr id="7" name="image8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788884" y="3253786"/>
            <a:ext cx="4953000" cy="29527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50828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29B8A41-B90C-CF26-5EC3-6C2EF564F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1. 2024 spuštění 1. fáze IS DTMŽ </a:t>
            </a:r>
          </a:p>
          <a:p>
            <a:pPr lvl="1"/>
            <a:r>
              <a:rPr lang="cs-CZ" b="0" dirty="0"/>
              <a:t>komunikace se státem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>
                <a:solidFill>
                  <a:schemeClr val="tx2"/>
                </a:solidFill>
              </a:rPr>
              <a:t>1. 7. 2024 </a:t>
            </a:r>
            <a:r>
              <a:rPr lang="cs-CZ" dirty="0"/>
              <a:t>povinnost předávat data do státních systémů</a:t>
            </a:r>
          </a:p>
          <a:p>
            <a:pPr lvl="1"/>
            <a:r>
              <a:rPr lang="cs-CZ" b="0" dirty="0"/>
              <a:t>ostré spuštění státních prostředí a povinnost všech investorů a geodetů </a:t>
            </a:r>
          </a:p>
          <a:p>
            <a:endParaRPr lang="cs-CZ" b="0" dirty="0"/>
          </a:p>
          <a:p>
            <a:r>
              <a:rPr lang="cs-CZ" dirty="0"/>
              <a:t>1. 1. 2025</a:t>
            </a:r>
          </a:p>
          <a:p>
            <a:pPr lvl="1"/>
            <a:r>
              <a:rPr lang="cs-CZ" b="0" dirty="0"/>
              <a:t>dokončení interních agend pro SŽG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B2AF27-E088-004F-D1A2-3164D6325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D88C51-DE79-3DD5-B8DB-87DB6723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4D8B2D-341B-2C37-0165-A09E9A1FB8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FD9A22-A6C6-38BE-94E8-6584100A04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2B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Digitální Technická Mapa Železnice (DTMŽ)</a:t>
            </a:r>
          </a:p>
        </p:txBody>
      </p:sp>
    </p:spTree>
    <p:extLst>
      <p:ext uri="{BB962C8B-B14F-4D97-AF65-F5344CB8AC3E}">
        <p14:creationId xmlns:p14="http://schemas.microsoft.com/office/powerpoint/2010/main" val="2053064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spravazeleznic.cz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© Správa železnic, státní organizace </a:t>
            </a:r>
          </a:p>
          <a:p>
            <a:pPr marL="0" indent="0">
              <a:buNone/>
            </a:pPr>
            <a:r>
              <a:rPr lang="cs-CZ" dirty="0"/>
              <a:t>Dlážděná 1003/7, 110 00 Praha 1 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EF8B0902-ADF8-410C-B160-B14230D914C7}"/>
              </a:ext>
            </a:extLst>
          </p:cNvPr>
          <p:cNvSpPr txBox="1">
            <a:spLocks/>
          </p:cNvSpPr>
          <p:nvPr/>
        </p:nvSpPr>
        <p:spPr>
          <a:xfrm>
            <a:off x="4067936" y="1509712"/>
            <a:ext cx="4585526" cy="32132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52000" indent="-252000" algn="r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r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16000" algn="r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16000" algn="r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16000" algn="r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4000" indent="-216000" algn="r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16000" algn="r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6000" indent="-216000" algn="r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2000" indent="-216000" algn="r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Správa železniční geodézie</a:t>
            </a:r>
          </a:p>
          <a:p>
            <a:pPr marL="0" indent="0">
              <a:buNone/>
            </a:pPr>
            <a:r>
              <a:rPr lang="cs-CZ" dirty="0"/>
              <a:t>Odbor GIS</a:t>
            </a:r>
          </a:p>
          <a:p>
            <a:pPr>
              <a:buFont typeface="Verdana" pitchFamily="34" charset="0"/>
              <a:buNone/>
            </a:pPr>
            <a:endParaRPr lang="cs-CZ" dirty="0"/>
          </a:p>
          <a:p>
            <a:pPr lvl="1">
              <a:buFont typeface="Verdana" pitchFamily="34" charset="0"/>
              <a:buNone/>
            </a:pPr>
            <a:r>
              <a:rPr lang="cs-CZ" dirty="0"/>
              <a:t>Mgr. Petr Duda, Ph.D.</a:t>
            </a:r>
          </a:p>
          <a:p>
            <a:pPr lvl="2">
              <a:buFont typeface="Verdana" pitchFamily="34" charset="0"/>
              <a:buNone/>
            </a:pPr>
            <a:r>
              <a:rPr lang="cs-CZ" dirty="0"/>
              <a:t>vedoucí odd. DTMŽ</a:t>
            </a:r>
          </a:p>
          <a:p>
            <a:pPr lvl="2">
              <a:buFont typeface="Verdana" pitchFamily="34" charset="0"/>
              <a:buNone/>
            </a:pPr>
            <a:r>
              <a:rPr lang="cs-CZ" dirty="0"/>
              <a:t>DudaP@spravazeleznic.cz</a:t>
            </a:r>
          </a:p>
          <a:p>
            <a:pPr lvl="2">
              <a:buFont typeface="Verdana" pitchFamily="34" charset="0"/>
              <a:buNone/>
            </a:pPr>
            <a:endParaRPr lang="cs-CZ" dirty="0"/>
          </a:p>
          <a:p>
            <a:pPr lvl="1">
              <a:buNone/>
            </a:pPr>
            <a:r>
              <a:rPr lang="cs-CZ" dirty="0"/>
              <a:t>Mgr. Jan Šel</a:t>
            </a:r>
          </a:p>
          <a:p>
            <a:pPr lvl="2">
              <a:buNone/>
            </a:pPr>
            <a:r>
              <a:rPr lang="cs-CZ" dirty="0"/>
              <a:t>editor DTMŽ pro Karlovarský kraj</a:t>
            </a:r>
          </a:p>
          <a:p>
            <a:pPr lvl="2">
              <a:buNone/>
            </a:pPr>
            <a:r>
              <a:rPr lang="cs-CZ" dirty="0"/>
              <a:t>SelJ@spravazeleznic.cz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 descr="Obsah obrázku tráva, strom, exteriér, budova&#10;&#10;Popis byl vytvořen automaticky">
            <a:extLst>
              <a:ext uri="{FF2B5EF4-FFF2-40B4-BE49-F238E27FC236}">
                <a16:creationId xmlns:a16="http://schemas.microsoft.com/office/drawing/2014/main" id="{93A3E71B-D16D-4E09-806B-2B10D2A1AC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" b="5009"/>
          <a:stretch>
            <a:fillRect/>
          </a:stretch>
        </p:blipFill>
        <p:spPr/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069198-1FD8-49C7-AC74-841C0A8D7B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85F735-4B6B-439F-BD7C-313B26F786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z="800" dirty="0"/>
              <a:t>Digitální Technická Mapa Železnice (DTMŽ)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F520556-1A51-46B0-A355-94A3A248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projektu</a:t>
            </a:r>
          </a:p>
        </p:txBody>
      </p:sp>
    </p:spTree>
    <p:extLst>
      <p:ext uri="{BB962C8B-B14F-4D97-AF65-F5344CB8AC3E}">
        <p14:creationId xmlns:p14="http://schemas.microsoft.com/office/powerpoint/2010/main" val="155021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8E01812-BC3C-909C-76EB-4BEF51A4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cíl projektu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5F0AF5-FCC8-9B58-C8A2-D166147FC4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06A52E-B2AC-9620-641C-82A1CAF04F6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7536" y="6327369"/>
            <a:ext cx="5742696" cy="221070"/>
          </a:xfrm>
        </p:spPr>
        <p:txBody>
          <a:bodyPr/>
          <a:lstStyle/>
          <a:p>
            <a:r>
              <a:rPr lang="cs-CZ" sz="800" dirty="0"/>
              <a:t>Digitální Technická Mapa Železnice (DTMŽ)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7ADE0B0-0938-42F8-AB58-C2FE0AD58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Informační systém, který bude </a:t>
            </a:r>
          </a:p>
          <a:p>
            <a:pPr lvl="1"/>
            <a:r>
              <a:rPr lang="cs-CZ" dirty="0"/>
              <a:t>jediným zdrojem garantovaných geodetických dat na SŽ</a:t>
            </a:r>
          </a:p>
          <a:p>
            <a:pPr lvl="1"/>
            <a:r>
              <a:rPr lang="cs-CZ" dirty="0"/>
              <a:t>propojen s pasporty vedenými na SŽ</a:t>
            </a:r>
          </a:p>
          <a:p>
            <a:endParaRPr lang="cs-CZ" dirty="0"/>
          </a:p>
        </p:txBody>
      </p:sp>
      <p:graphicFrame>
        <p:nvGraphicFramePr>
          <p:cNvPr id="31" name="Zástupný obsah 6">
            <a:extLst>
              <a:ext uri="{FF2B5EF4-FFF2-40B4-BE49-F238E27FC236}">
                <a16:creationId xmlns:a16="http://schemas.microsoft.com/office/drawing/2014/main" id="{133BD9B0-F721-4575-A294-52D29C525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756921"/>
              </p:ext>
            </p:extLst>
          </p:nvPr>
        </p:nvGraphicFramePr>
        <p:xfrm>
          <a:off x="2990056" y="2986900"/>
          <a:ext cx="3163888" cy="2232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" name="Picture 6">
            <a:extLst>
              <a:ext uri="{FF2B5EF4-FFF2-40B4-BE49-F238E27FC236}">
                <a16:creationId xmlns:a16="http://schemas.microsoft.com/office/drawing/2014/main" id="{46487834-E973-4E7B-8467-BF535B326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15427" r="4455" b="28456"/>
          <a:stretch/>
        </p:blipFill>
        <p:spPr bwMode="auto">
          <a:xfrm>
            <a:off x="5945585" y="3375384"/>
            <a:ext cx="2638425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A8794B2E-0365-415B-A484-22B738C9E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" r="4512" b="11494"/>
          <a:stretch/>
        </p:blipFill>
        <p:spPr bwMode="auto">
          <a:xfrm>
            <a:off x="688776" y="3375384"/>
            <a:ext cx="2519363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7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8E01812-BC3C-909C-76EB-4BEF51A4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DTMŽ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5F0AF5-FCC8-9B58-C8A2-D166147FC4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06A52E-B2AC-9620-641C-82A1CAF04F6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7536" y="6327369"/>
            <a:ext cx="5742696" cy="221070"/>
          </a:xfrm>
        </p:spPr>
        <p:txBody>
          <a:bodyPr/>
          <a:lstStyle/>
          <a:p>
            <a:r>
              <a:rPr lang="cs-CZ" sz="800" dirty="0"/>
              <a:t>Digitální Technická Mapa Železnice (DTMŽ)</a:t>
            </a:r>
          </a:p>
        </p:txBody>
      </p:sp>
      <p:sp>
        <p:nvSpPr>
          <p:cNvPr id="14" name="Zástupný obsah 1">
            <a:extLst>
              <a:ext uri="{FF2B5EF4-FFF2-40B4-BE49-F238E27FC236}">
                <a16:creationId xmlns:a16="http://schemas.microsoft.com/office/drawing/2014/main" id="{0BCF3242-1E11-4913-AFA8-08E42A15BADC}"/>
              </a:ext>
            </a:extLst>
          </p:cNvPr>
          <p:cNvSpPr txBox="1">
            <a:spLocks/>
          </p:cNvSpPr>
          <p:nvPr/>
        </p:nvSpPr>
        <p:spPr>
          <a:xfrm>
            <a:off x="490537" y="895824"/>
            <a:ext cx="8156575" cy="5341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Zaměření všech objektů, které se nacházejí ve vymezeném </a:t>
            </a:r>
            <a:r>
              <a:rPr lang="cs-CZ"/>
              <a:t>území SŽ, </a:t>
            </a:r>
            <a:r>
              <a:rPr lang="cs-CZ" dirty="0"/>
              <a:t>a uložení všech těchto objektů v jedné databázi s jednotným datovým modelem</a:t>
            </a:r>
          </a:p>
          <a:p>
            <a:pPr lvl="1"/>
            <a:r>
              <a:rPr lang="cs-CZ" b="0" dirty="0"/>
              <a:t>základní povrchová situace</a:t>
            </a:r>
          </a:p>
          <a:p>
            <a:pPr lvl="1"/>
            <a:r>
              <a:rPr lang="cs-CZ" b="0" dirty="0"/>
              <a:t>technická infrastruktura</a:t>
            </a:r>
          </a:p>
          <a:p>
            <a:pPr lvl="1"/>
            <a:r>
              <a:rPr lang="cs-CZ" b="0" dirty="0"/>
              <a:t>dopravní infrastruktura</a:t>
            </a:r>
            <a:endParaRPr lang="cs-CZ" sz="1200" dirty="0"/>
          </a:p>
          <a:p>
            <a:r>
              <a:rPr lang="cs-CZ" dirty="0"/>
              <a:t>Vytvoření </a:t>
            </a:r>
            <a:r>
              <a:rPr lang="cs-CZ" b="1" dirty="0"/>
              <a:t>komplexního informačního</a:t>
            </a:r>
          </a:p>
          <a:p>
            <a:pPr marL="0" indent="0">
              <a:buNone/>
            </a:pPr>
            <a:r>
              <a:rPr lang="cs-CZ" b="1" dirty="0"/>
              <a:t>	systému </a:t>
            </a:r>
            <a:r>
              <a:rPr lang="cs-CZ" dirty="0"/>
              <a:t>pro správu, kontrolu </a:t>
            </a:r>
          </a:p>
          <a:p>
            <a:pPr marL="0" indent="0">
              <a:buNone/>
            </a:pPr>
            <a:r>
              <a:rPr lang="cs-CZ" dirty="0"/>
              <a:t>	a výdej dat DTMŽ</a:t>
            </a:r>
            <a:endParaRPr lang="cs-CZ" sz="1200" dirty="0"/>
          </a:p>
          <a:p>
            <a:pPr lvl="1"/>
            <a:r>
              <a:rPr lang="cs-CZ" b="0" dirty="0"/>
              <a:t>sdílení dat s </a:t>
            </a:r>
            <a:r>
              <a:rPr lang="cs-CZ" dirty="0"/>
              <a:t>IS DMVS </a:t>
            </a:r>
            <a:r>
              <a:rPr lang="cs-CZ" b="0" dirty="0"/>
              <a:t>a </a:t>
            </a:r>
            <a:r>
              <a:rPr lang="cs-CZ" dirty="0"/>
              <a:t>DTM </a:t>
            </a:r>
            <a:r>
              <a:rPr lang="cs-CZ" b="0" dirty="0"/>
              <a:t>krajů</a:t>
            </a:r>
          </a:p>
          <a:p>
            <a:r>
              <a:rPr lang="cs-CZ" dirty="0"/>
              <a:t>(R)evoluce ve </a:t>
            </a:r>
            <a:r>
              <a:rPr lang="cs-CZ" b="1" dirty="0"/>
              <a:t>správě dat</a:t>
            </a:r>
          </a:p>
          <a:p>
            <a:pPr lvl="1"/>
            <a:r>
              <a:rPr lang="cs-CZ" b="0" dirty="0"/>
              <a:t>uložené prvky jako objekty, ne pouze čáry ve výkrese</a:t>
            </a:r>
          </a:p>
          <a:p>
            <a:pPr lvl="1"/>
            <a:r>
              <a:rPr lang="cs-CZ" b="0" dirty="0"/>
              <a:t>nové procesy správy dat (kontroly u správců OŘ/CTD)</a:t>
            </a:r>
          </a:p>
          <a:p>
            <a:pPr lvl="1"/>
            <a:r>
              <a:rPr lang="cs-CZ" b="0" dirty="0"/>
              <a:t>nové možnosti odvozených dat, analýz atd.</a:t>
            </a:r>
          </a:p>
          <a:p>
            <a:r>
              <a:rPr lang="cs-CZ" dirty="0"/>
              <a:t>(R)evoluce v </a:t>
            </a:r>
            <a:r>
              <a:rPr lang="cs-CZ" b="1" dirty="0"/>
              <a:t>digitalizaci procesů</a:t>
            </a:r>
          </a:p>
          <a:p>
            <a:pPr lvl="1"/>
            <a:r>
              <a:rPr lang="cs-CZ" b="0" dirty="0"/>
              <a:t>zpracování, uchování a reambulace dat</a:t>
            </a:r>
          </a:p>
          <a:p>
            <a:pPr lvl="1"/>
            <a:r>
              <a:rPr lang="cs-CZ" b="0" dirty="0"/>
              <a:t>monitoring a řízení procesů</a:t>
            </a:r>
          </a:p>
          <a:p>
            <a:pPr lvl="1"/>
            <a:r>
              <a:rPr lang="cs-CZ" b="0" dirty="0"/>
              <a:t>výdej dat</a:t>
            </a:r>
          </a:p>
          <a:p>
            <a:endParaRPr lang="cs-CZ" b="0" dirty="0"/>
          </a:p>
          <a:p>
            <a:pPr marL="0" indent="0">
              <a:buFont typeface="Verdana" pitchFamily="34" charset="0"/>
              <a:buNone/>
            </a:pPr>
            <a:endParaRPr lang="cs-CZ" dirty="0"/>
          </a:p>
          <a:p>
            <a:pPr marL="0" indent="0">
              <a:buFont typeface="Verdana" pitchFamily="34" charset="0"/>
              <a:buNone/>
            </a:pPr>
            <a:endParaRPr lang="cs-CZ" dirty="0"/>
          </a:p>
          <a:p>
            <a:endParaRPr lang="cs-CZ" dirty="0"/>
          </a:p>
          <a:p>
            <a:pPr marL="360000" lvl="1" indent="0">
              <a:buFont typeface="Verdana" pitchFamily="34" charset="0"/>
              <a:buNone/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333136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8E01812-BC3C-909C-76EB-4BEF51A4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DTMŽ – datová část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5F0AF5-FCC8-9B58-C8A2-D166147FC4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06A52E-B2AC-9620-641C-82A1CAF04F6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7536" y="6327369"/>
            <a:ext cx="5742696" cy="221070"/>
          </a:xfrm>
        </p:spPr>
        <p:txBody>
          <a:bodyPr/>
          <a:lstStyle/>
          <a:p>
            <a:r>
              <a:rPr lang="cs-CZ" sz="800" dirty="0"/>
              <a:t>Digitální Technická Mapa Železnice (DTMŽ)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C9A1736-0E04-41B6-8C84-4DE10B72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3429000"/>
            <a:ext cx="8156575" cy="2142272"/>
          </a:xfrm>
        </p:spPr>
        <p:txBody>
          <a:bodyPr/>
          <a:lstStyle/>
          <a:p>
            <a:r>
              <a:rPr lang="cs-CZ" dirty="0"/>
              <a:t>pořízení dat</a:t>
            </a:r>
          </a:p>
          <a:p>
            <a:pPr lvl="1"/>
            <a:r>
              <a:rPr lang="cs-CZ" b="0" dirty="0"/>
              <a:t>projekt od r. 2022 do 2030 </a:t>
            </a:r>
          </a:p>
          <a:p>
            <a:pPr lvl="1"/>
            <a:r>
              <a:rPr lang="cs-CZ" b="0" dirty="0"/>
              <a:t>nová data povrchové situace, reambulace </a:t>
            </a:r>
          </a:p>
          <a:p>
            <a:pPr lvl="1"/>
            <a:r>
              <a:rPr lang="cs-CZ" b="0" dirty="0"/>
              <a:t>vyhledání a zaměření TI</a:t>
            </a:r>
          </a:p>
          <a:p>
            <a:r>
              <a:rPr lang="cs-CZ" b="0" dirty="0"/>
              <a:t>digitalizace stávajících analogových dat TI</a:t>
            </a:r>
          </a:p>
          <a:p>
            <a:r>
              <a:rPr lang="cs-CZ" dirty="0"/>
              <a:t>konsolidace stávajících dat</a:t>
            </a:r>
          </a:p>
          <a:p>
            <a:r>
              <a:rPr lang="cs-CZ" b="0" dirty="0"/>
              <a:t>datové struktury SŽ</a:t>
            </a:r>
          </a:p>
          <a:p>
            <a:pPr lvl="1"/>
            <a:endParaRPr lang="cs-CZ" b="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Zástupný text 12">
            <a:extLst>
              <a:ext uri="{FF2B5EF4-FFF2-40B4-BE49-F238E27FC236}">
                <a16:creationId xmlns:a16="http://schemas.microsoft.com/office/drawing/2014/main" id="{6156F280-2800-47F1-93BB-371761B0D4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/>
          <a:lstStyle/>
          <a:p>
            <a:pPr marL="0" indent="0">
              <a:buNone/>
            </a:pPr>
            <a:r>
              <a:rPr lang="cs-CZ" sz="1000" dirty="0"/>
              <a:t>obr. </a:t>
            </a:r>
            <a:r>
              <a:rPr lang="cs-CZ" sz="1000" dirty="0" err="1"/>
              <a:t>NDcon</a:t>
            </a:r>
            <a:r>
              <a:rPr lang="cs-CZ" sz="1000" dirty="0"/>
              <a:t> </a:t>
            </a:r>
            <a:r>
              <a:rPr lang="cs-CZ" sz="1000" dirty="0" err="1"/>
              <a:t>Logic</a:t>
            </a:r>
            <a:r>
              <a:rPr lang="cs-CZ" sz="1000" dirty="0"/>
              <a:t>; data SŽ (sken analogu TI); data SŽ (stávající geodetická dokumentace)</a:t>
            </a:r>
          </a:p>
        </p:txBody>
      </p:sp>
      <p:pic>
        <p:nvPicPr>
          <p:cNvPr id="9" name="Zástupný symbol obrázku 24">
            <a:extLst>
              <a:ext uri="{FF2B5EF4-FFF2-40B4-BE49-F238E27FC236}">
                <a16:creationId xmlns:a16="http://schemas.microsoft.com/office/drawing/2014/main" id="{A5329C75-543A-43EC-94E4-B6AB65A2B7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" r="1068"/>
          <a:stretch/>
        </p:blipFill>
        <p:spPr>
          <a:xfrm>
            <a:off x="3252788" y="1509713"/>
            <a:ext cx="2638425" cy="1692000"/>
          </a:xfrm>
          <a:prstGeom prst="rect">
            <a:avLst/>
          </a:prstGeom>
        </p:spPr>
      </p:pic>
      <p:pic>
        <p:nvPicPr>
          <p:cNvPr id="10" name="Zástupný symbol obrázku 17">
            <a:extLst>
              <a:ext uri="{FF2B5EF4-FFF2-40B4-BE49-F238E27FC236}">
                <a16:creationId xmlns:a16="http://schemas.microsoft.com/office/drawing/2014/main" id="{71E08761-DF50-4660-A4CE-CABDDD8DB9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65" t="52414" r="8733" b="1839"/>
          <a:stretch/>
        </p:blipFill>
        <p:spPr>
          <a:xfrm>
            <a:off x="496888" y="1509713"/>
            <a:ext cx="2513012" cy="1692275"/>
          </a:xfrm>
          <a:prstGeom prst="rect">
            <a:avLst/>
          </a:prstGeom>
        </p:spPr>
      </p:pic>
      <p:pic>
        <p:nvPicPr>
          <p:cNvPr id="11" name="Zástupný symbol obrázku 22">
            <a:extLst>
              <a:ext uri="{FF2B5EF4-FFF2-40B4-BE49-F238E27FC236}">
                <a16:creationId xmlns:a16="http://schemas.microsoft.com/office/drawing/2014/main" id="{EE7483B6-7CE6-4BE4-96A7-FBF2BD6C59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" r="559"/>
          <a:stretch/>
        </p:blipFill>
        <p:spPr>
          <a:xfrm>
            <a:off x="6134100" y="1509713"/>
            <a:ext cx="2519363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4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24D5E35-18C8-D1C9-03B0-BB6434282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1160713"/>
            <a:ext cx="8156575" cy="4410560"/>
          </a:xfrm>
        </p:spPr>
        <p:txBody>
          <a:bodyPr/>
          <a:lstStyle/>
          <a:p>
            <a:r>
              <a:rPr lang="cs-CZ" b="1" dirty="0"/>
              <a:t>Díky zákonné povinnosti SŽ plnit DTM ČR vzniká Digitální Technická Mapa Železnice</a:t>
            </a:r>
          </a:p>
          <a:p>
            <a:endParaRPr lang="cs-CZ" b="1" dirty="0"/>
          </a:p>
          <a:p>
            <a:endParaRPr lang="cs-CZ" dirty="0"/>
          </a:p>
          <a:p>
            <a:r>
              <a:rPr lang="cs-CZ" dirty="0"/>
              <a:t>Datový model DTMŽ musel být rozšířen nad rámec DTM o jevy specifické pro železnici</a:t>
            </a:r>
          </a:p>
          <a:p>
            <a:pPr lvl="1"/>
            <a:r>
              <a:rPr lang="cs-CZ" b="0" dirty="0"/>
              <a:t>V DTM absence 3D prostoru nahrazena </a:t>
            </a:r>
            <a:r>
              <a:rPr lang="cs-CZ" b="0" dirty="0" err="1"/>
              <a:t>Levely</a:t>
            </a:r>
            <a:r>
              <a:rPr lang="cs-CZ" b="0" dirty="0"/>
              <a:t>, </a:t>
            </a:r>
          </a:p>
          <a:p>
            <a:pPr marL="360000" lvl="1" indent="0">
              <a:buNone/>
            </a:pPr>
            <a:r>
              <a:rPr lang="cs-CZ" b="0" dirty="0"/>
              <a:t>	které jsou pro SŽ nedostatečné</a:t>
            </a:r>
          </a:p>
          <a:p>
            <a:pPr lvl="1"/>
            <a:r>
              <a:rPr lang="cs-CZ" b="0" dirty="0"/>
              <a:t>Podrobné drátové modely prvků železniční infrastruktury</a:t>
            </a:r>
          </a:p>
          <a:p>
            <a:pPr lvl="1"/>
            <a:r>
              <a:rPr lang="cs-CZ" b="0" dirty="0"/>
              <a:t>U některých objektů se nepromítá na terén, ale měří se ve své reálné poloze</a:t>
            </a:r>
          </a:p>
          <a:p>
            <a:pPr lvl="1"/>
            <a:r>
              <a:rPr lang="cs-CZ" b="0" dirty="0"/>
              <a:t>Rozšíření atributových informací</a:t>
            </a:r>
          </a:p>
          <a:p>
            <a:endParaRPr lang="cs-CZ" b="1" dirty="0"/>
          </a:p>
          <a:p>
            <a:pPr marL="360000" lvl="1" indent="0">
              <a:buNone/>
            </a:pPr>
            <a:endParaRPr lang="cs-CZ" b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1812-BC3C-909C-76EB-4BEF51A4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DTM ČR vs. DTMŽ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5F0AF5-FCC8-9B58-C8A2-D166147FC4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06A52E-B2AC-9620-641C-82A1CAF04F6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7536" y="6327369"/>
            <a:ext cx="5742696" cy="221070"/>
          </a:xfrm>
        </p:spPr>
        <p:txBody>
          <a:bodyPr/>
          <a:lstStyle/>
          <a:p>
            <a:r>
              <a:rPr lang="cs-CZ" sz="800" dirty="0"/>
              <a:t>Digitální Technická Mapa Železnice (DTMŽ)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1A5E07CC-291D-4398-A652-3B65354085BD}"/>
              </a:ext>
            </a:extLst>
          </p:cNvPr>
          <p:cNvGrpSpPr/>
          <p:nvPr/>
        </p:nvGrpSpPr>
        <p:grpSpPr>
          <a:xfrm>
            <a:off x="5191475" y="4406102"/>
            <a:ext cx="3534310" cy="1921267"/>
            <a:chOff x="5609690" y="1783404"/>
            <a:chExt cx="3534310" cy="1921267"/>
          </a:xfrm>
        </p:grpSpPr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D476A8CB-9F3A-4AEF-B929-DC3600B47186}"/>
                </a:ext>
              </a:extLst>
            </p:cNvPr>
            <p:cNvSpPr/>
            <p:nvPr/>
          </p:nvSpPr>
          <p:spPr>
            <a:xfrm>
              <a:off x="5609690" y="1783404"/>
              <a:ext cx="3534310" cy="1921267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01220071-20EE-474D-8806-039CBB819E18}"/>
                </a:ext>
              </a:extLst>
            </p:cNvPr>
            <p:cNvSpPr txBox="1"/>
            <p:nvPr/>
          </p:nvSpPr>
          <p:spPr>
            <a:xfrm>
              <a:off x="7169960" y="2275620"/>
              <a:ext cx="1499171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2000" dirty="0"/>
                <a:t>IS DTMŽ</a:t>
              </a:r>
            </a:p>
          </p:txBody>
        </p:sp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0BB511EB-B11E-4B48-8BA2-BF24285F0296}"/>
                </a:ext>
              </a:extLst>
            </p:cNvPr>
            <p:cNvSpPr/>
            <p:nvPr/>
          </p:nvSpPr>
          <p:spPr>
            <a:xfrm>
              <a:off x="5799955" y="2583397"/>
              <a:ext cx="1790272" cy="930856"/>
            </a:xfrm>
            <a:prstGeom prst="ellipse">
              <a:avLst/>
            </a:prstGeom>
            <a:solidFill>
              <a:srgbClr val="EAFB8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4EB1D20B-2E57-431D-A748-4642B7C9F00F}"/>
                </a:ext>
              </a:extLst>
            </p:cNvPr>
            <p:cNvSpPr txBox="1"/>
            <p:nvPr/>
          </p:nvSpPr>
          <p:spPr>
            <a:xfrm>
              <a:off x="6029956" y="2933409"/>
              <a:ext cx="1330269" cy="2308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500" dirty="0"/>
                <a:t>„Státní“ DTM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792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9644D22-F4EE-468F-9D1B-603D4D268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1509713"/>
            <a:ext cx="8156575" cy="4061559"/>
          </a:xfrm>
        </p:spPr>
        <p:txBody>
          <a:bodyPr/>
          <a:lstStyle/>
          <a:p>
            <a:r>
              <a:rPr lang="cs-CZ" dirty="0"/>
              <a:t>prostorová složka = SŽG</a:t>
            </a:r>
          </a:p>
          <a:p>
            <a:pPr lvl="1"/>
            <a:r>
              <a:rPr lang="cs-CZ" dirty="0"/>
              <a:t>v jádru DTMŽ</a:t>
            </a:r>
            <a:r>
              <a:rPr lang="cs-CZ" b="0" dirty="0"/>
              <a:t>, základ pro ostatní agendy</a:t>
            </a:r>
            <a:endParaRPr lang="cs-CZ" dirty="0"/>
          </a:p>
          <a:p>
            <a:pPr lvl="1"/>
            <a:r>
              <a:rPr lang="cs-CZ" b="0" dirty="0"/>
              <a:t>evidence dokumentace</a:t>
            </a:r>
          </a:p>
          <a:p>
            <a:pPr lvl="1"/>
            <a:r>
              <a:rPr lang="cs-CZ" b="0" dirty="0"/>
              <a:t>geodetická zaměření, dokumentace skutečného provedení staveb</a:t>
            </a:r>
          </a:p>
          <a:p>
            <a:pPr lvl="1"/>
            <a:r>
              <a:rPr lang="cs-CZ" b="0" dirty="0"/>
              <a:t>geometrie tras, základní údaje</a:t>
            </a:r>
          </a:p>
          <a:p>
            <a:pPr lvl="1"/>
            <a:endParaRPr lang="cs-CZ" b="0" dirty="0"/>
          </a:p>
          <a:p>
            <a:pPr lvl="1"/>
            <a:endParaRPr lang="cs-CZ" b="0" dirty="0"/>
          </a:p>
          <a:p>
            <a:r>
              <a:rPr lang="cs-CZ" dirty="0"/>
              <a:t>technická evidenční složka = odpovědní správci </a:t>
            </a:r>
          </a:p>
          <a:p>
            <a:pPr lvl="1"/>
            <a:r>
              <a:rPr lang="cs-CZ" dirty="0"/>
              <a:t>v modulech DTMŽ</a:t>
            </a:r>
          </a:p>
          <a:p>
            <a:pPr lvl="1"/>
            <a:r>
              <a:rPr lang="cs-CZ" b="0" dirty="0"/>
              <a:t>modul TI-inženýrské sítě</a:t>
            </a:r>
          </a:p>
          <a:p>
            <a:pPr lvl="1"/>
            <a:r>
              <a:rPr lang="cs-CZ" b="0" dirty="0"/>
              <a:t>modul TI-telekomunikace</a:t>
            </a:r>
          </a:p>
          <a:p>
            <a:pPr lvl="1"/>
            <a:r>
              <a:rPr lang="cs-CZ" b="0" dirty="0"/>
              <a:t>technické a provozní údaje</a:t>
            </a:r>
          </a:p>
          <a:p>
            <a:endParaRPr lang="cs-CZ" b="0" dirty="0"/>
          </a:p>
          <a:p>
            <a:pPr lvl="1"/>
            <a:endParaRPr lang="cs-CZ" b="0" dirty="0"/>
          </a:p>
          <a:p>
            <a:pPr lvl="1"/>
            <a:endParaRPr lang="cs-CZ" b="0" dirty="0"/>
          </a:p>
          <a:p>
            <a:endParaRPr lang="cs-CZ" b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C63078-9C38-4F27-AD4F-5FE5F5D4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v IS DTMŽ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92413C-57BF-41DF-8BE3-268523A378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9D24DD-963E-4472-9F95-025CE4CD0B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z="800" dirty="0"/>
              <a:t>Digitální Technická Mapa Železnice (DTMŽ)</a:t>
            </a:r>
          </a:p>
        </p:txBody>
      </p:sp>
    </p:spTree>
    <p:extLst>
      <p:ext uri="{BB962C8B-B14F-4D97-AF65-F5344CB8AC3E}">
        <p14:creationId xmlns:p14="http://schemas.microsoft.com/office/powerpoint/2010/main" val="306910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CC63078-9C38-4F27-AD4F-5FE5F5D4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DTMŽ – SW část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92413C-57BF-41DF-8BE3-268523A378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9D24DD-963E-4472-9F95-025CE4CD0B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z="800" dirty="0"/>
              <a:t>Digitální Technická Mapa Železnice (DTMŽ)</a:t>
            </a:r>
          </a:p>
        </p:txBody>
      </p:sp>
      <p:sp>
        <p:nvSpPr>
          <p:cNvPr id="8" name="Zástupný obsah 1">
            <a:extLst>
              <a:ext uri="{FF2B5EF4-FFF2-40B4-BE49-F238E27FC236}">
                <a16:creationId xmlns:a16="http://schemas.microsoft.com/office/drawing/2014/main" id="{A14493A0-EB7A-4A9E-874C-89B3C61D1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1509713"/>
            <a:ext cx="8156575" cy="4061559"/>
          </a:xfrm>
        </p:spPr>
        <p:txBody>
          <a:bodyPr/>
          <a:lstStyle/>
          <a:p>
            <a:r>
              <a:rPr lang="cs-CZ" dirty="0"/>
              <a:t>IS DTMŽ</a:t>
            </a:r>
          </a:p>
          <a:p>
            <a:r>
              <a:rPr lang="cs-CZ" dirty="0"/>
              <a:t>interní potřeby organizace</a:t>
            </a:r>
          </a:p>
          <a:p>
            <a:r>
              <a:rPr lang="cs-CZ" dirty="0"/>
              <a:t>geodetická dokumentace</a:t>
            </a:r>
          </a:p>
          <a:p>
            <a:r>
              <a:rPr lang="cs-CZ" dirty="0"/>
              <a:t>podpora digitalizace procesů</a:t>
            </a:r>
          </a:p>
        </p:txBody>
      </p:sp>
      <p:grpSp>
        <p:nvGrpSpPr>
          <p:cNvPr id="9" name="Plátno 4">
            <a:extLst>
              <a:ext uri="{FF2B5EF4-FFF2-40B4-BE49-F238E27FC236}">
                <a16:creationId xmlns:a16="http://schemas.microsoft.com/office/drawing/2014/main" id="{A97087BD-3A55-46F8-9DAB-CB0A551C0331}"/>
              </a:ext>
            </a:extLst>
          </p:cNvPr>
          <p:cNvGrpSpPr>
            <a:grpSpLocks noChangeAspect="1"/>
          </p:cNvGrpSpPr>
          <p:nvPr/>
        </p:nvGrpSpPr>
        <p:grpSpPr>
          <a:xfrm>
            <a:off x="1244006" y="2960741"/>
            <a:ext cx="6655987" cy="2740503"/>
            <a:chOff x="0" y="0"/>
            <a:chExt cx="5985510" cy="2285365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FE2978F7-C452-4337-8C75-D14C9F444CA1}"/>
                </a:ext>
              </a:extLst>
            </p:cNvPr>
            <p:cNvSpPr/>
            <p:nvPr/>
          </p:nvSpPr>
          <p:spPr>
            <a:xfrm>
              <a:off x="0" y="0"/>
              <a:ext cx="5985510" cy="2285365"/>
            </a:xfrm>
            <a:prstGeom prst="rect">
              <a:avLst/>
            </a:prstGeom>
            <a:solidFill>
              <a:prstClr val="white"/>
            </a:solidFill>
          </p:spPr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3EFC7423-CB53-4B8D-A467-0797C385A5AB}"/>
                </a:ext>
              </a:extLst>
            </p:cNvPr>
            <p:cNvSpPr/>
            <p:nvPr/>
          </p:nvSpPr>
          <p:spPr>
            <a:xfrm>
              <a:off x="1846994" y="293430"/>
              <a:ext cx="2309256" cy="186974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6D107785-9C65-4CA6-88D5-241F189287B1}"/>
                </a:ext>
              </a:extLst>
            </p:cNvPr>
            <p:cNvSpPr/>
            <p:nvPr/>
          </p:nvSpPr>
          <p:spPr>
            <a:xfrm>
              <a:off x="2286000" y="1549024"/>
              <a:ext cx="1438655" cy="4487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Jádro DTMŽ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89C3DB28-C3BA-4F8F-9A67-4D9FF5E5BD81}"/>
                </a:ext>
              </a:extLst>
            </p:cNvPr>
            <p:cNvSpPr/>
            <p:nvPr/>
          </p:nvSpPr>
          <p:spPr>
            <a:xfrm>
              <a:off x="2284657" y="1009938"/>
              <a:ext cx="1440000" cy="47974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Agendové a pasportní systémy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154877CA-A91D-4C29-8CCE-F75717AD8B71}"/>
                </a:ext>
              </a:extLst>
            </p:cNvPr>
            <p:cNvSpPr/>
            <p:nvPr/>
          </p:nvSpPr>
          <p:spPr>
            <a:xfrm>
              <a:off x="3796605" y="580031"/>
              <a:ext cx="360000" cy="126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Rozhraní vnější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A5A84C2-3775-487E-9D27-1E8964B8671C}"/>
                </a:ext>
              </a:extLst>
            </p:cNvPr>
            <p:cNvSpPr/>
            <p:nvPr/>
          </p:nvSpPr>
          <p:spPr>
            <a:xfrm>
              <a:off x="1847003" y="588523"/>
              <a:ext cx="360000" cy="126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Rozhraní vnitřní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46AB0E0F-46F8-45E1-9850-A11796A857B0}"/>
                </a:ext>
              </a:extLst>
            </p:cNvPr>
            <p:cNvSpPr/>
            <p:nvPr/>
          </p:nvSpPr>
          <p:spPr>
            <a:xfrm>
              <a:off x="2284657" y="464027"/>
              <a:ext cx="1440000" cy="4788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Geoportál</a:t>
              </a:r>
            </a:p>
          </p:txBody>
        </p:sp>
        <p:sp>
          <p:nvSpPr>
            <p:cNvPr id="17" name="Textové pole 15">
              <a:extLst>
                <a:ext uri="{FF2B5EF4-FFF2-40B4-BE49-F238E27FC236}">
                  <a16:creationId xmlns:a16="http://schemas.microsoft.com/office/drawing/2014/main" id="{E6CFB599-037B-474F-9C73-801109FB06FD}"/>
                </a:ext>
              </a:extLst>
            </p:cNvPr>
            <p:cNvSpPr txBox="1"/>
            <p:nvPr/>
          </p:nvSpPr>
          <p:spPr>
            <a:xfrm>
              <a:off x="3428756" y="13650"/>
              <a:ext cx="664210" cy="25925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i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IS DTMŽ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Šipka: obousměrná vodorovná 17">
              <a:extLst>
                <a:ext uri="{FF2B5EF4-FFF2-40B4-BE49-F238E27FC236}">
                  <a16:creationId xmlns:a16="http://schemas.microsoft.com/office/drawing/2014/main" id="{570BA3AC-F6ED-417C-9D13-A8779AC0A703}"/>
                </a:ext>
              </a:extLst>
            </p:cNvPr>
            <p:cNvSpPr/>
            <p:nvPr/>
          </p:nvSpPr>
          <p:spPr>
            <a:xfrm>
              <a:off x="4276609" y="1132763"/>
              <a:ext cx="622936" cy="232149"/>
            </a:xfrm>
            <a:prstGeom prst="left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105BA512-5EBA-4DF4-A9C5-2C8CDF688F8E}"/>
                </a:ext>
              </a:extLst>
            </p:cNvPr>
            <p:cNvSpPr/>
            <p:nvPr/>
          </p:nvSpPr>
          <p:spPr>
            <a:xfrm>
              <a:off x="5042337" y="405525"/>
              <a:ext cx="914400" cy="2981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IS DMVS</a:t>
              </a:r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DC2B8EE5-B1F8-4E34-9F0D-F43562D5E20D}"/>
                </a:ext>
              </a:extLst>
            </p:cNvPr>
            <p:cNvSpPr/>
            <p:nvPr/>
          </p:nvSpPr>
          <p:spPr>
            <a:xfrm>
              <a:off x="5042972" y="838478"/>
              <a:ext cx="913765" cy="2978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IS DTM</a:t>
              </a:r>
              <a:endParaRPr lang="cs-CZ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49E9690C-14FC-41E0-B977-8265A7F87949}"/>
                </a:ext>
              </a:extLst>
            </p:cNvPr>
            <p:cNvSpPr/>
            <p:nvPr/>
          </p:nvSpPr>
          <p:spPr>
            <a:xfrm>
              <a:off x="5043607" y="1304156"/>
              <a:ext cx="913130" cy="2978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cs-CZ" sz="8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Portál stavebníka</a:t>
              </a:r>
              <a:endParaRPr lang="cs-CZ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Šipka: obousměrná vodorovná 21">
              <a:extLst>
                <a:ext uri="{FF2B5EF4-FFF2-40B4-BE49-F238E27FC236}">
                  <a16:creationId xmlns:a16="http://schemas.microsoft.com/office/drawing/2014/main" id="{4D302EC5-4071-4C4E-932A-0F28102B34F3}"/>
                </a:ext>
              </a:extLst>
            </p:cNvPr>
            <p:cNvSpPr/>
            <p:nvPr/>
          </p:nvSpPr>
          <p:spPr>
            <a:xfrm>
              <a:off x="1053456" y="1148991"/>
              <a:ext cx="622300" cy="231775"/>
            </a:xfrm>
            <a:prstGeom prst="left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200A7EB4-4B96-443F-8EE3-E841CF2914BC}"/>
                </a:ext>
              </a:extLst>
            </p:cNvPr>
            <p:cNvSpPr/>
            <p:nvPr/>
          </p:nvSpPr>
          <p:spPr>
            <a:xfrm>
              <a:off x="6825" y="1032984"/>
              <a:ext cx="913765" cy="4750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Interní systémy SŽ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501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78D1E7F-A65D-BEDF-E766-9127C2712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7" y="1227351"/>
            <a:ext cx="8156575" cy="5270649"/>
          </a:xfrm>
        </p:spPr>
        <p:txBody>
          <a:bodyPr/>
          <a:lstStyle/>
          <a:p>
            <a:r>
              <a:rPr lang="cs-CZ" b="1" dirty="0"/>
              <a:t>Komplexní systém pro správu, kontrolu a výdej dat</a:t>
            </a:r>
          </a:p>
          <a:p>
            <a:endParaRPr lang="cs-CZ" b="1" dirty="0"/>
          </a:p>
          <a:p>
            <a:pPr marL="360000" lvl="1" indent="0">
              <a:buNone/>
            </a:pPr>
            <a:endParaRPr lang="cs-CZ" b="0" dirty="0"/>
          </a:p>
          <a:p>
            <a:r>
              <a:rPr lang="cs-CZ" dirty="0"/>
              <a:t>Obsahuje mnoho specifických modulů</a:t>
            </a:r>
          </a:p>
          <a:p>
            <a:pPr lvl="1"/>
            <a:r>
              <a:rPr lang="cs-CZ" b="0" dirty="0"/>
              <a:t>Datový sklad</a:t>
            </a:r>
          </a:p>
          <a:p>
            <a:pPr lvl="1"/>
            <a:r>
              <a:rPr lang="cs-CZ" dirty="0"/>
              <a:t>Interní </a:t>
            </a:r>
            <a:r>
              <a:rPr lang="cs-CZ" dirty="0" err="1"/>
              <a:t>geoportál</a:t>
            </a:r>
            <a:endParaRPr lang="cs-CZ" dirty="0"/>
          </a:p>
          <a:p>
            <a:pPr lvl="1"/>
            <a:r>
              <a:rPr lang="cs-CZ" dirty="0"/>
              <a:t>Externí </a:t>
            </a:r>
            <a:r>
              <a:rPr lang="cs-CZ" dirty="0" err="1"/>
              <a:t>geoportál</a:t>
            </a:r>
            <a:endParaRPr lang="cs-CZ" dirty="0"/>
          </a:p>
          <a:p>
            <a:pPr lvl="1"/>
            <a:r>
              <a:rPr lang="cs-CZ" b="0" dirty="0"/>
              <a:t>Správa dopravní </a:t>
            </a:r>
            <a:r>
              <a:rPr lang="cs-CZ" b="0" dirty="0" err="1"/>
              <a:t>Inf</a:t>
            </a:r>
            <a:r>
              <a:rPr lang="cs-CZ" b="0" dirty="0"/>
              <a:t>.</a:t>
            </a:r>
          </a:p>
          <a:p>
            <a:pPr lvl="1"/>
            <a:r>
              <a:rPr lang="cs-CZ" b="0" dirty="0"/>
              <a:t>Správa technické </a:t>
            </a:r>
            <a:r>
              <a:rPr lang="cs-CZ" b="0" dirty="0" err="1"/>
              <a:t>Inf</a:t>
            </a:r>
            <a:r>
              <a:rPr lang="cs-CZ" b="0" dirty="0"/>
              <a:t>.</a:t>
            </a:r>
          </a:p>
          <a:p>
            <a:pPr lvl="1"/>
            <a:r>
              <a:rPr lang="cs-CZ" b="0" dirty="0"/>
              <a:t>Železniční katastr</a:t>
            </a:r>
          </a:p>
          <a:p>
            <a:pPr lvl="1"/>
            <a:r>
              <a:rPr lang="cs-CZ" b="0" dirty="0"/>
              <a:t>Žel. bodové pole</a:t>
            </a:r>
          </a:p>
          <a:p>
            <a:pPr lvl="1"/>
            <a:r>
              <a:rPr lang="cs-CZ" b="0" dirty="0"/>
              <a:t>Systém řízení kvality </a:t>
            </a:r>
          </a:p>
          <a:p>
            <a:pPr lvl="1"/>
            <a:r>
              <a:rPr lang="cs-CZ" b="0" dirty="0"/>
              <a:t>…</a:t>
            </a:r>
          </a:p>
          <a:p>
            <a:pPr marL="360000" lvl="1" indent="0">
              <a:buNone/>
            </a:pPr>
            <a:endParaRPr lang="cs-CZ" b="0" dirty="0"/>
          </a:p>
          <a:p>
            <a:pPr marL="900000" lvl="3" indent="0">
              <a:buNone/>
            </a:pPr>
            <a:endParaRPr lang="cs-CZ" b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EFC89B-286A-C593-86BD-50994636C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systém DTMŽ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1C85EA-E4E6-EFD7-D629-8FA1E86138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DCFAAF-52CD-283C-8484-C8CD729AF66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z="800" dirty="0"/>
              <a:t>Digitální Technická Mapa Železnice (DTMŽ)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106F7E9-FA68-446C-9F04-EB3786452C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83442" y="2641645"/>
            <a:ext cx="5917660" cy="3494143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D6E0E3A2-2885-4EE9-88E1-6807011D2E3B}"/>
              </a:ext>
            </a:extLst>
          </p:cNvPr>
          <p:cNvSpPr/>
          <p:nvPr/>
        </p:nvSpPr>
        <p:spPr>
          <a:xfrm>
            <a:off x="4455109" y="3078744"/>
            <a:ext cx="1350831" cy="261527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07CCBA7-A282-47D6-98CE-244FB184EC77}"/>
              </a:ext>
            </a:extLst>
          </p:cNvPr>
          <p:cNvSpPr/>
          <p:nvPr/>
        </p:nvSpPr>
        <p:spPr>
          <a:xfrm>
            <a:off x="6042272" y="3078745"/>
            <a:ext cx="1350831" cy="261527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999"/>
      </p:ext>
    </p:extLst>
  </p:cSld>
  <p:clrMapOvr>
    <a:masterClrMapping/>
  </p:clrMapOvr>
</p:sld>
</file>

<file path=ppt/theme/theme1.xml><?xml version="1.0" encoding="utf-8"?>
<a:theme xmlns:a="http://schemas.openxmlformats.org/drawingml/2006/main" name="SZG_uvodka">
  <a:themeElements>
    <a:clrScheme name="SZDC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FF5200"/>
      </a:accent2>
      <a:accent3>
        <a:srgbClr val="00A1E0"/>
      </a:accent3>
      <a:accent4>
        <a:srgbClr val="737373"/>
      </a:accent4>
      <a:accent5>
        <a:srgbClr val="82BC00"/>
      </a:accent5>
      <a:accent6>
        <a:srgbClr val="34A49A"/>
      </a:accent6>
      <a:hlink>
        <a:srgbClr val="002B59"/>
      </a:hlink>
      <a:folHlink>
        <a:srgbClr val="737373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accent3"/>
          </a:solidFill>
        </a:ln>
      </a:spPr>
      <a:bodyPr lIns="72000" tIns="54000" rIns="72000" bIns="72000" rtlCol="0" anchor="t" anchorCtr="0"/>
      <a:lstStyle>
        <a:defPPr algn="l">
          <a:defRPr sz="15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>
          <a:defRPr sz="1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ZG_uvodka" id="{E924A012-508A-4753-93C3-A4DFA9EEB5BD}" vid="{6B7A7F9F-8494-4EE2-9B20-25FC9C79372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SZG_uvodka</Template>
  <TotalTime>268</TotalTime>
  <Words>1450</Words>
  <Application>Microsoft Office PowerPoint</Application>
  <PresentationFormat>Předvádění na obrazovce (4:3)</PresentationFormat>
  <Paragraphs>208</Paragraphs>
  <Slides>14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SZG_uvodka</vt:lpstr>
      <vt:lpstr>Digitální Technická Mapa Železnice (DTMŽ)</vt:lpstr>
      <vt:lpstr>Informace o projektu</vt:lpstr>
      <vt:lpstr>Hlavní cíl projektu</vt:lpstr>
      <vt:lpstr>Cíle DTMŽ</vt:lpstr>
      <vt:lpstr>Projekt DTMŽ – datová část</vt:lpstr>
      <vt:lpstr>DTM ČR vs. DTMŽ</vt:lpstr>
      <vt:lpstr>Data v IS DTMŽ</vt:lpstr>
      <vt:lpstr>Projekt DTMŽ – SW část</vt:lpstr>
      <vt:lpstr>Informační systém DTMŽ</vt:lpstr>
      <vt:lpstr>Informační systém DTMŽ</vt:lpstr>
      <vt:lpstr>Informační systém DTMŽ</vt:lpstr>
      <vt:lpstr>Propojení DTM ČR a DTMŽ</vt:lpstr>
      <vt:lpstr>Harmonogram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Digitální Technická Mapa Železnice (DTMŽ)</dc:title>
  <dc:creator>Šel Jan, Mgr.</dc:creator>
  <cp:lastModifiedBy>Duda Petr, Mgr., Ph.D.</cp:lastModifiedBy>
  <cp:revision>19</cp:revision>
  <dcterms:created xsi:type="dcterms:W3CDTF">2023-09-26T07:16:15Z</dcterms:created>
  <dcterms:modified xsi:type="dcterms:W3CDTF">2023-09-26T14:21:42Z</dcterms:modified>
</cp:coreProperties>
</file>