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9800"/>
    <a:srgbClr val="FFFFFF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0BCD8C-4C69-B223-46BC-6D2F3199EE6A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F02B1-D152-4F4E-B112-371A6B7FB5A7}" type="datetimeFigureOut">
              <a:rPr lang="cs-CZ"/>
              <a:pPr>
                <a:defRPr/>
              </a:pPr>
              <a:t>05.10.2023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6C12ED-306E-5A65-C7AE-4123403341CF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417AE8-19DD-2893-EC6B-DAD51905ACF3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791F5-3D8F-4605-860C-D842BD05B9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158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3A7255-68AE-0422-7CF3-9F66938D78FC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F8379-D5F0-4691-B5DE-FFB05ACE891D}" type="datetimeFigureOut">
              <a:rPr lang="cs-CZ"/>
              <a:pPr>
                <a:defRPr/>
              </a:pPr>
              <a:t>05.10.2023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524541-0E6E-3B65-9777-5C047705A54F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0BEEFB-CA0E-C432-72E9-587942D287BA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035168-D640-400C-BE72-DBF2AA64F01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23124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5998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738A42-E12B-D276-C7E4-E7BB2FDE6474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28C93-17B8-4541-A348-32014C2BE3F9}" type="datetimeFigureOut">
              <a:rPr lang="cs-CZ"/>
              <a:pPr>
                <a:defRPr/>
              </a:pPr>
              <a:t>05.10.2023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83F998-64AA-5290-6097-03C7D92D8735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E01CA0-A9B2-C071-94CD-D5AC0B03844C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4DADD5-6C82-46BF-8F00-B6447F93E67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634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2062065"/>
            <a:ext cx="5181600" cy="41148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2062065"/>
            <a:ext cx="5181600" cy="41148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EA150363-397E-B3BA-FD84-46C52239F069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D6628-5EAE-4488-8101-9FAD95795C1C}" type="datetimeFigureOut">
              <a:rPr lang="cs-CZ"/>
              <a:pPr>
                <a:defRPr/>
              </a:pPr>
              <a:t>05.10.2023</a:t>
            </a:fld>
            <a:endParaRPr lang="cs-CZ" dirty="0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5C88480C-0BBE-512A-921C-A1C19CC958C6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F488B1BF-91D3-DBA8-1B5F-392C637F5873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2D2990-412F-4D52-BC53-3D0160A6C73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125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8505825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>
            <a:extLst>
              <a:ext uri="{FF2B5EF4-FFF2-40B4-BE49-F238E27FC236}">
                <a16:creationId xmlns:a16="http://schemas.microsoft.com/office/drawing/2014/main" id="{0F89C912-59B6-6F98-58B2-1999A2B01010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FC5C3-1C6A-44F6-A8BA-8678D8AF7023}" type="datetimeFigureOut">
              <a:rPr lang="cs-CZ"/>
              <a:pPr>
                <a:defRPr/>
              </a:pPr>
              <a:t>05.10.2023</a:t>
            </a:fld>
            <a:endParaRPr lang="cs-CZ" dirty="0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545E1FC0-A41B-7863-264E-C0A154932A89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9D672812-6D97-C9AD-8D90-9C6DD6E63B09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82EAF-F333-4FF3-9FC4-672436D3E26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3880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FCE3DBC5-D1B4-B801-33FC-0D902C6C920F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45A9D-D7F4-4A82-BBF8-1FA253836F3B}" type="datetimeFigureOut">
              <a:rPr lang="cs-CZ"/>
              <a:pPr>
                <a:defRPr/>
              </a:pPr>
              <a:t>05.10.2023</a:t>
            </a:fld>
            <a:endParaRPr lang="cs-CZ" dirty="0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B9678457-5B8C-8D27-668B-A120850DBB97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752EDAA9-E0AA-B6E1-A7A3-7B5DE094A614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334B6C-62E2-4FCF-B21A-EAD89DDCCA7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5576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B626D58A-DD98-B14F-F760-57E90E9B963A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A4594-330A-492C-B898-94359BC63850}" type="datetimeFigureOut">
              <a:rPr lang="cs-CZ"/>
              <a:pPr>
                <a:defRPr/>
              </a:pPr>
              <a:t>05.10.2023</a:t>
            </a:fld>
            <a:endParaRPr lang="cs-CZ" dirty="0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DE37A6C1-CF10-0129-B7D7-9DB32B39E389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F730B89F-6F4D-5C40-6227-AAADAD7031F3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53DD11-5A0F-47B8-B12C-3DFD1375D39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1115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2057400"/>
            <a:ext cx="6172200" cy="38036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07A91E4C-5B65-D654-5AC3-C25F8A55A3FA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2C565-DC81-40DC-A1A2-6E3DB8F6CD54}" type="datetimeFigureOut">
              <a:rPr lang="cs-CZ"/>
              <a:pPr>
                <a:defRPr/>
              </a:pPr>
              <a:t>05.10.2023</a:t>
            </a:fld>
            <a:endParaRPr lang="cs-CZ" dirty="0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A264BDEE-3A4A-2413-9D6C-02F592136A7E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27E9D706-F011-9F9D-DBDF-98BF4CECFF2A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7DCDB4-D49D-4A16-A558-C9B7141A64C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2773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2057400"/>
            <a:ext cx="6172200" cy="380365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3E9B9065-4B55-FB27-68FA-75CB6136051C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BE7BE-6DEF-4430-A651-4E734FC06C93}" type="datetimeFigureOut">
              <a:rPr lang="cs-CZ"/>
              <a:pPr>
                <a:defRPr/>
              </a:pPr>
              <a:t>05.10.2023</a:t>
            </a:fld>
            <a:endParaRPr lang="cs-CZ" dirty="0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F7171505-2679-B24D-BEB7-6527F7F8CAD5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3AB03B45-4E83-0F4F-5A23-AF6AFC3BC5D3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E683F8-74B0-4EEA-BE84-C5443F0ABDF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6974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>
            <a:extLst>
              <a:ext uri="{FF2B5EF4-FFF2-40B4-BE49-F238E27FC236}">
                <a16:creationId xmlns:a16="http://schemas.microsoft.com/office/drawing/2014/main" id="{50842D11-A2B3-FE35-C2F4-728708F9021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4025" y="9525"/>
            <a:ext cx="4114800" cy="218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Zástupný symbol pro nadpis 1">
            <a:extLst>
              <a:ext uri="{FF2B5EF4-FFF2-40B4-BE49-F238E27FC236}">
                <a16:creationId xmlns:a16="http://schemas.microsoft.com/office/drawing/2014/main" id="{B3A1C857-414D-C635-809A-29A98022C598}"/>
              </a:ext>
            </a:extLst>
          </p:cNvPr>
          <p:cNvSpPr>
            <a:spLocks noGrp="1"/>
          </p:cNvSpPr>
          <p:nvPr userDrawn="1">
            <p:ph type="title"/>
          </p:nvPr>
        </p:nvSpPr>
        <p:spPr bwMode="auto">
          <a:xfrm>
            <a:off x="838200" y="365125"/>
            <a:ext cx="8507413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28" name="Zástupný symbol pro text 2">
            <a:extLst>
              <a:ext uri="{FF2B5EF4-FFF2-40B4-BE49-F238E27FC236}">
                <a16:creationId xmlns:a16="http://schemas.microsoft.com/office/drawing/2014/main" id="{03C2AC2B-92A2-0998-D108-B34702E93AC3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 bwMode="auto">
          <a:xfrm>
            <a:off x="838200" y="2046288"/>
            <a:ext cx="10515600" cy="413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80944281-87FE-4D10-35C8-0054081F6C60}"/>
              </a:ext>
            </a:extLst>
          </p:cNvPr>
          <p:cNvSpPr/>
          <p:nvPr/>
        </p:nvSpPr>
        <p:spPr>
          <a:xfrm>
            <a:off x="0" y="6550025"/>
            <a:ext cx="12195175" cy="307975"/>
          </a:xfrm>
          <a:prstGeom prst="rect">
            <a:avLst/>
          </a:prstGeom>
          <a:solidFill>
            <a:srgbClr val="599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032" name="TextovéPole 17">
            <a:extLst>
              <a:ext uri="{FF2B5EF4-FFF2-40B4-BE49-F238E27FC236}">
                <a16:creationId xmlns:a16="http://schemas.microsoft.com/office/drawing/2014/main" id="{80AE5BB8-9A6D-0DA9-7355-2D01D5C7D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38" y="6588125"/>
            <a:ext cx="5211762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cs-CZ" sz="900" dirty="0">
                <a:solidFill>
                  <a:schemeClr val="bg1"/>
                </a:solidFill>
              </a:rPr>
              <a:t>Sdružení správců technické infrastruktury středních a východních Čech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A54379-DD5A-F41D-C6FF-74DF4C40F89A}"/>
              </a:ext>
            </a:extLst>
          </p:cNvPr>
          <p:cNvSpPr>
            <a:spLocks noGrp="1"/>
          </p:cNvSpPr>
          <p:nvPr userDrawn="1">
            <p:ph type="dt" sz="half" idx="2"/>
          </p:nvPr>
        </p:nvSpPr>
        <p:spPr>
          <a:xfrm>
            <a:off x="9345613" y="6550025"/>
            <a:ext cx="1455737" cy="287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rgbClr val="FDFDFD"/>
                </a:solidFill>
                <a:latin typeface="+mn-lt"/>
              </a:defRPr>
            </a:lvl1pPr>
          </a:lstStyle>
          <a:p>
            <a:pPr>
              <a:defRPr/>
            </a:pPr>
            <a:fld id="{5C31868E-97FE-4BA0-A2DD-D2B8B3643E80}" type="datetimeFigureOut">
              <a:rPr lang="cs-CZ"/>
              <a:pPr>
                <a:defRPr/>
              </a:pPr>
              <a:t>05.10.2023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3C588C-C86D-55C6-C318-218E54D341ED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6407150" y="6550025"/>
            <a:ext cx="2690813" cy="287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A038A1-468E-A9DA-6457-D439D97DE122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018838" y="6550025"/>
            <a:ext cx="960437" cy="2905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FFFFFF"/>
                </a:solidFill>
              </a:defRPr>
            </a:lvl1pPr>
          </a:lstStyle>
          <a:p>
            <a:fld id="{ACFE2356-3A75-4D10-85AA-056AA5F99FB9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1034" name="Obrázek 7">
            <a:extLst>
              <a:ext uri="{FF2B5EF4-FFF2-40B4-BE49-F238E27FC236}">
                <a16:creationId xmlns:a16="http://schemas.microsoft.com/office/drawing/2014/main" id="{D483071B-25F1-1128-77F4-E5200F4073B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2950" y="454025"/>
            <a:ext cx="25622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3FD34EE4-57D0-CA25-8964-93CEAF7E28F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11160125" y="0"/>
            <a:ext cx="10604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cs-CZ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Company INTERNAL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rgbClr val="5998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599800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599800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599800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599800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5998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5998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5998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5998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5998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5998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5998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98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98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>
            <a:extLst>
              <a:ext uri="{FF2B5EF4-FFF2-40B4-BE49-F238E27FC236}">
                <a16:creationId xmlns:a16="http://schemas.microsoft.com/office/drawing/2014/main" id="{36F8ED6E-1D70-9F49-6254-5A32A536A9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88719"/>
            <a:ext cx="9144000" cy="1498283"/>
          </a:xfrm>
        </p:spPr>
        <p:txBody>
          <a:bodyPr/>
          <a:lstStyle/>
          <a:p>
            <a:r>
              <a:rPr lang="cs-CZ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DTM DMVS KK </a:t>
            </a:r>
            <a:b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2000" b="1" dirty="0">
                <a:latin typeface="Calibri" panose="020F0502020204030204" pitchFamily="34" charset="0"/>
              </a:rPr>
              <a:t>Digitální technická mapa Karlovarského kraje </a:t>
            </a:r>
            <a:b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jako nedílná součást Digitální mapy veřejné správy Karlovarského kraje</a:t>
            </a:r>
            <a:b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4000" b="1" dirty="0">
                <a:latin typeface="Calibri" panose="020F0502020204030204" pitchFamily="34" charset="0"/>
              </a:rPr>
              <a:t>z pohledu správců sítí TI </a:t>
            </a:r>
            <a:endParaRPr lang="cs-CZ" altLang="cs-CZ" sz="4000" b="1" dirty="0">
              <a:latin typeface="Calibri" panose="020F0502020204030204" pitchFamily="34" charset="0"/>
            </a:endParaRPr>
          </a:p>
        </p:txBody>
      </p:sp>
      <p:sp>
        <p:nvSpPr>
          <p:cNvPr id="2051" name="Podnadpis 2">
            <a:extLst>
              <a:ext uri="{FF2B5EF4-FFF2-40B4-BE49-F238E27FC236}">
                <a16:creationId xmlns:a16="http://schemas.microsoft.com/office/drawing/2014/main" id="{5CE2B24D-B3F0-872F-A9DB-717A8DAFA9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308311"/>
          </a:xfrm>
        </p:spPr>
        <p:txBody>
          <a:bodyPr/>
          <a:lstStyle/>
          <a:p>
            <a:r>
              <a:rPr lang="cs-CZ" altLang="cs-CZ" sz="1800" b="1" dirty="0">
                <a:latin typeface="Calibri" panose="020F0502020204030204" pitchFamily="34" charset="0"/>
              </a:rPr>
              <a:t>Sdružení správců sítí TI</a:t>
            </a:r>
            <a:br>
              <a:rPr lang="cs-CZ" altLang="cs-CZ" dirty="0"/>
            </a:br>
            <a:r>
              <a:rPr lang="cs-CZ" altLang="cs-CZ" sz="4000" b="1" dirty="0">
                <a:latin typeface="Calibri" panose="020F0502020204030204" pitchFamily="34" charset="0"/>
                <a:ea typeface="+mj-ea"/>
              </a:rPr>
              <a:t>ČEZ Distribuce a.s.</a:t>
            </a:r>
            <a:br>
              <a:rPr lang="cs-CZ" altLang="cs-CZ" sz="4000" b="1" dirty="0">
                <a:latin typeface="Calibri" panose="020F0502020204030204" pitchFamily="34" charset="0"/>
                <a:ea typeface="+mj-ea"/>
              </a:rPr>
            </a:br>
            <a:r>
              <a:rPr lang="cs-CZ" altLang="cs-CZ" sz="4000" b="1" dirty="0">
                <a:latin typeface="Calibri" panose="020F0502020204030204" pitchFamily="34" charset="0"/>
                <a:ea typeface="+mj-ea"/>
              </a:rPr>
              <a:t>CETIN a.s.</a:t>
            </a:r>
            <a:br>
              <a:rPr lang="cs-CZ" altLang="cs-CZ" sz="4000" b="1" dirty="0">
                <a:latin typeface="Calibri" panose="020F0502020204030204" pitchFamily="34" charset="0"/>
                <a:ea typeface="+mj-ea"/>
              </a:rPr>
            </a:br>
            <a:r>
              <a:rPr lang="cs-CZ" altLang="cs-CZ" sz="4000" b="1" dirty="0" err="1">
                <a:latin typeface="Calibri" panose="020F0502020204030204" pitchFamily="34" charset="0"/>
                <a:ea typeface="+mj-ea"/>
              </a:rPr>
              <a:t>GasNet</a:t>
            </a:r>
            <a:r>
              <a:rPr lang="cs-CZ" altLang="cs-CZ" sz="4000" b="1" dirty="0">
                <a:latin typeface="Calibri" panose="020F0502020204030204" pitchFamily="34" charset="0"/>
                <a:ea typeface="+mj-ea"/>
              </a:rPr>
              <a:t> Služby, s.r.o.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9F11076-3041-06A6-10F2-702FEF1614F5}"/>
              </a:ext>
            </a:extLst>
          </p:cNvPr>
          <p:cNvSpPr txBox="1"/>
          <p:nvPr/>
        </p:nvSpPr>
        <p:spPr>
          <a:xfrm>
            <a:off x="7148945" y="6546857"/>
            <a:ext cx="4795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Konference DTM Karlovarského kraje, 12.10.2023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048B30-76FA-F4CC-1680-2BF3F2154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579" y="240434"/>
            <a:ext cx="8763722" cy="1325563"/>
          </a:xfrm>
        </p:spPr>
        <p:txBody>
          <a:bodyPr/>
          <a:lstStyle/>
          <a:p>
            <a:r>
              <a:rPr lang="pl-PL" sz="4000" b="1" dirty="0"/>
              <a:t>Spolupráce správců sítí TI a krajů </a:t>
            </a:r>
            <a:br>
              <a:rPr lang="pl-PL" sz="3200" b="1" dirty="0"/>
            </a:br>
            <a:r>
              <a:rPr lang="pl-PL" sz="2000" dirty="0"/>
              <a:t>– cca od roku 2010</a:t>
            </a:r>
            <a:endParaRPr lang="cs-CZ" sz="2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175C9-B906-BFAF-222D-124F98950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514" y="1928581"/>
            <a:ext cx="11044842" cy="3790575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2010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-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Výzva č. 8 MV – Zavádění informačních a komunikačních technologií v území veřejné správy</a:t>
            </a:r>
            <a:b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latin typeface="Calibri" panose="020F0502020204030204" pitchFamily="34" charset="0"/>
              </a:rPr>
              <a:t>- součástí projektu Rozvoj eGovernmentu v KRAJÍCH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jednání a pracovní schůzky správců TI probíhali se všemi KRAJI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smluvní vztah na realizaci projektu DTM DMVS uzavřeli 3 správci sítí TI a 3 kraje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 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ČEZ Distribuce, a.s., Telefónica Czech Republic, a.s., RWE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GasNet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s.r.o. (RWE Distribuční služby, s.r.o.) a Karlovarský, Liberecký, Plzeňský kraj</a:t>
            </a:r>
            <a:b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uzavření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Smlouvy o spolupráci při tvorbě, aktualizaci a správě DTM DMVS Karlovarského kraje v roce 2012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cs-CZ" sz="1400" dirty="0">
                <a:latin typeface="Calibri" panose="020F0502020204030204" pitchFamily="34" charset="0"/>
              </a:rPr>
              <a:t>smluvní strany Karlovarský kraj + správci sítí TI - ČEZ Distribuce, a.s., Telefónica Czech Republic, a.s., RWE </a:t>
            </a:r>
            <a:r>
              <a:rPr lang="cs-CZ" sz="1400" dirty="0" err="1">
                <a:latin typeface="Calibri" panose="020F0502020204030204" pitchFamily="34" charset="0"/>
              </a:rPr>
              <a:t>GasNet</a:t>
            </a:r>
            <a:r>
              <a:rPr lang="cs-CZ" sz="1400" dirty="0">
                <a:latin typeface="Calibri" panose="020F0502020204030204" pitchFamily="34" charset="0"/>
              </a:rPr>
              <a:t>, s.r.o. (RWE Distribuční služby, s.r.o.)</a:t>
            </a:r>
            <a:br>
              <a:rPr lang="cs-CZ" sz="1400" dirty="0">
                <a:latin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smlouva na dobu udržitelnosti projektu – 5 let s finančním příspěvkem správců sítí TI na správu a aktualizaci DTM KK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Dodatek č.1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SoS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při tvorbě, aktualizaci a správě DTM DMVS Karlovarského kraje v roce 2018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po 5 letech funkčního provozu a udržitelnosti projektu se smluvní strany shodli na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pokračování spolupráce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smluvním ujednáním se projekt uzavírá na dobu neurčitou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cs-CZ" sz="1400" dirty="0">
                <a:latin typeface="Calibri" panose="020F0502020204030204" pitchFamily="34" charset="0"/>
              </a:rPr>
              <a:t>současné názvy společností - ČEZ Distribuce, a.s., CETIN a.s., </a:t>
            </a:r>
            <a:r>
              <a:rPr lang="cs-CZ" sz="1400" dirty="0" err="1">
                <a:latin typeface="Calibri" panose="020F0502020204030204" pitchFamily="34" charset="0"/>
              </a:rPr>
              <a:t>GasNet</a:t>
            </a:r>
            <a:r>
              <a:rPr lang="cs-CZ" sz="1400" dirty="0">
                <a:latin typeface="Calibri" panose="020F0502020204030204" pitchFamily="34" charset="0"/>
              </a:rPr>
              <a:t> Služby, s.r.o.</a:t>
            </a:r>
            <a:br>
              <a:rPr lang="cs-CZ" sz="1400" dirty="0">
                <a:latin typeface="Calibri" panose="020F050202020403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3571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85192E-A62D-9BBD-4331-A8DBB9DEA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507413" cy="698904"/>
          </a:xfrm>
        </p:spPr>
        <p:txBody>
          <a:bodyPr/>
          <a:lstStyle/>
          <a:p>
            <a:br>
              <a:rPr lang="cs-CZ" sz="4000" b="1" dirty="0"/>
            </a:br>
            <a:r>
              <a:rPr lang="cs-CZ" sz="4000" b="1" dirty="0"/>
              <a:t>Projekt DTM DMVS KK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FFDD1F-3907-4681-A727-4B4751999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691" y="1363662"/>
            <a:ext cx="10515600" cy="4879196"/>
          </a:xfrm>
        </p:spPr>
        <p:txBody>
          <a:bodyPr/>
          <a:lstStyle/>
          <a:p>
            <a:pPr marL="0" lvl="0" indent="0"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    Aktivní spolupráce a koordinace všech smluvních stran v rámci tvorby projektu a určených harmonogramů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Základ ZPS DTM KK tvořen konsolidací dat poskytnutých správci sítí TI 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REALIZAČNÍ fáze a PROVOZNÍ fáze projektu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Metodický řád DTM DMVS KK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soubor pravidel určujících konsolidaci a způsob ochrany a nakládání s daty DTM DMVS KK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Provozní řád DTM DMVS KK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soubor pravidel určujících provozní podmínky DTM DMVS KK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Směrnice DTM DMVS KK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jednotná směrnice pro tvorbu, údržbu a provozování DTM DMSV KK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DTM Karlovarského kraje </a:t>
            </a:r>
            <a:b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kraj vybudoval funkční datový sklad s funkčním rutinním provozem</a:t>
            </a:r>
            <a:b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tvorba, aktualizace a správa DTM KK řešena na celém území Karlovarského kraje </a:t>
            </a:r>
            <a:b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</a:t>
            </a:r>
            <a:r>
              <a:rPr lang="cs-CZ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Modul ZAKÁZKA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- výdej dat ZPS DTM KK a příjem geodeticky měřených dat pro aktualizaci ZPS DTM KK</a:t>
            </a:r>
            <a:b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AKTUALIZACE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- aktualizovaná data ZPS DTM KK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předávána správcům sítí TI ve 14 denním režimu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(data do GIS správců sítí TI), s drobnými výpadky služby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funkční portál DTM DMVS KK s nahlížením do DTM = ZPS + inženýrské sítě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funkční WMS služba pro výměnu informací o poloze sítě mezi smluvními stranami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113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CB5C7-8B9B-06FF-9683-0CAA14DBD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505" y="356813"/>
            <a:ext cx="8507413" cy="1325563"/>
          </a:xfrm>
        </p:spPr>
        <p:txBody>
          <a:bodyPr/>
          <a:lstStyle/>
          <a:p>
            <a:r>
              <a:rPr lang="cs-CZ" dirty="0"/>
              <a:t>Zkušenosti správců sítí TI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A69C35-380A-9E85-B196-BA43B9464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505" y="2021350"/>
            <a:ext cx="10515600" cy="4130675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existuje jednotný mapový podklad DTM pro všechny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správci sítí TI mají pro rutinní provoz mapové podklady ZPS v rozsahu správního celku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lze vybudovat funkční DTM v rozsahu správního celku, který zastřešuje a garantuje státní správa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funkční spolupráce mezi správci sítí TI a státní správou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dobrá spolupráce s Karlovarským, Libereckým a Plzeňským krajem v rámci projektu DTM DMVS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3078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C35F1F-4051-6429-E8EE-2B1B8B5E1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189" y="356813"/>
            <a:ext cx="9186949" cy="1325563"/>
          </a:xfrm>
        </p:spPr>
        <p:txBody>
          <a:bodyPr/>
          <a:lstStyle/>
          <a:p>
            <a:r>
              <a:rPr lang="cs-CZ" dirty="0"/>
              <a:t>Očekávání správců sítí od DTM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8D44DD-1567-2FD9-1616-649CD5CF2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189" y="1805219"/>
            <a:ext cx="10515600" cy="4130675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jednotný mapový podklad ZPS DTM pro všechny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mapové podklady ZPS technické mapy zastřeší a garantuje stát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spolupráce na základě nových podmínek při tvorbě, aktualizaci a správě DTM ČR, tzn za podpory legislativy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ZPS DTM plošně v rozsahu celé ČR, intravilán a extravilán všech obcí v ČR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využití dobré zkušenosti z řešení DTM DMVS a dalších funkčních DTM (DTM Praha, JDTMZK)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JVF bude srozumitelný a funkční před předáváním dat ZPS pro konsolidaci dat pro DTM ČR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využití geodeticky měřených dat ZPS správců sítí TI, v maximální míře, pro základ ZPS DTM ČR a úsporu financí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data a obsah ZPS DTM ČR min. ve stejné kvalitě projektu DTM DMVS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672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A8ABA2-0582-7921-FA94-C6C8EB0B9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124" y="1413164"/>
            <a:ext cx="10317480" cy="2485505"/>
          </a:xfrm>
        </p:spPr>
        <p:txBody>
          <a:bodyPr/>
          <a:lstStyle/>
          <a:p>
            <a:pPr algn="ctr"/>
            <a:r>
              <a:rPr lang="cs-CZ" sz="4000" dirty="0"/>
              <a:t>Poděkování správců sítí TI</a:t>
            </a:r>
            <a:br>
              <a:rPr lang="cs-CZ" sz="4000" dirty="0"/>
            </a:br>
            <a:r>
              <a:rPr lang="cs-CZ" sz="2000" dirty="0"/>
              <a:t>za spolupráci v rámci projektu DTM DMVS</a:t>
            </a:r>
            <a:br>
              <a:rPr lang="cs-CZ" sz="4000" dirty="0"/>
            </a:br>
            <a:r>
              <a:rPr lang="cs-CZ" sz="2800" dirty="0"/>
              <a:t>Karlovarskému kraji</a:t>
            </a:r>
            <a:br>
              <a:rPr lang="cs-CZ" sz="2800" dirty="0"/>
            </a:br>
            <a:r>
              <a:rPr lang="cs-CZ" sz="2800" dirty="0"/>
              <a:t>Libereckému kraji</a:t>
            </a:r>
            <a:br>
              <a:rPr lang="cs-CZ" sz="2800" dirty="0"/>
            </a:br>
            <a:r>
              <a:rPr lang="cs-CZ" sz="2800" dirty="0"/>
              <a:t>Plzeňskému kraji</a:t>
            </a:r>
            <a:br>
              <a:rPr lang="cs-CZ" sz="4000" dirty="0"/>
            </a:br>
            <a:r>
              <a:rPr lang="cs-CZ" sz="2000" dirty="0"/>
              <a:t>a jejich zástupcům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9CDF0D-DEC1-4223-12A9-FAFBA3B95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3287" y="4355869"/>
            <a:ext cx="8013469" cy="1562793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Dušan Stránský</a:t>
            </a:r>
          </a:p>
          <a:p>
            <a:pPr marL="0" indent="0" algn="ctr">
              <a:buNone/>
            </a:pPr>
            <a:r>
              <a:rPr lang="cs-CZ" sz="1400" dirty="0">
                <a:ea typeface="+mj-ea"/>
              </a:rPr>
              <a:t>Zástupce</a:t>
            </a:r>
            <a:r>
              <a:rPr lang="cs-CZ" sz="1400" dirty="0"/>
              <a:t> správců sítí TI</a:t>
            </a:r>
            <a:br>
              <a:rPr lang="cs-CZ" sz="1400" dirty="0"/>
            </a:br>
            <a:r>
              <a:rPr lang="cs-CZ" sz="1400" dirty="0"/>
              <a:t>a</a:t>
            </a:r>
            <a:r>
              <a:rPr lang="cs-CZ" sz="1800" dirty="0"/>
              <a:t> </a:t>
            </a:r>
            <a:br>
              <a:rPr lang="cs-CZ" sz="1800" dirty="0"/>
            </a:br>
            <a:r>
              <a:rPr lang="cs-CZ" sz="1400" dirty="0"/>
              <a:t>Sdružení správců technické infrastruktury středních a východních Čech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645546D-5DBF-0EAE-C97C-B7E2C15EB9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5244" y="5739362"/>
            <a:ext cx="4858933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5802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413C3061-A045-4E1A-8A33-36D8BE2219D4}" vid="{13B10DF7-D889-4EF1-BEEB-582BB19E69D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</Template>
  <TotalTime>82</TotalTime>
  <Words>792</Words>
  <Application>Microsoft Office PowerPoint</Application>
  <PresentationFormat>Širokoúhlá obrazovka</PresentationFormat>
  <Paragraphs>23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DTM DMVS KK  Digitální technická mapa Karlovarského kraje  jako nedílná součást Digitální mapy veřejné správy Karlovarského kraje z pohledu správců sítí TI </vt:lpstr>
      <vt:lpstr>Spolupráce správců sítí TI a krajů  – cca od roku 2010</vt:lpstr>
      <vt:lpstr> Projekt DTM DMVS KK </vt:lpstr>
      <vt:lpstr>Zkušenosti správců sítí TI </vt:lpstr>
      <vt:lpstr>Očekávání správců sítí od DTM ČR</vt:lpstr>
      <vt:lpstr>Poděkování správců sítí TI za spolupráci v rámci projektu DTM DMVS Karlovarskému kraji Libereckému kraji Plzeňskému kraji a jejich zástupcům</vt:lpstr>
    </vt:vector>
  </TitlesOfParts>
  <Company>CETIN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Nakládalová Zuzana</dc:creator>
  <cp:lastModifiedBy>Nakládalová Zuzana</cp:lastModifiedBy>
  <cp:revision>6</cp:revision>
  <dcterms:created xsi:type="dcterms:W3CDTF">2023-10-05T08:10:35Z</dcterms:created>
  <dcterms:modified xsi:type="dcterms:W3CDTF">2023-10-05T09:35:09Z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a81b7f3-76d5-4bc1-abe7-45a9e5906009_Enabled">
    <vt:lpwstr>true</vt:lpwstr>
  </property>
  <property fmtid="{D5CDD505-2E9C-101B-9397-08002B2CF9AE}" pid="3" name="MSIP_Label_ba81b7f3-76d5-4bc1-abe7-45a9e5906009_SetDate">
    <vt:lpwstr>2023-10-05T08:11:14Z</vt:lpwstr>
  </property>
  <property fmtid="{D5CDD505-2E9C-101B-9397-08002B2CF9AE}" pid="4" name="MSIP_Label_ba81b7f3-76d5-4bc1-abe7-45a9e5906009_Method">
    <vt:lpwstr>Standard</vt:lpwstr>
  </property>
  <property fmtid="{D5CDD505-2E9C-101B-9397-08002B2CF9AE}" pid="5" name="MSIP_Label_ba81b7f3-76d5-4bc1-abe7-45a9e5906009_Name">
    <vt:lpwstr>Company INTERNAL</vt:lpwstr>
  </property>
  <property fmtid="{D5CDD505-2E9C-101B-9397-08002B2CF9AE}" pid="6" name="MSIP_Label_ba81b7f3-76d5-4bc1-abe7-45a9e5906009_SiteId">
    <vt:lpwstr>5d1297a0-4793-467b-b782-9ddf79faa41f</vt:lpwstr>
  </property>
  <property fmtid="{D5CDD505-2E9C-101B-9397-08002B2CF9AE}" pid="7" name="MSIP_Label_ba81b7f3-76d5-4bc1-abe7-45a9e5906009_ActionId">
    <vt:lpwstr>075fdd10-4dea-4918-ae3b-bb547c559933</vt:lpwstr>
  </property>
  <property fmtid="{D5CDD505-2E9C-101B-9397-08002B2CF9AE}" pid="8" name="MSIP_Label_ba81b7f3-76d5-4bc1-abe7-45a9e5906009_ContentBits">
    <vt:lpwstr>1</vt:lpwstr>
  </property>
  <property fmtid="{D5CDD505-2E9C-101B-9397-08002B2CF9AE}" pid="9" name="ClassificationContentMarkingHeaderLocations">
    <vt:lpwstr>Motiv Office:3</vt:lpwstr>
  </property>
  <property fmtid="{D5CDD505-2E9C-101B-9397-08002B2CF9AE}" pid="10" name="ClassificationContentMarkingHeaderText">
    <vt:lpwstr>Company INTERNAL</vt:lpwstr>
  </property>
</Properties>
</file>