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338" r:id="rId3"/>
    <p:sldId id="343" r:id="rId4"/>
    <p:sldId id="339" r:id="rId5"/>
    <p:sldId id="340" r:id="rId6"/>
    <p:sldId id="341" r:id="rId7"/>
    <p:sldId id="342" r:id="rId8"/>
    <p:sldId id="344" r:id="rId9"/>
    <p:sldId id="348" r:id="rId10"/>
    <p:sldId id="349" r:id="rId11"/>
    <p:sldId id="322" r:id="rId12"/>
    <p:sldId id="324" r:id="rId13"/>
    <p:sldId id="323" r:id="rId14"/>
    <p:sldId id="326" r:id="rId15"/>
    <p:sldId id="327" r:id="rId16"/>
    <p:sldId id="350" r:id="rId17"/>
    <p:sldId id="351" r:id="rId18"/>
    <p:sldId id="352" r:id="rId19"/>
    <p:sldId id="329" r:id="rId20"/>
    <p:sldId id="353" r:id="rId21"/>
    <p:sldId id="360" r:id="rId22"/>
    <p:sldId id="354" r:id="rId23"/>
    <p:sldId id="355" r:id="rId24"/>
    <p:sldId id="356" r:id="rId25"/>
    <p:sldId id="358" r:id="rId26"/>
    <p:sldId id="359" r:id="rId27"/>
    <p:sldId id="330" r:id="rId28"/>
    <p:sldId id="331" r:id="rId29"/>
    <p:sldId id="334" r:id="rId30"/>
    <p:sldId id="336" r:id="rId31"/>
    <p:sldId id="346" r:id="rId32"/>
    <p:sldId id="267" r:id="rId33"/>
  </p:sldIdLst>
  <p:sldSz cx="12190413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B02AD-9EE3-4274-AC9C-6CA0BE6B059E}" type="datetimeFigureOut">
              <a:rPr lang="cs-CZ" smtClean="0"/>
              <a:t>05.10.2023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59B9-61E9-4163-97A7-656E5B95B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15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59B9-61E9-4163-97A7-656E5B95B94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869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59B9-61E9-4163-97A7-656E5B95B94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967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59B9-61E9-4163-97A7-656E5B95B94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316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59B9-61E9-4163-97A7-656E5B95B949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852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59B9-61E9-4163-97A7-656E5B95B949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821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59B9-61E9-4163-97A7-656E5B95B949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451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59B9-61E9-4163-97A7-656E5B95B949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472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59B9-61E9-4163-97A7-656E5B95B949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54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ABDEF-6ACB-4930-AC49-668E53CB6F2D}" type="datetimeFigureOut">
              <a:rPr lang="cs-CZ"/>
              <a:pPr>
                <a:defRPr/>
              </a:pPr>
              <a:t>05.10.2023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4C532-CD76-4B4F-B00C-B4A216B8D34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78329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96410-4F6C-4BF0-8628-C740C737251F}" type="datetimeFigureOut">
              <a:rPr lang="cs-CZ"/>
              <a:pPr>
                <a:defRPr/>
              </a:pPr>
              <a:t>05.10.2023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CB457-3941-4175-8688-C7B28C2C4E9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6644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85CF4-E80E-4476-9EB3-95907D0CC3E0}" type="datetimeFigureOut">
              <a:rPr lang="cs-CZ"/>
              <a:pPr>
                <a:defRPr/>
              </a:pPr>
              <a:t>05.10.2023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5E7FB-D631-4838-92E1-CF4FE088931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323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F720B-602D-46D5-9AF0-22878FD19F65}" type="datetimeFigureOut">
              <a:rPr lang="cs-CZ"/>
              <a:pPr>
                <a:defRPr/>
              </a:pPr>
              <a:t>05.10.2023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1709D-29FD-4805-9C8B-58568F08940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820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61808-A4B8-4B39-BF24-0CD23EC0E5D2}" type="datetimeFigureOut">
              <a:rPr lang="cs-CZ"/>
              <a:pPr>
                <a:defRPr/>
              </a:pPr>
              <a:t>05.10.2023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E9BAB-7F34-4D5F-9757-4FB1211232A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333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4C111-28A9-4BD0-B2F7-AC0E895A4B52}" type="datetimeFigureOut">
              <a:rPr lang="cs-CZ"/>
              <a:pPr>
                <a:defRPr/>
              </a:pPr>
              <a:t>05.10.2023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ACB47-94EA-414D-88AB-33681D5DECA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733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E6BCB-2B45-4EC5-9CA0-D76E83D78784}" type="datetimeFigureOut">
              <a:rPr lang="cs-CZ"/>
              <a:pPr>
                <a:defRPr/>
              </a:pPr>
              <a:t>05.10.2023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13ED0-5B27-461A-84A1-8C39DF8D418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330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E1DD9-417E-4F87-A2FE-0F3F4B246A63}" type="datetimeFigureOut">
              <a:rPr lang="cs-CZ"/>
              <a:pPr>
                <a:defRPr/>
              </a:pPr>
              <a:t>05.10.2023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71D83-20AB-44A0-B44A-93D0530348E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716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CC564-C588-4398-9EC8-E67F9071777A}" type="datetimeFigureOut">
              <a:rPr lang="cs-CZ"/>
              <a:pPr>
                <a:defRPr/>
              </a:pPr>
              <a:t>05.10.2023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2685B-707B-4EAB-B1EE-8EAE5A56110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403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00B98-5235-4BC3-B100-DD9D8825FAD9}" type="datetimeFigureOut">
              <a:rPr lang="cs-CZ"/>
              <a:pPr>
                <a:defRPr/>
              </a:pPr>
              <a:t>05.10.2023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50E7-8A7F-4B11-B193-694AF37EA82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6651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964FC-F4F6-479B-AE32-AFFCBED88384}" type="datetimeFigureOut">
              <a:rPr lang="cs-CZ"/>
              <a:pPr>
                <a:defRPr/>
              </a:pPr>
              <a:t>05.10.2023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BD283-467D-4F84-A343-78CC1D538F6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3008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12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E1E878-FDD3-42A6-BAD6-76ED4E651B78}" type="datetimeFigureOut">
              <a:rPr lang="cs-CZ"/>
              <a:pPr>
                <a:defRPr/>
              </a:pPr>
              <a:t>05.10.2023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983C69A-25E2-4DA7-9176-1D4A12168912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jiri.formanek@cuzk.cz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35188" y="260350"/>
            <a:ext cx="9278937" cy="33623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7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cs-CZ" sz="7300" b="1" dirty="0" smtClean="0">
                <a:solidFill>
                  <a:srgbClr val="00B0F0"/>
                </a:solidFill>
                <a:latin typeface="+mn-lt"/>
              </a:rPr>
            </a:br>
            <a:r>
              <a:rPr lang="cs-CZ" sz="7300" b="1" dirty="0" smtClean="0">
                <a:solidFill>
                  <a:srgbClr val="FFC000"/>
                </a:solidFill>
                <a:latin typeface="+mn-lt"/>
              </a:rPr>
              <a:t>DTM</a:t>
            </a:r>
            <a:r>
              <a:rPr lang="cs-CZ" sz="7300" b="1" dirty="0" smtClean="0">
                <a:solidFill>
                  <a:srgbClr val="00B0F0"/>
                </a:solidFill>
                <a:latin typeface="+mn-lt"/>
              </a:rPr>
              <a:t> a </a:t>
            </a:r>
            <a:r>
              <a:rPr lang="cs-CZ" sz="7300" b="1" dirty="0" smtClean="0">
                <a:solidFill>
                  <a:srgbClr val="FFC000"/>
                </a:solidFill>
                <a:latin typeface="+mn-lt"/>
              </a:rPr>
              <a:t>povinnosti</a:t>
            </a:r>
            <a:r>
              <a:rPr lang="cs-CZ" sz="7300" b="1" dirty="0" smtClean="0">
                <a:solidFill>
                  <a:srgbClr val="00B0F0"/>
                </a:solidFill>
                <a:latin typeface="+mn-lt"/>
              </a:rPr>
              <a:t> pro vlastníky, správce a provozovatele </a:t>
            </a:r>
            <a:r>
              <a:rPr lang="cs-CZ" sz="7300" b="1" dirty="0" smtClean="0">
                <a:solidFill>
                  <a:srgbClr val="FFC000"/>
                </a:solidFill>
                <a:latin typeface="+mn-lt"/>
              </a:rPr>
              <a:t>TI/DI</a:t>
            </a:r>
            <a:endParaRPr lang="cs-CZ" sz="89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47888" y="5083175"/>
            <a:ext cx="9142412" cy="12065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Jiří Formánek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12.10.2023</a:t>
            </a:r>
            <a:endParaRPr lang="cs-CZ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2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638" y="5686425"/>
            <a:ext cx="26765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15335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187" y="134588"/>
            <a:ext cx="9284677" cy="655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33150" y="4934113"/>
            <a:ext cx="1595678" cy="92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399" b="1" dirty="0">
                <a:solidFill>
                  <a:srgbClr val="00B0F0"/>
                </a:solidFill>
              </a:rPr>
              <a:t>2021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001931" y="834225"/>
            <a:ext cx="1595678" cy="92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399" b="1" dirty="0">
                <a:solidFill>
                  <a:srgbClr val="00B0F0"/>
                </a:solidFill>
              </a:rPr>
              <a:t>2022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33150" y="5720301"/>
            <a:ext cx="1595678" cy="92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399" b="1" dirty="0" smtClean="0">
                <a:solidFill>
                  <a:srgbClr val="00B050"/>
                </a:solidFill>
              </a:rPr>
              <a:t>2023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012605" y="1502290"/>
            <a:ext cx="1595678" cy="92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399" b="1" dirty="0" smtClean="0">
                <a:solidFill>
                  <a:srgbClr val="00B050"/>
                </a:solidFill>
              </a:rPr>
              <a:t>2024</a:t>
            </a:r>
            <a:endParaRPr lang="cs-CZ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3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6774" y="274638"/>
            <a:ext cx="9374039" cy="1143000"/>
          </a:xfrm>
        </p:spPr>
        <p:txBody>
          <a:bodyPr/>
          <a:lstStyle/>
          <a:p>
            <a:pPr algn="l"/>
            <a:r>
              <a:rPr lang="cs-CZ" sz="5400" b="1" dirty="0" smtClean="0">
                <a:solidFill>
                  <a:srgbClr val="00B0F0"/>
                </a:solidFill>
                <a:latin typeface="+mn-lt"/>
              </a:rPr>
              <a:t>Registr subjektů IS DMVS</a:t>
            </a:r>
            <a:endParaRPr lang="cs-CZ" sz="54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6774" y="1600200"/>
            <a:ext cx="9374039" cy="4925144"/>
          </a:xfrm>
        </p:spPr>
        <p:txBody>
          <a:bodyPr/>
          <a:lstStyle/>
          <a:p>
            <a:pPr marL="442913" indent="-442913">
              <a:buFont typeface="Wingdings" panose="05000000000000000000" pitchFamily="2" charset="2"/>
              <a:buChar char="§"/>
            </a:pPr>
            <a:r>
              <a:rPr lang="cs-CZ" sz="3600" dirty="0">
                <a:solidFill>
                  <a:srgbClr val="00B0F0"/>
                </a:solidFill>
              </a:rPr>
              <a:t>Zeměměřický zákon </a:t>
            </a:r>
            <a:r>
              <a:rPr lang="cs-CZ" sz="3600" dirty="0">
                <a:solidFill>
                  <a:schemeClr val="bg1">
                    <a:lumMod val="75000"/>
                  </a:schemeClr>
                </a:solidFill>
              </a:rPr>
              <a:t>(č. 47/2020 Sb</a:t>
            </a:r>
            <a:r>
              <a:rPr lang="cs-CZ" sz="3600" dirty="0" smtClean="0">
                <a:solidFill>
                  <a:schemeClr val="bg1">
                    <a:lumMod val="75000"/>
                  </a:schemeClr>
                </a:solidFill>
              </a:rPr>
              <a:t>.)</a:t>
            </a:r>
          </a:p>
          <a:p>
            <a:pPr marL="355600" indent="-3556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cs-CZ" sz="1100" dirty="0">
              <a:latin typeface="Anton" panose="00000500000000000000" pitchFamily="2" charset="-18"/>
            </a:endParaRPr>
          </a:p>
          <a:p>
            <a:pPr marL="355600" indent="-3556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3600" dirty="0"/>
              <a:t>Součástí údajů v DTM jsou i údaje o </a:t>
            </a:r>
            <a:r>
              <a:rPr lang="cs-CZ" sz="3600" dirty="0">
                <a:solidFill>
                  <a:srgbClr val="FFC000"/>
                </a:solidFill>
              </a:rPr>
              <a:t>vlastnících</a:t>
            </a:r>
            <a:r>
              <a:rPr lang="cs-CZ" sz="3600" dirty="0"/>
              <a:t>, </a:t>
            </a:r>
            <a:r>
              <a:rPr lang="cs-CZ" sz="3600" dirty="0">
                <a:solidFill>
                  <a:srgbClr val="FFC000"/>
                </a:solidFill>
              </a:rPr>
              <a:t>správcích</a:t>
            </a:r>
            <a:r>
              <a:rPr lang="cs-CZ" sz="3600" dirty="0"/>
              <a:t>, </a:t>
            </a:r>
            <a:r>
              <a:rPr lang="cs-CZ" sz="3600" dirty="0">
                <a:solidFill>
                  <a:srgbClr val="FFC000"/>
                </a:solidFill>
              </a:rPr>
              <a:t>provozovatelích</a:t>
            </a:r>
            <a:r>
              <a:rPr lang="cs-CZ" sz="3600" dirty="0"/>
              <a:t> a </a:t>
            </a:r>
            <a:r>
              <a:rPr lang="cs-CZ" sz="3600" dirty="0" smtClean="0">
                <a:solidFill>
                  <a:srgbClr val="FFC000"/>
                </a:solidFill>
              </a:rPr>
              <a:t>editorech.</a:t>
            </a:r>
          </a:p>
          <a:p>
            <a:pPr marL="355600" indent="-3556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3600" dirty="0" smtClean="0">
                <a:solidFill>
                  <a:schemeClr val="bg1">
                    <a:lumMod val="75000"/>
                  </a:schemeClr>
                </a:solidFill>
              </a:rPr>
              <a:t>§ 4b</a:t>
            </a:r>
            <a:endParaRPr lang="cs-CZ" sz="36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3556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cs-CZ" sz="3600" dirty="0" smtClean="0">
              <a:solidFill>
                <a:srgbClr val="FFC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600" dirty="0">
              <a:latin typeface="Anton" panose="00000500000000000000" pitchFamily="2" charset="-18"/>
            </a:endParaRPr>
          </a:p>
          <a:p>
            <a:pPr marL="0" indent="0">
              <a:buNone/>
            </a:pPr>
            <a:r>
              <a:rPr lang="cs-CZ" sz="4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cs-CZ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15335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813" y="4509120"/>
            <a:ext cx="8835033" cy="614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66813" y="4509120"/>
            <a:ext cx="8835032" cy="614611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758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6774" y="274638"/>
            <a:ext cx="9374039" cy="1143000"/>
          </a:xfrm>
        </p:spPr>
        <p:txBody>
          <a:bodyPr/>
          <a:lstStyle/>
          <a:p>
            <a:pPr algn="l"/>
            <a:r>
              <a:rPr lang="cs-CZ" sz="5400" b="1" dirty="0" smtClean="0">
                <a:solidFill>
                  <a:srgbClr val="00B0F0"/>
                </a:solidFill>
                <a:latin typeface="+mn-lt"/>
              </a:rPr>
              <a:t>Registr subjektů IS DMVS</a:t>
            </a:r>
            <a:endParaRPr lang="cs-CZ" sz="54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6774" y="1600200"/>
            <a:ext cx="9374039" cy="49251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3600" dirty="0" smtClean="0"/>
              <a:t>V </a:t>
            </a:r>
            <a:r>
              <a:rPr lang="cs-CZ" sz="3600" dirty="0">
                <a:solidFill>
                  <a:srgbClr val="00B0F0"/>
                </a:solidFill>
              </a:rPr>
              <a:t>IS DMVS </a:t>
            </a:r>
            <a:r>
              <a:rPr lang="cs-CZ" sz="3600" dirty="0"/>
              <a:t>se vede </a:t>
            </a:r>
            <a:r>
              <a:rPr lang="cs-CZ" sz="3600" dirty="0">
                <a:solidFill>
                  <a:srgbClr val="FFC000"/>
                </a:solidFill>
              </a:rPr>
              <a:t>seznam vlastníků</a:t>
            </a:r>
            <a:r>
              <a:rPr lang="cs-CZ" sz="3600" dirty="0"/>
              <a:t>, </a:t>
            </a:r>
            <a:r>
              <a:rPr lang="cs-CZ" sz="3600" dirty="0">
                <a:solidFill>
                  <a:srgbClr val="FFC000"/>
                </a:solidFill>
              </a:rPr>
              <a:t>správců</a:t>
            </a:r>
            <a:r>
              <a:rPr lang="cs-CZ" sz="3600" dirty="0"/>
              <a:t>, </a:t>
            </a:r>
            <a:r>
              <a:rPr lang="cs-CZ" sz="3600" dirty="0" smtClean="0">
                <a:solidFill>
                  <a:srgbClr val="FFC000"/>
                </a:solidFill>
              </a:rPr>
              <a:t>provozovatelů </a:t>
            </a:r>
            <a:r>
              <a:rPr lang="cs-CZ" sz="3600" dirty="0"/>
              <a:t>a</a:t>
            </a:r>
            <a:r>
              <a:rPr lang="cs-CZ" sz="3600" dirty="0" smtClean="0">
                <a:solidFill>
                  <a:srgbClr val="FFC000"/>
                </a:solidFill>
              </a:rPr>
              <a:t> editorů</a:t>
            </a:r>
            <a:r>
              <a:rPr lang="cs-CZ" sz="3600" dirty="0" smtClean="0"/>
              <a:t> </a:t>
            </a:r>
            <a:r>
              <a:rPr lang="cs-CZ" sz="3600" dirty="0"/>
              <a:t>DI a TI, včetně údajů o tom, </a:t>
            </a:r>
            <a:r>
              <a:rPr lang="cs-CZ" sz="3600" dirty="0">
                <a:solidFill>
                  <a:srgbClr val="FFC000"/>
                </a:solidFill>
              </a:rPr>
              <a:t>v jakém území působí </a:t>
            </a:r>
            <a:endParaRPr lang="cs-CZ" sz="3600" dirty="0" smtClean="0">
              <a:solidFill>
                <a:srgbClr val="FFC000"/>
              </a:solidFill>
            </a:endParaRPr>
          </a:p>
          <a:p>
            <a:pPr marL="355600" indent="-3556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3600" dirty="0">
                <a:solidFill>
                  <a:schemeClr val="bg1">
                    <a:lumMod val="75000"/>
                  </a:schemeClr>
                </a:solidFill>
              </a:rPr>
              <a:t>§ </a:t>
            </a:r>
            <a:r>
              <a:rPr lang="cs-CZ" sz="3600" dirty="0" smtClean="0">
                <a:solidFill>
                  <a:schemeClr val="bg1">
                    <a:lumMod val="75000"/>
                  </a:schemeClr>
                </a:solidFill>
              </a:rPr>
              <a:t>4d</a:t>
            </a:r>
            <a:endParaRPr lang="cs-CZ" sz="36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3556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cs-CZ" sz="3600" dirty="0">
              <a:solidFill>
                <a:srgbClr val="FFC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3600" dirty="0">
              <a:solidFill>
                <a:srgbClr val="FFC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600" dirty="0">
              <a:latin typeface="Anton" panose="00000500000000000000" pitchFamily="2" charset="-18"/>
            </a:endParaRPr>
          </a:p>
          <a:p>
            <a:pPr marL="0" indent="0">
              <a:buNone/>
            </a:pPr>
            <a:r>
              <a:rPr lang="cs-CZ" sz="4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cs-CZ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15335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033" y="4119364"/>
            <a:ext cx="8962780" cy="214254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618033" y="4119364"/>
            <a:ext cx="8962780" cy="2142542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8128919" y="2833597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cs-CZ" dirty="0" smtClean="0"/>
              <a:t>30. 6. 2024</a:t>
            </a:r>
          </a:p>
          <a:p>
            <a:pPr marL="342900" indent="-342900">
              <a:buAutoNum type="alphaLcParenR"/>
            </a:pPr>
            <a:r>
              <a:rPr lang="cs-CZ" dirty="0" smtClean="0"/>
              <a:t>30. 6. 2024</a:t>
            </a:r>
          </a:p>
          <a:p>
            <a:pPr marL="342900" indent="-342900">
              <a:buAutoNum type="alphaLcParenR"/>
            </a:pPr>
            <a:r>
              <a:rPr lang="cs-CZ" dirty="0" smtClean="0"/>
              <a:t>30. 6. 2023</a:t>
            </a:r>
          </a:p>
          <a:p>
            <a:pPr marL="342900" indent="-342900">
              <a:buAutoNum type="alphaLcParenR"/>
            </a:pPr>
            <a:r>
              <a:rPr lang="cs-CZ" dirty="0" smtClean="0"/>
              <a:t>30. 6. 2024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9996638" y="2823571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cs-CZ" b="1" dirty="0" smtClean="0">
                <a:solidFill>
                  <a:srgbClr val="92D050"/>
                </a:solidFill>
              </a:rPr>
              <a:t>3. 7. 2023</a:t>
            </a:r>
          </a:p>
          <a:p>
            <a:pPr marL="342900" indent="-342900">
              <a:buAutoNum type="alphaLcParenR"/>
            </a:pPr>
            <a:r>
              <a:rPr lang="cs-CZ" b="1" dirty="0">
                <a:solidFill>
                  <a:srgbClr val="92D050"/>
                </a:solidFill>
              </a:rPr>
              <a:t>3</a:t>
            </a:r>
            <a:r>
              <a:rPr lang="cs-CZ" b="1" dirty="0" smtClean="0">
                <a:solidFill>
                  <a:srgbClr val="92D050"/>
                </a:solidFill>
              </a:rPr>
              <a:t>. 7. 2023</a:t>
            </a:r>
          </a:p>
          <a:p>
            <a:pPr marL="342900" indent="-342900">
              <a:buAutoNum type="alphaLcParenR"/>
            </a:pPr>
            <a:r>
              <a:rPr lang="cs-CZ" b="1" dirty="0" smtClean="0">
                <a:solidFill>
                  <a:srgbClr val="92D050"/>
                </a:solidFill>
              </a:rPr>
              <a:t>3. 7. 2023</a:t>
            </a:r>
          </a:p>
          <a:p>
            <a:pPr marL="342900" indent="-342900">
              <a:buAutoNum type="alphaLcParenR"/>
            </a:pPr>
            <a:r>
              <a:rPr lang="cs-CZ" b="1" dirty="0" smtClean="0">
                <a:solidFill>
                  <a:srgbClr val="92D050"/>
                </a:solidFill>
              </a:rPr>
              <a:t>3. 7. 2023</a:t>
            </a:r>
            <a:endParaRPr lang="cs-CZ" b="1" dirty="0">
              <a:solidFill>
                <a:srgbClr val="92D05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117930" y="2797258"/>
            <a:ext cx="1656183" cy="122664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9924629" y="2797259"/>
            <a:ext cx="1656183" cy="1226641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62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6774" y="274638"/>
            <a:ext cx="9374039" cy="1143000"/>
          </a:xfrm>
        </p:spPr>
        <p:txBody>
          <a:bodyPr/>
          <a:lstStyle/>
          <a:p>
            <a:pPr algn="l"/>
            <a:r>
              <a:rPr lang="cs-CZ" sz="5400" b="1" dirty="0" smtClean="0">
                <a:solidFill>
                  <a:srgbClr val="00B0F0"/>
                </a:solidFill>
                <a:latin typeface="+mn-lt"/>
              </a:rPr>
              <a:t>Registr subjektů IS DMVS</a:t>
            </a:r>
            <a:endParaRPr lang="cs-CZ" sz="54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6774" y="1600200"/>
            <a:ext cx="9374039" cy="4925144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600" dirty="0">
              <a:latin typeface="Anton" panose="00000500000000000000" pitchFamily="2" charset="-18"/>
            </a:endParaRPr>
          </a:p>
          <a:p>
            <a:pPr marL="355600" indent="-3556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3600" dirty="0">
                <a:solidFill>
                  <a:srgbClr val="FFC000"/>
                </a:solidFill>
              </a:rPr>
              <a:t>Podrobné vymezení </a:t>
            </a:r>
            <a:r>
              <a:rPr lang="cs-CZ" sz="3600" dirty="0" smtClean="0">
                <a:solidFill>
                  <a:srgbClr val="FFC000"/>
                </a:solidFill>
              </a:rPr>
              <a:t>způsobu </a:t>
            </a:r>
            <a:r>
              <a:rPr lang="cs-CZ" sz="3600" dirty="0">
                <a:solidFill>
                  <a:srgbClr val="FFC000"/>
                </a:solidFill>
              </a:rPr>
              <a:t>a rozsahu vedení údajů o vlastnících</a:t>
            </a:r>
            <a:r>
              <a:rPr lang="cs-CZ" sz="3600" dirty="0"/>
              <a:t>, </a:t>
            </a:r>
            <a:r>
              <a:rPr lang="cs-CZ" sz="3600" dirty="0">
                <a:solidFill>
                  <a:srgbClr val="FFC000"/>
                </a:solidFill>
              </a:rPr>
              <a:t>správcích, provozovatelích </a:t>
            </a:r>
            <a:r>
              <a:rPr lang="cs-CZ" sz="3600" dirty="0"/>
              <a:t>a editorech stanovuje prováděcí vyhláška </a:t>
            </a:r>
            <a:r>
              <a:rPr lang="cs-CZ" sz="3600" dirty="0" smtClean="0">
                <a:solidFill>
                  <a:srgbClr val="FFC000"/>
                </a:solidFill>
              </a:rPr>
              <a:t>č</a:t>
            </a:r>
            <a:r>
              <a:rPr lang="cs-CZ" sz="3600" dirty="0">
                <a:solidFill>
                  <a:srgbClr val="FFC000"/>
                </a:solidFill>
              </a:rPr>
              <a:t>. 393/2020 Sb</a:t>
            </a:r>
            <a:r>
              <a:rPr lang="cs-CZ" sz="3600" dirty="0" smtClean="0"/>
              <a:t>.</a:t>
            </a:r>
          </a:p>
          <a:p>
            <a:pPr marL="355600" indent="-3556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3600" dirty="0">
                <a:solidFill>
                  <a:schemeClr val="bg1">
                    <a:lumMod val="75000"/>
                  </a:schemeClr>
                </a:solidFill>
              </a:rPr>
              <a:t>§ </a:t>
            </a:r>
            <a:r>
              <a:rPr lang="cs-CZ" sz="3600" dirty="0" smtClean="0">
                <a:solidFill>
                  <a:schemeClr val="bg1">
                    <a:lumMod val="75000"/>
                  </a:schemeClr>
                </a:solidFill>
              </a:rPr>
              <a:t>8 a §9</a:t>
            </a:r>
            <a:endParaRPr lang="cs-CZ" sz="36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3556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cs-CZ" sz="3600" dirty="0"/>
          </a:p>
          <a:p>
            <a:pPr marL="0" indent="0">
              <a:buNone/>
            </a:pPr>
            <a:r>
              <a:rPr lang="cs-CZ" sz="4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cs-CZ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15335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34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766" y="836712"/>
            <a:ext cx="9334500" cy="5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127110" y="836712"/>
            <a:ext cx="9349811" cy="5535137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15335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73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15335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774" y="980728"/>
            <a:ext cx="9505056" cy="219105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206774" y="908720"/>
            <a:ext cx="9577064" cy="2335072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83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28863" y="242888"/>
            <a:ext cx="9009062" cy="13255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5400" b="1" dirty="0" smtClean="0">
                <a:solidFill>
                  <a:srgbClr val="00B0F0"/>
                </a:solidFill>
                <a:latin typeface="+mn-lt"/>
              </a:rPr>
              <a:t>Verifikační registr IS DMVS</a:t>
            </a:r>
            <a:endParaRPr lang="cs-CZ" sz="4800" b="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43150" y="1825625"/>
            <a:ext cx="9307513" cy="4351338"/>
          </a:xfrm>
        </p:spPr>
        <p:txBody>
          <a:bodyPr rtlCol="0">
            <a:noAutofit/>
          </a:bodyPr>
          <a:lstStyle/>
          <a:p>
            <a:pPr marL="355600" indent="-3556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cs-CZ" sz="1000" dirty="0" smtClean="0">
              <a:latin typeface="Anton" panose="00000500000000000000" pitchFamily="2" charset="-18"/>
            </a:endParaRPr>
          </a:p>
          <a:p>
            <a:pPr marL="363538" indent="-363538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 smtClean="0">
                <a:solidFill>
                  <a:srgbClr val="F7952B"/>
                </a:solidFill>
              </a:rPr>
              <a:t>shromáždit</a:t>
            </a:r>
            <a:r>
              <a:rPr lang="cs-CZ" dirty="0" smtClean="0"/>
              <a:t> </a:t>
            </a:r>
            <a:r>
              <a:rPr lang="cs-CZ" dirty="0"/>
              <a:t>dostupná </a:t>
            </a:r>
            <a:r>
              <a:rPr lang="cs-CZ" dirty="0" smtClean="0"/>
              <a:t>údaje </a:t>
            </a:r>
            <a:r>
              <a:rPr lang="cs-CZ" dirty="0"/>
              <a:t>ze stávajících </a:t>
            </a:r>
            <a:r>
              <a:rPr lang="cs-CZ" dirty="0" smtClean="0"/>
              <a:t>evidencí,</a:t>
            </a:r>
          </a:p>
          <a:p>
            <a:pPr marL="363538" indent="-363538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 smtClean="0">
                <a:solidFill>
                  <a:srgbClr val="F7952B"/>
                </a:solidFill>
              </a:rPr>
              <a:t>zpracovat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dirty="0">
                <a:solidFill>
                  <a:srgbClr val="F7952B"/>
                </a:solidFill>
              </a:rPr>
              <a:t>konsolidovat</a:t>
            </a:r>
            <a:r>
              <a:rPr lang="cs-CZ" dirty="0"/>
              <a:t> </a:t>
            </a:r>
            <a:r>
              <a:rPr lang="cs-CZ" dirty="0" smtClean="0"/>
              <a:t>získané údaje,</a:t>
            </a:r>
          </a:p>
          <a:p>
            <a:pPr marL="363538" indent="-363538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 smtClean="0">
                <a:solidFill>
                  <a:srgbClr val="F7952B"/>
                </a:solidFill>
              </a:rPr>
              <a:t>ověřit</a:t>
            </a:r>
            <a:r>
              <a:rPr lang="cs-CZ" dirty="0" smtClean="0"/>
              <a:t> údaje proti věrohodným </a:t>
            </a:r>
            <a:r>
              <a:rPr lang="cs-CZ" dirty="0"/>
              <a:t>zdrojům, </a:t>
            </a:r>
          </a:p>
          <a:p>
            <a:pPr marL="363538" indent="-363538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 smtClean="0"/>
              <a:t>učinit </a:t>
            </a:r>
            <a:r>
              <a:rPr lang="cs-CZ" dirty="0">
                <a:solidFill>
                  <a:srgbClr val="F7952B"/>
                </a:solidFill>
              </a:rPr>
              <a:t>výzvu ČÚZK </a:t>
            </a:r>
            <a:r>
              <a:rPr lang="cs-CZ" dirty="0"/>
              <a:t>a oslovit </a:t>
            </a:r>
            <a:r>
              <a:rPr lang="cs-CZ" dirty="0">
                <a:solidFill>
                  <a:srgbClr val="00B0F0"/>
                </a:solidFill>
              </a:rPr>
              <a:t>vlastníky</a:t>
            </a:r>
            <a:r>
              <a:rPr lang="cs-CZ" dirty="0"/>
              <a:t>, </a:t>
            </a:r>
            <a:r>
              <a:rPr lang="cs-CZ" dirty="0">
                <a:solidFill>
                  <a:srgbClr val="00B0F0"/>
                </a:solidFill>
              </a:rPr>
              <a:t>správce</a:t>
            </a:r>
            <a:r>
              <a:rPr lang="cs-CZ" dirty="0"/>
              <a:t> a </a:t>
            </a:r>
            <a:r>
              <a:rPr lang="cs-CZ" dirty="0">
                <a:solidFill>
                  <a:srgbClr val="00B0F0"/>
                </a:solidFill>
              </a:rPr>
              <a:t>provozovatele DI  </a:t>
            </a:r>
            <a:r>
              <a:rPr lang="cs-CZ" dirty="0"/>
              <a:t>a </a:t>
            </a:r>
            <a:r>
              <a:rPr lang="cs-CZ" dirty="0" smtClean="0">
                <a:solidFill>
                  <a:srgbClr val="00B0F0"/>
                </a:solidFill>
              </a:rPr>
              <a:t>TI</a:t>
            </a:r>
            <a:r>
              <a:rPr lang="cs-CZ" dirty="0" smtClean="0"/>
              <a:t>.</a:t>
            </a:r>
            <a:endParaRPr lang="cs-CZ" dirty="0"/>
          </a:p>
          <a:p>
            <a:pPr marL="355600" indent="-3556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15335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959350" y="5300663"/>
            <a:ext cx="13684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dirty="0" smtClean="0">
                <a:latin typeface="+mn-lt"/>
                <a:cs typeface="+mn-cs"/>
              </a:rPr>
              <a:t>45 </a:t>
            </a:r>
            <a:r>
              <a:rPr lang="cs-CZ" sz="3200" dirty="0">
                <a:latin typeface="+mn-lt"/>
                <a:cs typeface="+mn-cs"/>
              </a:rPr>
              <a:t>000</a:t>
            </a:r>
            <a:r>
              <a:rPr lang="cs-CZ" dirty="0"/>
              <a:t>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239222" y="5300663"/>
            <a:ext cx="5917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>
                <a:latin typeface="+mn-lt"/>
                <a:cs typeface="+mn-cs"/>
              </a:rPr>
              <a:t>-</a:t>
            </a:r>
            <a:r>
              <a:rPr lang="en-US" sz="3200" dirty="0">
                <a:latin typeface="+mn-lt"/>
                <a:cs typeface="+mn-cs"/>
              </a:rPr>
              <a:t>&gt;</a:t>
            </a:r>
            <a:endParaRPr lang="cs-CZ" dirty="0"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834188" y="5300663"/>
            <a:ext cx="136683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dirty="0" smtClean="0">
                <a:solidFill>
                  <a:srgbClr val="F7952B"/>
                </a:solidFill>
                <a:latin typeface="+mn-lt"/>
                <a:cs typeface="+mn-cs"/>
              </a:rPr>
              <a:t>15 </a:t>
            </a:r>
            <a:r>
              <a:rPr lang="cs-CZ" sz="3200" dirty="0">
                <a:solidFill>
                  <a:srgbClr val="F7952B"/>
                </a:solidFill>
                <a:latin typeface="+mn-lt"/>
                <a:cs typeface="+mn-cs"/>
              </a:rPr>
              <a:t>000 </a:t>
            </a:r>
          </a:p>
        </p:txBody>
      </p:sp>
    </p:spTree>
    <p:extLst>
      <p:ext uri="{BB962C8B-B14F-4D97-AF65-F5344CB8AC3E}">
        <p14:creationId xmlns:p14="http://schemas.microsoft.com/office/powerpoint/2010/main" val="210095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819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107950"/>
            <a:ext cx="8988425" cy="675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078982" y="3471963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solidFill>
                  <a:srgbClr val="FF0000"/>
                </a:solidFill>
              </a:rPr>
              <a:t>d</a:t>
            </a:r>
            <a:r>
              <a:rPr lang="cs-CZ" sz="6600" b="1" dirty="0" smtClean="0">
                <a:solidFill>
                  <a:srgbClr val="FF0000"/>
                </a:solidFill>
              </a:rPr>
              <a:t>o 30. 4. 2023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5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74" y="548680"/>
            <a:ext cx="12185727" cy="592558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006974" y="3477372"/>
            <a:ext cx="5400600" cy="1247772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90550" y="594928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+mn-lt"/>
              </a:rPr>
              <a:t>https://dmvs.cuzk.cz/portal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02276" y="4841284"/>
            <a:ext cx="32489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solidFill>
                  <a:srgbClr val="FF0000"/>
                </a:solidFill>
              </a:rPr>
              <a:t>3.7.2023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1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8031866" y="2545397"/>
            <a:ext cx="1296144" cy="124777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 txBox="1">
            <a:spLocks/>
          </p:cNvSpPr>
          <p:nvPr/>
        </p:nvSpPr>
        <p:spPr>
          <a:xfrm>
            <a:off x="2512808" y="438482"/>
            <a:ext cx="7344816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z="5400" b="1" dirty="0" smtClean="0">
                <a:solidFill>
                  <a:srgbClr val="00B0F0"/>
                </a:solidFill>
                <a:latin typeface="+mn-lt"/>
              </a:rPr>
              <a:t>Výzvy ČÚZK</a:t>
            </a:r>
            <a:endParaRPr lang="cs-CZ" sz="54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62558" y="2564904"/>
            <a:ext cx="1296144" cy="124777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262558" y="4797152"/>
            <a:ext cx="1296144" cy="1247772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70570" y="5144039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b="1" dirty="0" smtClean="0"/>
              <a:t>Verifikační registr </a:t>
            </a:r>
            <a:endParaRPr lang="cs-CZ" sz="15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47147" y="5732981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bg1">
                    <a:lumMod val="65000"/>
                  </a:schemeClr>
                </a:solidFill>
              </a:rPr>
              <a:t>do 30.4.2023</a:t>
            </a:r>
            <a:endParaRPr lang="cs-CZ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47147" y="2755272"/>
            <a:ext cx="10801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b="1" dirty="0" smtClean="0"/>
              <a:t>Registr subjektů</a:t>
            </a:r>
          </a:p>
          <a:p>
            <a:pPr algn="ctr"/>
            <a:r>
              <a:rPr lang="cs-CZ" sz="1500" b="1" dirty="0" smtClean="0"/>
              <a:t>IS DMVS</a:t>
            </a:r>
            <a:endParaRPr lang="cs-CZ" sz="1500" b="1" dirty="0"/>
          </a:p>
        </p:txBody>
      </p:sp>
      <p:sp>
        <p:nvSpPr>
          <p:cNvPr id="8" name="Šipka dolů 7"/>
          <p:cNvSpPr/>
          <p:nvPr/>
        </p:nvSpPr>
        <p:spPr>
          <a:xfrm flipV="1">
            <a:off x="694606" y="3847619"/>
            <a:ext cx="432048" cy="9133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47147" y="3516171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bg1">
                    <a:lumMod val="65000"/>
                  </a:schemeClr>
                </a:solidFill>
              </a:rPr>
              <a:t>3.7.2023</a:t>
            </a:r>
            <a:endParaRPr lang="cs-CZ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566814" y="2545398"/>
            <a:ext cx="1296144" cy="124777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006974" y="2564904"/>
            <a:ext cx="207640" cy="227146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006974" y="2920541"/>
            <a:ext cx="207640" cy="227146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006974" y="3256519"/>
            <a:ext cx="207640" cy="227146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4006974" y="3589567"/>
            <a:ext cx="207640" cy="227146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2674826" y="2731341"/>
            <a:ext cx="10801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b="1" dirty="0" smtClean="0"/>
              <a:t>Výzva obcím k registraci</a:t>
            </a:r>
            <a:endParaRPr lang="cs-CZ" sz="1500" b="1" dirty="0"/>
          </a:p>
        </p:txBody>
      </p:sp>
      <p:sp>
        <p:nvSpPr>
          <p:cNvPr id="16" name="Šipka dolů 15"/>
          <p:cNvSpPr/>
          <p:nvPr/>
        </p:nvSpPr>
        <p:spPr>
          <a:xfrm rot="5400000" flipV="1">
            <a:off x="1840088" y="2732095"/>
            <a:ext cx="432048" cy="9133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2674826" y="3516171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bg1">
                    <a:lumMod val="65000"/>
                  </a:schemeClr>
                </a:solidFill>
              </a:rPr>
              <a:t>18.7.2023</a:t>
            </a:r>
            <a:endParaRPr lang="cs-CZ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Šipka dolů 17"/>
          <p:cNvSpPr/>
          <p:nvPr/>
        </p:nvSpPr>
        <p:spPr>
          <a:xfrm rot="5400000" flipV="1">
            <a:off x="4543958" y="2712589"/>
            <a:ext cx="432048" cy="9133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5299044" y="2564904"/>
            <a:ext cx="1296144" cy="124777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5407056" y="2750847"/>
            <a:ext cx="10801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b="1" dirty="0" smtClean="0"/>
              <a:t>Výzva subjektům k registraci</a:t>
            </a:r>
            <a:endParaRPr lang="cs-CZ" sz="1500" b="1" dirty="0"/>
          </a:p>
        </p:txBody>
      </p:sp>
      <p:sp>
        <p:nvSpPr>
          <p:cNvPr id="21" name="Obdélník 20"/>
          <p:cNvSpPr/>
          <p:nvPr/>
        </p:nvSpPr>
        <p:spPr>
          <a:xfrm>
            <a:off x="6714448" y="2719058"/>
            <a:ext cx="207640" cy="227146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6714448" y="3055711"/>
            <a:ext cx="207640" cy="227146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6714448" y="3370092"/>
            <a:ext cx="207640" cy="227146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5407056" y="351617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bg1">
                    <a:lumMod val="65000"/>
                  </a:schemeClr>
                </a:solidFill>
              </a:rPr>
              <a:t>29.8.2023</a:t>
            </a:r>
            <a:endParaRPr lang="cs-CZ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Šipka dolů 24"/>
          <p:cNvSpPr/>
          <p:nvPr/>
        </p:nvSpPr>
        <p:spPr>
          <a:xfrm rot="5400000" flipV="1">
            <a:off x="7282020" y="2717215"/>
            <a:ext cx="432048" cy="9133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8134411" y="2911791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b="1" dirty="0" smtClean="0"/>
              <a:t>Rozsahy a části DTI</a:t>
            </a:r>
            <a:endParaRPr lang="cs-CZ" sz="1500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8134411" y="3472421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bg1">
                    <a:lumMod val="65000"/>
                  </a:schemeClr>
                </a:solidFill>
              </a:rPr>
              <a:t>11/2023</a:t>
            </a:r>
            <a:endParaRPr lang="cs-CZ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Šipka dolů 28"/>
          <p:cNvSpPr/>
          <p:nvPr/>
        </p:nvSpPr>
        <p:spPr>
          <a:xfrm rot="5400000" flipV="1">
            <a:off x="9626258" y="2732096"/>
            <a:ext cx="432048" cy="9133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10356554" y="2546051"/>
            <a:ext cx="1296144" cy="1247772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ovéPole 30"/>
          <p:cNvSpPr txBox="1"/>
          <p:nvPr/>
        </p:nvSpPr>
        <p:spPr>
          <a:xfrm>
            <a:off x="10478230" y="2731341"/>
            <a:ext cx="10801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b="1" dirty="0" smtClean="0"/>
              <a:t>Pilotní provoz IS DTM</a:t>
            </a:r>
            <a:endParaRPr lang="cs-CZ" sz="1500" b="1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10459099" y="3473075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bg1">
                    <a:lumMod val="65000"/>
                  </a:schemeClr>
                </a:solidFill>
              </a:rPr>
              <a:t>1Q/2024</a:t>
            </a:r>
            <a:endParaRPr lang="cs-CZ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100540" y="2181686"/>
            <a:ext cx="16201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b="1" dirty="0" smtClean="0"/>
              <a:t>Produkční provoz</a:t>
            </a:r>
            <a:endParaRPr lang="cs-CZ" sz="1500" b="1" dirty="0"/>
          </a:p>
        </p:txBody>
      </p:sp>
    </p:spTree>
    <p:extLst>
      <p:ext uri="{BB962C8B-B14F-4D97-AF65-F5344CB8AC3E}">
        <p14:creationId xmlns:p14="http://schemas.microsoft.com/office/powerpoint/2010/main" val="115951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" grpId="0" animBg="1"/>
      <p:bldP spid="4" grpId="0" animBg="1"/>
      <p:bldP spid="5" grpId="0"/>
      <p:bldP spid="6" grpId="0"/>
      <p:bldP spid="7" grpId="0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/>
      <p:bldP spid="18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/>
      <p:bldP spid="25" grpId="0" animBg="1"/>
      <p:bldP spid="26" grpId="0"/>
      <p:bldP spid="27" grpId="0"/>
      <p:bldP spid="29" grpId="0" animBg="1"/>
      <p:bldP spid="30" grpId="0" animBg="1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6774" y="274638"/>
            <a:ext cx="9649072" cy="1143000"/>
          </a:xfrm>
        </p:spPr>
        <p:txBody>
          <a:bodyPr/>
          <a:lstStyle/>
          <a:p>
            <a:pPr algn="l"/>
            <a:r>
              <a:rPr lang="cs-CZ" sz="4800" b="1" dirty="0" smtClean="0">
                <a:solidFill>
                  <a:srgbClr val="00B0F0"/>
                </a:solidFill>
                <a:latin typeface="+mn-lt"/>
              </a:rPr>
              <a:t>Cíl </a:t>
            </a:r>
            <a:r>
              <a:rPr lang="cs-CZ" sz="4800" b="1" dirty="0">
                <a:solidFill>
                  <a:srgbClr val="00B0F0"/>
                </a:solidFill>
                <a:latin typeface="+mn-lt"/>
              </a:rPr>
              <a:t>budování a využití </a:t>
            </a:r>
            <a:r>
              <a:rPr lang="cs-CZ" sz="4800" b="1" dirty="0" smtClean="0">
                <a:solidFill>
                  <a:srgbClr val="00B0F0"/>
                </a:solidFill>
                <a:latin typeface="+mn-lt"/>
              </a:rPr>
              <a:t>DMVS</a:t>
            </a:r>
            <a:r>
              <a:rPr lang="cs-CZ" sz="4800" b="1" dirty="0" smtClean="0">
                <a:latin typeface="+mn-lt"/>
              </a:rPr>
              <a:t>/</a:t>
            </a:r>
            <a:r>
              <a:rPr lang="cs-CZ" sz="4800" b="1" dirty="0" smtClean="0">
                <a:solidFill>
                  <a:srgbClr val="00B0F0"/>
                </a:solidFill>
                <a:latin typeface="+mn-lt"/>
              </a:rPr>
              <a:t>DTM</a:t>
            </a:r>
            <a:endParaRPr lang="cs-CZ" sz="48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6774" y="1600200"/>
            <a:ext cx="9374039" cy="4525963"/>
          </a:xfrm>
        </p:spPr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cs-CZ" sz="2800" dirty="0"/>
              <a:t>Podpora agend </a:t>
            </a:r>
            <a:r>
              <a:rPr lang="cs-CZ" sz="2800" dirty="0">
                <a:solidFill>
                  <a:srgbClr val="FFC000"/>
                </a:solidFill>
              </a:rPr>
              <a:t>stavebního řízení </a:t>
            </a:r>
            <a:r>
              <a:rPr lang="cs-CZ" sz="2800" dirty="0"/>
              <a:t>a </a:t>
            </a:r>
            <a:r>
              <a:rPr lang="cs-CZ" sz="2800" dirty="0">
                <a:solidFill>
                  <a:srgbClr val="FFC000"/>
                </a:solidFill>
              </a:rPr>
              <a:t>územního plánování</a:t>
            </a:r>
          </a:p>
          <a:p>
            <a:pPr marL="800100" lvl="2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cs-CZ" dirty="0" smtClean="0"/>
              <a:t>projekční </a:t>
            </a:r>
            <a:r>
              <a:rPr lang="cs-CZ" dirty="0"/>
              <a:t>a investiční příprava staveb</a:t>
            </a:r>
          </a:p>
          <a:p>
            <a:pPr marL="800100" lvl="2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cs-CZ" dirty="0" smtClean="0"/>
              <a:t>povolování </a:t>
            </a:r>
            <a:r>
              <a:rPr lang="cs-CZ" dirty="0"/>
              <a:t>staveb</a:t>
            </a:r>
          </a:p>
          <a:p>
            <a:pPr marL="800100" lvl="2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cs-CZ" dirty="0" smtClean="0"/>
              <a:t>stanovení </a:t>
            </a:r>
            <a:r>
              <a:rPr lang="cs-CZ" dirty="0"/>
              <a:t>okruhu </a:t>
            </a:r>
            <a:r>
              <a:rPr lang="cs-CZ" dirty="0" smtClean="0"/>
              <a:t>vyjadřujících se subjektů (existence/připojení)</a:t>
            </a:r>
          </a:p>
          <a:p>
            <a:pPr marL="400050" lvl="1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cs-CZ" dirty="0" smtClean="0"/>
              <a:t>Zjednodušení </a:t>
            </a:r>
            <a:r>
              <a:rPr lang="cs-CZ" dirty="0">
                <a:solidFill>
                  <a:srgbClr val="FFC000"/>
                </a:solidFill>
              </a:rPr>
              <a:t>správy majetku</a:t>
            </a:r>
            <a:endParaRPr lang="cs-CZ" dirty="0"/>
          </a:p>
          <a:p>
            <a:pPr marL="800100" lvl="2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cs-CZ" dirty="0" smtClean="0"/>
              <a:t>veřejný </a:t>
            </a:r>
            <a:r>
              <a:rPr lang="cs-CZ" dirty="0"/>
              <a:t>majetek (silnice, vodovody, kanalizace, </a:t>
            </a:r>
            <a:r>
              <a:rPr lang="cs-CZ" dirty="0" smtClean="0"/>
              <a:t>osvětlení,…)</a:t>
            </a:r>
            <a:endParaRPr lang="cs-CZ" dirty="0"/>
          </a:p>
          <a:p>
            <a:pPr marL="800100" lvl="2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cs-CZ" dirty="0" smtClean="0"/>
              <a:t>sítě </a:t>
            </a:r>
            <a:r>
              <a:rPr lang="cs-CZ" dirty="0"/>
              <a:t>technické a dopravní infrastruktury (vlastníci, provozovatelé)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cs-CZ" sz="2800" dirty="0"/>
              <a:t>Rozvoj infrastruktury včetně </a:t>
            </a:r>
            <a:r>
              <a:rPr lang="cs-CZ" sz="2800" dirty="0">
                <a:solidFill>
                  <a:srgbClr val="FFC000"/>
                </a:solidFill>
              </a:rPr>
              <a:t>vysokorychlostních sítí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cs-CZ" sz="2800" dirty="0">
                <a:solidFill>
                  <a:srgbClr val="FFC000"/>
                </a:solidFill>
              </a:rPr>
              <a:t>Zdroj údajů </a:t>
            </a:r>
            <a:r>
              <a:rPr lang="cs-CZ" sz="2800" dirty="0"/>
              <a:t>pro ÚAP, ÚPD, INSPIRE, RÚIAN a z něj do KN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15335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09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" y="476672"/>
            <a:ext cx="12174221" cy="610655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9047534" y="1186690"/>
            <a:ext cx="936104" cy="1540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422798" y="1628800"/>
            <a:ext cx="72008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53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1348"/>
            <a:ext cx="12211153" cy="625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637" y="305959"/>
            <a:ext cx="8466869" cy="622678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862958" y="2348880"/>
            <a:ext cx="568863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862958" y="2996952"/>
            <a:ext cx="864000" cy="23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25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930" y="115735"/>
            <a:ext cx="8569880" cy="661777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718942" y="4149080"/>
            <a:ext cx="5328592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18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349" y="277136"/>
            <a:ext cx="8746822" cy="630601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862958" y="4437112"/>
            <a:ext cx="6120680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337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757" y="182652"/>
            <a:ext cx="8490933" cy="6542648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8831510" y="5661248"/>
            <a:ext cx="792088" cy="3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8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390" y="182835"/>
            <a:ext cx="8354091" cy="650977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646934" y="1700808"/>
            <a:ext cx="3672408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64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6774" y="274638"/>
            <a:ext cx="9374039" cy="1143000"/>
          </a:xfrm>
        </p:spPr>
        <p:txBody>
          <a:bodyPr/>
          <a:lstStyle/>
          <a:p>
            <a:pPr algn="l"/>
            <a:r>
              <a:rPr lang="cs-CZ" sz="5400" b="1" dirty="0" smtClean="0">
                <a:solidFill>
                  <a:srgbClr val="00B0F0"/>
                </a:solidFill>
                <a:latin typeface="+mn-lt"/>
              </a:rPr>
              <a:t>Výzvy ČÚZK</a:t>
            </a:r>
            <a:endParaRPr lang="cs-CZ" sz="54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6774" y="1600200"/>
            <a:ext cx="9374039" cy="4925144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600" dirty="0">
              <a:latin typeface="Anton" panose="00000500000000000000" pitchFamily="2" charset="-18"/>
            </a:endParaRPr>
          </a:p>
          <a:p>
            <a:pPr marL="355600" indent="-3556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cs-CZ" sz="3600" dirty="0"/>
          </a:p>
          <a:p>
            <a:pPr marL="0" indent="0">
              <a:buNone/>
            </a:pPr>
            <a:r>
              <a:rPr lang="cs-CZ" sz="4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cs-CZ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15335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790" y="1589076"/>
            <a:ext cx="6296904" cy="226726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206774" y="1589076"/>
            <a:ext cx="6440920" cy="2278390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278782" y="4000450"/>
            <a:ext cx="644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https://www.cuzk.cz/DMVS/Portal-DMVS.aspx</a:t>
            </a:r>
          </a:p>
        </p:txBody>
      </p:sp>
    </p:spTree>
    <p:extLst>
      <p:ext uri="{BB962C8B-B14F-4D97-AF65-F5344CB8AC3E}">
        <p14:creationId xmlns:p14="http://schemas.microsoft.com/office/powerpoint/2010/main" val="314271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6774" y="274638"/>
            <a:ext cx="9374039" cy="1143000"/>
          </a:xfrm>
        </p:spPr>
        <p:txBody>
          <a:bodyPr/>
          <a:lstStyle/>
          <a:p>
            <a:pPr algn="l"/>
            <a:r>
              <a:rPr lang="cs-CZ" sz="5400" b="1" dirty="0" smtClean="0">
                <a:solidFill>
                  <a:srgbClr val="00B0F0"/>
                </a:solidFill>
                <a:latin typeface="+mn-lt"/>
              </a:rPr>
              <a:t>Výzvy ČÚZK – registrace obcí</a:t>
            </a:r>
            <a:endParaRPr lang="cs-CZ" sz="54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6774" y="1600200"/>
            <a:ext cx="9374039" cy="4925144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600" dirty="0">
              <a:latin typeface="Anton" panose="00000500000000000000" pitchFamily="2" charset="-18"/>
            </a:endParaRPr>
          </a:p>
          <a:p>
            <a:pPr marL="355600" indent="-3556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cs-CZ" sz="3600" dirty="0"/>
          </a:p>
          <a:p>
            <a:pPr marL="0" indent="0">
              <a:buNone/>
            </a:pPr>
            <a:r>
              <a:rPr lang="cs-CZ" sz="4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cs-CZ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15335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549936"/>
              </p:ext>
            </p:extLst>
          </p:nvPr>
        </p:nvGraphicFramePr>
        <p:xfrm>
          <a:off x="4295006" y="1988840"/>
          <a:ext cx="4578300" cy="3660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1298">
                  <a:extLst>
                    <a:ext uri="{9D8B030D-6E8A-4147-A177-3AD203B41FA5}">
                      <a16:colId xmlns:a16="http://schemas.microsoft.com/office/drawing/2014/main" val="164876908"/>
                    </a:ext>
                  </a:extLst>
                </a:gridCol>
                <a:gridCol w="1427002">
                  <a:extLst>
                    <a:ext uri="{9D8B030D-6E8A-4147-A177-3AD203B41FA5}">
                      <a16:colId xmlns:a16="http://schemas.microsoft.com/office/drawing/2014/main" val="304443790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Název kraje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registrací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04572839"/>
                  </a:ext>
                </a:extLst>
              </a:tr>
              <a:tr h="2466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effectLst/>
                        </a:rPr>
                        <a:t>Jihočeský kraj</a:t>
                      </a:r>
                      <a:endParaRPr lang="cs-CZ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effectLst/>
                        </a:rPr>
                        <a:t>385</a:t>
                      </a:r>
                      <a:endParaRPr lang="cs-CZ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818398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Moravskoslezský kraj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181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617825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Ústecký kraj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155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369507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Jihomoravský kraj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344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071194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Pardubický kraj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211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928443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Plzeňský kraj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236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922843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Zlínský kraj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148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303611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Kraj Vysočina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262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849999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Královéhradecký kraj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227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826446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Středočeský kraj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458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7498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Karlovarský kraj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64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458106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Liberecký kraj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102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03376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Olomoucký kraj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196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716438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Celkem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effectLst/>
                        </a:rPr>
                        <a:t>2969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88909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8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6774" y="274638"/>
            <a:ext cx="9374039" cy="1143000"/>
          </a:xfrm>
        </p:spPr>
        <p:txBody>
          <a:bodyPr/>
          <a:lstStyle/>
          <a:p>
            <a:pPr algn="l"/>
            <a:r>
              <a:rPr lang="cs-CZ" sz="5400" b="1" dirty="0" smtClean="0">
                <a:solidFill>
                  <a:srgbClr val="00B0F0"/>
                </a:solidFill>
                <a:latin typeface="+mn-lt"/>
              </a:rPr>
              <a:t>Vyhláška č. 393/2020 Sb.</a:t>
            </a:r>
            <a:endParaRPr lang="cs-CZ" sz="54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6774" y="1600200"/>
            <a:ext cx="9374039" cy="4925144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600" dirty="0">
              <a:latin typeface="Anton" panose="00000500000000000000" pitchFamily="2" charset="-18"/>
            </a:endParaRPr>
          </a:p>
          <a:p>
            <a:pPr marL="355600" indent="-3556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3600" dirty="0" smtClean="0"/>
              <a:t>Vyhláška účinná k </a:t>
            </a:r>
            <a:r>
              <a:rPr lang="cs-CZ" sz="3600" dirty="0" smtClean="0">
                <a:solidFill>
                  <a:srgbClr val="FFC000"/>
                </a:solidFill>
              </a:rPr>
              <a:t>1. 7. 2024</a:t>
            </a:r>
            <a:r>
              <a:rPr lang="cs-CZ" sz="3600" dirty="0" smtClean="0"/>
              <a:t> </a:t>
            </a:r>
          </a:p>
          <a:p>
            <a:pPr marL="755650" lvl="1" indent="-3556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/>
              <a:t>změny, které reagují na datovou implementační verze </a:t>
            </a:r>
            <a:r>
              <a:rPr lang="cs-CZ" dirty="0">
                <a:solidFill>
                  <a:srgbClr val="FFC000"/>
                </a:solidFill>
              </a:rPr>
              <a:t>JVF DTM 1.4.3</a:t>
            </a:r>
            <a:r>
              <a:rPr lang="cs-CZ" dirty="0"/>
              <a:t>, případně </a:t>
            </a:r>
            <a:r>
              <a:rPr lang="cs-CZ" dirty="0">
                <a:solidFill>
                  <a:srgbClr val="FFC000"/>
                </a:solidFill>
              </a:rPr>
              <a:t>JVF DTM 1.4.4</a:t>
            </a:r>
            <a:r>
              <a:rPr lang="cs-CZ" dirty="0"/>
              <a:t>, </a:t>
            </a:r>
          </a:p>
          <a:p>
            <a:pPr marL="755650" lvl="1" indent="-3556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 smtClean="0"/>
              <a:t>změny</a:t>
            </a:r>
            <a:r>
              <a:rPr lang="cs-CZ" dirty="0"/>
              <a:t>, které </a:t>
            </a:r>
            <a:r>
              <a:rPr lang="cs-CZ" dirty="0" smtClean="0"/>
              <a:t>budou </a:t>
            </a:r>
            <a:r>
              <a:rPr lang="cs-CZ" dirty="0"/>
              <a:t>přijaty v rámci mezirezortního připomínkového řízení, </a:t>
            </a:r>
          </a:p>
          <a:p>
            <a:pPr marL="755650" lvl="1" indent="-3556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/>
              <a:t>změny dohodnuté se správci DTI, </a:t>
            </a:r>
            <a:r>
              <a:rPr lang="cs-CZ" dirty="0" smtClean="0"/>
              <a:t>(</a:t>
            </a:r>
            <a:r>
              <a:rPr lang="cs-CZ" dirty="0" smtClean="0">
                <a:solidFill>
                  <a:srgbClr val="FF0000"/>
                </a:solidFill>
              </a:rPr>
              <a:t>termín 31.5.2023!</a:t>
            </a:r>
            <a:r>
              <a:rPr lang="cs-CZ" dirty="0" smtClean="0"/>
              <a:t>)</a:t>
            </a:r>
            <a:endParaRPr lang="cs-CZ" dirty="0"/>
          </a:p>
          <a:p>
            <a:pPr marL="755650" lvl="1" indent="-3556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rgbClr val="FF0000"/>
                </a:solidFill>
              </a:rPr>
              <a:t>změny ve způsobu evidence kritické infrastruktury, určenou a vymezenou opatřením obecné povahy</a:t>
            </a:r>
            <a:r>
              <a:rPr lang="cs-CZ" dirty="0"/>
              <a:t>.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15335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55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686" y="1124744"/>
            <a:ext cx="9505056" cy="22821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415280" y="404664"/>
            <a:ext cx="6984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Zákon č. 183/2006 Sb., „starý“ stavební zákon</a:t>
            </a:r>
            <a:endParaRPr lang="cs-CZ" sz="2800" dirty="0"/>
          </a:p>
        </p:txBody>
      </p:sp>
      <p:sp>
        <p:nvSpPr>
          <p:cNvPr id="4" name="Obdélník 3"/>
          <p:cNvSpPr/>
          <p:nvPr/>
        </p:nvSpPr>
        <p:spPr>
          <a:xfrm>
            <a:off x="1630710" y="1700808"/>
            <a:ext cx="9433048" cy="1296144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84" y="4354968"/>
            <a:ext cx="9505056" cy="187780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414685" y="3619296"/>
            <a:ext cx="698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Zákon č. 283/2021 Sb., „nový“ stavební zákon</a:t>
            </a:r>
            <a:endParaRPr lang="cs-CZ" sz="2800" dirty="0"/>
          </a:p>
        </p:txBody>
      </p:sp>
      <p:sp>
        <p:nvSpPr>
          <p:cNvPr id="7" name="Obdélník 6"/>
          <p:cNvSpPr/>
          <p:nvPr/>
        </p:nvSpPr>
        <p:spPr>
          <a:xfrm>
            <a:off x="1610275" y="5193746"/>
            <a:ext cx="9433048" cy="1070912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77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 animBg="1"/>
      <p:bldP spid="6" grpId="0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6774" y="274638"/>
            <a:ext cx="9721080" cy="1143000"/>
          </a:xfrm>
        </p:spPr>
        <p:txBody>
          <a:bodyPr/>
          <a:lstStyle/>
          <a:p>
            <a:pPr algn="l"/>
            <a:r>
              <a:rPr lang="en-US" sz="5400" b="1" dirty="0" smtClean="0">
                <a:solidFill>
                  <a:srgbClr val="00B0F0"/>
                </a:solidFill>
                <a:latin typeface="+mn-lt"/>
              </a:rPr>
              <a:t>JVF </a:t>
            </a:r>
            <a:r>
              <a:rPr lang="en-US" sz="5400" b="1" dirty="0">
                <a:solidFill>
                  <a:srgbClr val="00B0F0"/>
                </a:solidFill>
                <a:latin typeface="+mn-lt"/>
              </a:rPr>
              <a:t>DTM </a:t>
            </a:r>
            <a:r>
              <a:rPr lang="en-US" sz="5400" b="1" dirty="0" smtClean="0">
                <a:solidFill>
                  <a:srgbClr val="00B0F0"/>
                </a:solidFill>
                <a:latin typeface="+mn-lt"/>
              </a:rPr>
              <a:t>1.4.</a:t>
            </a:r>
            <a:r>
              <a:rPr lang="cs-CZ" sz="5400" b="1" dirty="0" smtClean="0">
                <a:solidFill>
                  <a:srgbClr val="00B0F0"/>
                </a:solidFill>
                <a:latin typeface="+mn-lt"/>
              </a:rPr>
              <a:t>3 (příprava)</a:t>
            </a:r>
            <a:endParaRPr lang="cs-CZ" sz="54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0750" y="1600200"/>
            <a:ext cx="9937104" cy="49251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800" dirty="0" smtClean="0"/>
              <a:t>dokumentace verze </a:t>
            </a:r>
            <a:r>
              <a:rPr lang="cs-CZ" sz="2800" dirty="0" smtClean="0">
                <a:solidFill>
                  <a:srgbClr val="00B0F0"/>
                </a:solidFill>
              </a:rPr>
              <a:t>1.4.3 </a:t>
            </a:r>
            <a:r>
              <a:rPr lang="cs-CZ" sz="2800" dirty="0" smtClean="0"/>
              <a:t>bude </a:t>
            </a:r>
            <a:r>
              <a:rPr lang="cs-CZ" sz="2800" dirty="0"/>
              <a:t>publikována </a:t>
            </a:r>
            <a:r>
              <a:rPr lang="cs-CZ" sz="2800" dirty="0">
                <a:solidFill>
                  <a:srgbClr val="FFC000"/>
                </a:solidFill>
              </a:rPr>
              <a:t>31. 10. </a:t>
            </a:r>
            <a:r>
              <a:rPr lang="cs-CZ" sz="2800" dirty="0" smtClean="0">
                <a:solidFill>
                  <a:srgbClr val="FFC000"/>
                </a:solidFill>
              </a:rPr>
              <a:t>2023</a:t>
            </a:r>
            <a:r>
              <a:rPr lang="cs-CZ" sz="2800" dirty="0" smtClean="0"/>
              <a:t>,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800" dirty="0" smtClean="0"/>
              <a:t>nasazení </a:t>
            </a:r>
            <a:r>
              <a:rPr lang="cs-CZ" sz="2800" dirty="0"/>
              <a:t>na produkční prostředí v </a:t>
            </a:r>
            <a:r>
              <a:rPr lang="cs-CZ" sz="2800" dirty="0">
                <a:solidFill>
                  <a:srgbClr val="FFC000"/>
                </a:solidFill>
              </a:rPr>
              <a:t>1Q 2024 </a:t>
            </a:r>
            <a:endParaRPr lang="cs-CZ" sz="2800" dirty="0" smtClean="0">
              <a:solidFill>
                <a:srgbClr val="FFC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800" dirty="0" smtClean="0"/>
              <a:t>obsahem </a:t>
            </a:r>
            <a:r>
              <a:rPr lang="cs-CZ" sz="2800" dirty="0"/>
              <a:t>budou změny: </a:t>
            </a:r>
            <a:endParaRPr lang="cs-CZ" sz="2800" dirty="0" smtClean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rgbClr val="FFC000"/>
                </a:solidFill>
              </a:rPr>
              <a:t>uvádějící </a:t>
            </a:r>
            <a:r>
              <a:rPr lang="cs-CZ" sz="2400" dirty="0">
                <a:solidFill>
                  <a:srgbClr val="FFC000"/>
                </a:solidFill>
              </a:rPr>
              <a:t>JVF do souladu s platnou vyhláškou </a:t>
            </a:r>
            <a:r>
              <a:rPr lang="cs-CZ" sz="2400" dirty="0" smtClean="0"/>
              <a:t>(sjednocení </a:t>
            </a:r>
            <a:r>
              <a:rPr lang="cs-CZ" sz="2400" dirty="0"/>
              <a:t>charakteristiky přesnosti údajů o poloze a výšce a způsobu jejich pořízení), </a:t>
            </a:r>
            <a:endParaRPr lang="cs-CZ" sz="2400" dirty="0" smtClean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potřebné </a:t>
            </a:r>
            <a:r>
              <a:rPr lang="cs-CZ" sz="2400" dirty="0"/>
              <a:t>pro </a:t>
            </a:r>
            <a:r>
              <a:rPr lang="cs-CZ" sz="2400" dirty="0">
                <a:solidFill>
                  <a:srgbClr val="FFC000"/>
                </a:solidFill>
              </a:rPr>
              <a:t>evidenci DTI bezpečnostními složkami</a:t>
            </a:r>
            <a:r>
              <a:rPr lang="cs-CZ" sz="2400" dirty="0"/>
              <a:t>, </a:t>
            </a:r>
            <a:endParaRPr lang="cs-CZ" sz="2400" dirty="0" smtClean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rgbClr val="FFC000"/>
                </a:solidFill>
              </a:rPr>
              <a:t>dohodnuté se správci TI</a:t>
            </a:r>
            <a:r>
              <a:rPr lang="cs-CZ" sz="2400" dirty="0"/>
              <a:t>, které však budou mít svůj obraz ve vyhlášce účinné až k </a:t>
            </a:r>
            <a:r>
              <a:rPr lang="cs-CZ" sz="2400" dirty="0">
                <a:solidFill>
                  <a:srgbClr val="FFC000"/>
                </a:solidFill>
              </a:rPr>
              <a:t>1. 7. 2024</a:t>
            </a:r>
            <a:r>
              <a:rPr lang="cs-CZ" sz="2400" dirty="0"/>
              <a:t>, </a:t>
            </a:r>
            <a:endParaRPr lang="cs-CZ" sz="2400" dirty="0" smtClean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věcně </a:t>
            </a:r>
            <a:r>
              <a:rPr lang="cs-CZ" sz="2400" dirty="0"/>
              <a:t>vypořádané změny od správců, včetně návrhu zapracování, musí mít ČÚZK k dispozici do </a:t>
            </a:r>
            <a:r>
              <a:rPr lang="cs-CZ" sz="2400" dirty="0" smtClean="0">
                <a:solidFill>
                  <a:srgbClr val="FF0000"/>
                </a:solidFill>
              </a:rPr>
              <a:t>31. 5. 2023</a:t>
            </a:r>
            <a:r>
              <a:rPr lang="cs-CZ" sz="2400" dirty="0" smtClean="0"/>
              <a:t>/</a:t>
            </a:r>
            <a:r>
              <a:rPr lang="cs-CZ" sz="2400" dirty="0" smtClean="0">
                <a:solidFill>
                  <a:srgbClr val="FF0000"/>
                </a:solidFill>
              </a:rPr>
              <a:t>31</a:t>
            </a:r>
            <a:r>
              <a:rPr lang="cs-CZ" sz="2400" dirty="0">
                <a:solidFill>
                  <a:srgbClr val="FF0000"/>
                </a:solidFill>
              </a:rPr>
              <a:t>. 8. 2023</a:t>
            </a:r>
            <a:r>
              <a:rPr lang="cs-CZ" sz="2400" dirty="0" smtClean="0"/>
              <a:t>.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rgbClr val="FF0000"/>
                </a:solidFill>
              </a:rPr>
              <a:t>související </a:t>
            </a:r>
            <a:r>
              <a:rPr lang="cs-CZ" sz="2400" dirty="0">
                <a:solidFill>
                  <a:srgbClr val="FF0000"/>
                </a:solidFill>
              </a:rPr>
              <a:t>s kritickou infrastrukturou, určenou a vymezenou </a:t>
            </a:r>
            <a:r>
              <a:rPr lang="cs-CZ" sz="2400" dirty="0" smtClean="0">
                <a:solidFill>
                  <a:srgbClr val="FF0000"/>
                </a:solidFill>
              </a:rPr>
              <a:t>OOP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cs-CZ" sz="24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15335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6774" y="274638"/>
            <a:ext cx="9721080" cy="1143000"/>
          </a:xfrm>
        </p:spPr>
        <p:txBody>
          <a:bodyPr/>
          <a:lstStyle/>
          <a:p>
            <a:pPr algn="l"/>
            <a:r>
              <a:rPr lang="cs-CZ" sz="5400" b="1" dirty="0" smtClean="0">
                <a:solidFill>
                  <a:srgbClr val="00B0F0"/>
                </a:solidFill>
                <a:latin typeface="+mn-lt"/>
              </a:rPr>
              <a:t>Harmonogram</a:t>
            </a:r>
            <a:endParaRPr lang="cs-CZ" sz="54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0750" y="1600200"/>
            <a:ext cx="9937104" cy="49251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800" dirty="0" smtClean="0"/>
              <a:t>Integrace </a:t>
            </a:r>
            <a:r>
              <a:rPr lang="cs-CZ" sz="2800" dirty="0" smtClean="0">
                <a:solidFill>
                  <a:srgbClr val="FFC000"/>
                </a:solidFill>
              </a:rPr>
              <a:t>IS DMVS</a:t>
            </a:r>
            <a:r>
              <a:rPr lang="cs-CZ" sz="2800" dirty="0" smtClean="0"/>
              <a:t>, </a:t>
            </a:r>
            <a:r>
              <a:rPr lang="cs-CZ" sz="2800" dirty="0" smtClean="0">
                <a:solidFill>
                  <a:srgbClr val="FFC000"/>
                </a:solidFill>
              </a:rPr>
              <a:t>IS DTM </a:t>
            </a:r>
            <a:r>
              <a:rPr lang="cs-CZ" sz="2800" dirty="0"/>
              <a:t>(14x) </a:t>
            </a:r>
            <a:r>
              <a:rPr lang="cs-CZ" sz="2800" dirty="0" smtClean="0"/>
              <a:t>a </a:t>
            </a:r>
            <a:r>
              <a:rPr lang="cs-CZ" sz="2800" dirty="0">
                <a:solidFill>
                  <a:srgbClr val="FFC000"/>
                </a:solidFill>
              </a:rPr>
              <a:t>IS DTM SVO </a:t>
            </a:r>
            <a:r>
              <a:rPr lang="cs-CZ" sz="2800" dirty="0" smtClean="0"/>
              <a:t>(2x)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cílem je zahájení pilotního provozu v 1Q 2024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800" dirty="0" smtClean="0"/>
              <a:t>Integrace </a:t>
            </a:r>
            <a:r>
              <a:rPr lang="cs-CZ" sz="2800" dirty="0" smtClean="0">
                <a:solidFill>
                  <a:srgbClr val="FFC000"/>
                </a:solidFill>
              </a:rPr>
              <a:t>IS VSP DTI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cílem je postupné připojování „síťařů“ v období (1Q-2Q 2024)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rozložení zátěže úvodního plnění v čase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pilotní režim s datovou stabilizací a historizací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800" dirty="0" smtClean="0"/>
              <a:t>Produkční provoz </a:t>
            </a:r>
            <a:r>
              <a:rPr lang="cs-CZ" sz="2800" dirty="0">
                <a:solidFill>
                  <a:srgbClr val="FFC000"/>
                </a:solidFill>
              </a:rPr>
              <a:t>IS DTM krajů </a:t>
            </a:r>
            <a:r>
              <a:rPr lang="cs-CZ" sz="2800" dirty="0" smtClean="0"/>
              <a:t>a </a:t>
            </a:r>
            <a:r>
              <a:rPr lang="cs-CZ" sz="2800" dirty="0" smtClean="0">
                <a:solidFill>
                  <a:srgbClr val="FFC000"/>
                </a:solidFill>
              </a:rPr>
              <a:t>IS </a:t>
            </a:r>
            <a:r>
              <a:rPr lang="cs-CZ" sz="2800" dirty="0">
                <a:solidFill>
                  <a:srgbClr val="FFC000"/>
                </a:solidFill>
              </a:rPr>
              <a:t>VSP </a:t>
            </a:r>
            <a:r>
              <a:rPr lang="cs-CZ" sz="2800" dirty="0" smtClean="0">
                <a:solidFill>
                  <a:srgbClr val="FFC000"/>
                </a:solidFill>
              </a:rPr>
              <a:t>DTI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zákonný </a:t>
            </a:r>
            <a:r>
              <a:rPr lang="cs-CZ" sz="2400" dirty="0"/>
              <a:t>termín spuštění </a:t>
            </a:r>
            <a:r>
              <a:rPr lang="cs-CZ" sz="2400" dirty="0" smtClean="0"/>
              <a:t>je stanoven na 1.7.2024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podmínky a parametry provozu stanovuje zákon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cs-CZ" sz="2400" dirty="0"/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cs-CZ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15335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06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33388"/>
            <a:ext cx="9142413" cy="2387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800" b="1" dirty="0" smtClean="0">
                <a:solidFill>
                  <a:srgbClr val="1D4E78"/>
                </a:solidFill>
                <a:latin typeface="+mn-lt"/>
              </a:rPr>
              <a:t>Děkuji za pozornost.</a:t>
            </a:r>
            <a:endParaRPr lang="cs-CZ" sz="4800" b="1" dirty="0">
              <a:solidFill>
                <a:srgbClr val="1D4E78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24250" y="3535363"/>
            <a:ext cx="5713413" cy="222726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Ing. Jiří Formánek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jiri.formanek@cuzk.cz</a:t>
            </a:r>
            <a:endParaRPr lang="cs-CZ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cs-CZ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cs-CZ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48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2413"/>
            <a:ext cx="26765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7579"/>
            <a:ext cx="12190413" cy="768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2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83" y="-1035496"/>
            <a:ext cx="12192596" cy="866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2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6774" y="274638"/>
            <a:ext cx="9649072" cy="1143000"/>
          </a:xfrm>
        </p:spPr>
        <p:txBody>
          <a:bodyPr/>
          <a:lstStyle/>
          <a:p>
            <a:pPr algn="l"/>
            <a:r>
              <a:rPr lang="cs-CZ" sz="4800" b="1" dirty="0" smtClean="0">
                <a:solidFill>
                  <a:srgbClr val="00B0F0"/>
                </a:solidFill>
                <a:latin typeface="+mn-lt"/>
              </a:rPr>
              <a:t>Povinnosti stanovené zákonem</a:t>
            </a:r>
            <a:endParaRPr lang="cs-CZ" sz="4800" b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15335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1990725" y="1700213"/>
            <a:ext cx="9504363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buFont typeface="Wingdings" panose="05000000000000000000" pitchFamily="2" charset="2"/>
              <a:buChar char="§"/>
            </a:pPr>
            <a:r>
              <a:rPr lang="cs-CZ" altLang="cs-CZ" dirty="0" smtClean="0"/>
              <a:t>Novelou </a:t>
            </a:r>
            <a:r>
              <a:rPr lang="cs-CZ" altLang="cs-CZ" dirty="0" smtClean="0">
                <a:solidFill>
                  <a:srgbClr val="FFC000"/>
                </a:solidFill>
              </a:rPr>
              <a:t>zákona o zeměměřictví č. 47/2020 Sb. </a:t>
            </a:r>
            <a:r>
              <a:rPr lang="cs-CZ" altLang="cs-CZ" dirty="0" smtClean="0"/>
              <a:t>byla uložena krajům povinnost vybudovat do </a:t>
            </a:r>
            <a:r>
              <a:rPr lang="cs-CZ" altLang="cs-CZ" dirty="0" smtClean="0">
                <a:solidFill>
                  <a:srgbClr val="FFC000"/>
                </a:solidFill>
              </a:rPr>
              <a:t>30. 6. 2023 krajské DTM</a:t>
            </a:r>
            <a:r>
              <a:rPr lang="cs-CZ" altLang="cs-CZ" dirty="0" smtClean="0"/>
              <a:t>.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endParaRPr lang="cs-CZ" altLang="cs-CZ" sz="400" dirty="0" smtClean="0"/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cs-CZ" altLang="cs-CZ" dirty="0" smtClean="0">
                <a:solidFill>
                  <a:srgbClr val="FFC000"/>
                </a:solidFill>
              </a:rPr>
              <a:t>ČÚZK</a:t>
            </a:r>
            <a:r>
              <a:rPr lang="cs-CZ" altLang="cs-CZ" dirty="0" smtClean="0"/>
              <a:t> vybuduje </a:t>
            </a:r>
            <a:r>
              <a:rPr lang="cs-CZ" altLang="cs-CZ" dirty="0" smtClean="0">
                <a:solidFill>
                  <a:srgbClr val="FFC000"/>
                </a:solidFill>
              </a:rPr>
              <a:t>Informační systém digitální mapy veřejné správy</a:t>
            </a:r>
            <a:r>
              <a:rPr lang="cs-CZ" altLang="cs-CZ" dirty="0" smtClean="0"/>
              <a:t>, který bude pro krajské DTM zajišťovat služby, které je vhodné provozovat </a:t>
            </a:r>
            <a:r>
              <a:rPr lang="cs-CZ" altLang="cs-CZ" dirty="0" smtClean="0">
                <a:solidFill>
                  <a:srgbClr val="00B0F0"/>
                </a:solidFill>
              </a:rPr>
              <a:t>centrálně</a:t>
            </a:r>
            <a:r>
              <a:rPr lang="cs-CZ" altLang="cs-CZ" dirty="0" smtClean="0"/>
              <a:t>.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endParaRPr lang="cs-CZ" altLang="cs-CZ" sz="400" dirty="0" smtClean="0"/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cs-CZ" altLang="cs-CZ" dirty="0" smtClean="0"/>
              <a:t>Zákon uložil povinnosti i </a:t>
            </a:r>
            <a:r>
              <a:rPr lang="cs-CZ" altLang="cs-CZ" dirty="0" smtClean="0">
                <a:solidFill>
                  <a:srgbClr val="FFC000"/>
                </a:solidFill>
              </a:rPr>
              <a:t>dalším subjektům </a:t>
            </a:r>
            <a:r>
              <a:rPr lang="cs-CZ" altLang="cs-CZ" dirty="0" smtClean="0"/>
              <a:t>a mezi nimi </a:t>
            </a:r>
            <a:r>
              <a:rPr lang="cs-CZ" altLang="cs-CZ" dirty="0" smtClean="0">
                <a:solidFill>
                  <a:srgbClr val="FFC000"/>
                </a:solidFill>
              </a:rPr>
              <a:t>obcím</a:t>
            </a:r>
            <a:r>
              <a:rPr lang="cs-CZ" altLang="cs-CZ" dirty="0" smtClean="0"/>
              <a:t>. 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9191550" y="2492896"/>
            <a:ext cx="18002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9071321" y="2722525"/>
            <a:ext cx="2040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dirty="0">
                <a:solidFill>
                  <a:srgbClr val="FF0000"/>
                </a:solidFill>
                <a:latin typeface="+mn-lt"/>
              </a:rPr>
              <a:t>30. 6. </a:t>
            </a:r>
            <a:r>
              <a:rPr lang="cs-CZ" altLang="cs-CZ" sz="3200" dirty="0" smtClean="0">
                <a:solidFill>
                  <a:srgbClr val="FF0000"/>
                </a:solidFill>
                <a:latin typeface="+mn-lt"/>
              </a:rPr>
              <a:t>2024</a:t>
            </a:r>
            <a:endParaRPr lang="cs-CZ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095206" y="2722524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dirty="0" smtClean="0">
                <a:solidFill>
                  <a:srgbClr val="FF0000"/>
                </a:solidFill>
                <a:latin typeface="+mn-lt"/>
              </a:rPr>
              <a:t>č. 88/2023 Sb. </a:t>
            </a:r>
            <a:r>
              <a:rPr lang="cs-CZ" altLang="cs-CZ" sz="320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</a:t>
            </a:r>
            <a:endParaRPr lang="cs-CZ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095206" y="2707605"/>
            <a:ext cx="5016773" cy="61461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47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19" y="233779"/>
            <a:ext cx="10171375" cy="639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99" y="386160"/>
            <a:ext cx="10171375" cy="639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727054" y="21328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IS DMVS</a:t>
            </a: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1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662" y="260648"/>
            <a:ext cx="10199419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2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518" y="28575"/>
            <a:ext cx="9477375" cy="68008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09598" y="5301208"/>
            <a:ext cx="1989819" cy="923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399" b="1" dirty="0" smtClean="0">
                <a:solidFill>
                  <a:srgbClr val="00B0F0"/>
                </a:solidFill>
              </a:rPr>
              <a:t>99,8%</a:t>
            </a:r>
            <a:endParaRPr lang="cs-CZ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3017</TotalTime>
  <Words>740</Words>
  <Application>Microsoft Office PowerPoint</Application>
  <PresentationFormat>Vlastní</PresentationFormat>
  <Paragraphs>163</Paragraphs>
  <Slides>32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Anton</vt:lpstr>
      <vt:lpstr>Arial</vt:lpstr>
      <vt:lpstr>Calibri</vt:lpstr>
      <vt:lpstr>Wingdings</vt:lpstr>
      <vt:lpstr>Motiv systému Office</vt:lpstr>
      <vt:lpstr> DTM a povinnosti pro vlastníky, správce a provozovatele TI/DI</vt:lpstr>
      <vt:lpstr>Cíl budování a využití DMVS/DTM</vt:lpstr>
      <vt:lpstr>Prezentace aplikace PowerPoint</vt:lpstr>
      <vt:lpstr>Prezentace aplikace PowerPoint</vt:lpstr>
      <vt:lpstr>Prezentace aplikace PowerPoint</vt:lpstr>
      <vt:lpstr>Povinnosti stanovené zákonem</vt:lpstr>
      <vt:lpstr>Prezentace aplikace PowerPoint</vt:lpstr>
      <vt:lpstr>Prezentace aplikace PowerPoint</vt:lpstr>
      <vt:lpstr>Prezentace aplikace PowerPoint</vt:lpstr>
      <vt:lpstr>Prezentace aplikace PowerPoint</vt:lpstr>
      <vt:lpstr>Registr subjektů IS DMVS</vt:lpstr>
      <vt:lpstr>Registr subjektů IS DMVS</vt:lpstr>
      <vt:lpstr>Registr subjektů IS DMVS</vt:lpstr>
      <vt:lpstr>Prezentace aplikace PowerPoint</vt:lpstr>
      <vt:lpstr>Prezentace aplikace PowerPoint</vt:lpstr>
      <vt:lpstr>Verifikační registr IS DMVS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Výzvy ČÚZK</vt:lpstr>
      <vt:lpstr>Výzvy ČÚZK – registrace obcí</vt:lpstr>
      <vt:lpstr>Vyhláška č. 393/2020 Sb.</vt:lpstr>
      <vt:lpstr>JVF DTM 1.4.3 (příprava)</vt:lpstr>
      <vt:lpstr>Harmonogram</vt:lpstr>
      <vt:lpstr>Děkuji za pozornost.</vt:lpstr>
    </vt:vector>
  </TitlesOfParts>
  <Company>ČÚZK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Formánek</dc:creator>
  <cp:lastModifiedBy>Formánek Jiří</cp:lastModifiedBy>
  <cp:revision>112</cp:revision>
  <dcterms:created xsi:type="dcterms:W3CDTF">2022-05-15T19:55:16Z</dcterms:created>
  <dcterms:modified xsi:type="dcterms:W3CDTF">2023-10-05T13:09:23Z</dcterms:modified>
</cp:coreProperties>
</file>