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6"/>
  </p:sldMasterIdLst>
  <p:notesMasterIdLst>
    <p:notesMasterId r:id="rId40"/>
  </p:notesMasterIdLst>
  <p:handoutMasterIdLst>
    <p:handoutMasterId r:id="rId41"/>
  </p:handoutMasterIdLst>
  <p:sldIdLst>
    <p:sldId id="362" r:id="rId17"/>
    <p:sldId id="403" r:id="rId18"/>
    <p:sldId id="387" r:id="rId19"/>
    <p:sldId id="419" r:id="rId20"/>
    <p:sldId id="420" r:id="rId21"/>
    <p:sldId id="404" r:id="rId22"/>
    <p:sldId id="405" r:id="rId23"/>
    <p:sldId id="421" r:id="rId24"/>
    <p:sldId id="406" r:id="rId25"/>
    <p:sldId id="409" r:id="rId26"/>
    <p:sldId id="407" r:id="rId27"/>
    <p:sldId id="422" r:id="rId28"/>
    <p:sldId id="408" r:id="rId29"/>
    <p:sldId id="410" r:id="rId30"/>
    <p:sldId id="412" r:id="rId31"/>
    <p:sldId id="413" r:id="rId32"/>
    <p:sldId id="411" r:id="rId33"/>
    <p:sldId id="414" r:id="rId34"/>
    <p:sldId id="423" r:id="rId35"/>
    <p:sldId id="415" r:id="rId36"/>
    <p:sldId id="416" r:id="rId37"/>
    <p:sldId id="417" r:id="rId38"/>
    <p:sldId id="402" r:id="rId39"/>
  </p:sldIdLst>
  <p:sldSz cx="24382413" cy="13716000"/>
  <p:notesSz cx="6662738" cy="9906000"/>
  <p:defaultTextStyle>
    <a:defPPr>
      <a:defRPr lang="cs-CZ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A249"/>
    <a:srgbClr val="00DC50"/>
    <a:srgbClr val="FF0000"/>
    <a:srgbClr val="CCCC00"/>
    <a:srgbClr val="E46C0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0773" autoAdjust="0"/>
  </p:normalViewPr>
  <p:slideViewPr>
    <p:cSldViewPr snapToGrid="0" showGuides="1">
      <p:cViewPr varScale="1">
        <p:scale>
          <a:sx n="45" d="100"/>
          <a:sy n="45" d="100"/>
        </p:scale>
        <p:origin x="894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2556" y="66"/>
      </p:cViewPr>
      <p:guideLst>
        <p:guide orient="horz" pos="2880"/>
        <p:guide pos="2160"/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45E19-35ED-4255-854F-9B2747463CBA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1C38-AE0C-456A-84E9-64986FE92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DE1D-16B3-4988-99D0-7A9B5D656717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8250"/>
            <a:ext cx="59420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12F4-DCBA-45E0-8A88-F7435B85F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69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6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7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5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9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69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24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68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761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2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1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591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25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6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778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3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1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12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5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6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17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08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640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389938"/>
            <a:ext cx="12853988" cy="10668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- 1 řádek</a:t>
            </a:r>
          </a:p>
        </p:txBody>
      </p:sp>
    </p:spTree>
    <p:extLst>
      <p:ext uri="{BB962C8B-B14F-4D97-AF65-F5344CB8AC3E}">
        <p14:creationId xmlns:p14="http://schemas.microsoft.com/office/powerpoint/2010/main" val="184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255000"/>
            <a:ext cx="13228108" cy="3497263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1828709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743063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57417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Organizace/firma autora</a:t>
            </a:r>
          </a:p>
          <a:p>
            <a:pPr lvl="0"/>
            <a:r>
              <a:rPr lang="cs-CZ" dirty="0"/>
              <a:t>2. řádek názvu organizace</a:t>
            </a:r>
          </a:p>
        </p:txBody>
      </p:sp>
    </p:spTree>
    <p:extLst>
      <p:ext uri="{BB962C8B-B14F-4D97-AF65-F5344CB8AC3E}">
        <p14:creationId xmlns:p14="http://schemas.microsoft.com/office/powerpoint/2010/main" val="20574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utor + fun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888413"/>
            <a:ext cx="12853988" cy="8191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Organizace/firma autora (1 řádek)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příspěvku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8080375"/>
            <a:ext cx="12853988" cy="681038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cs-CZ" sz="4400" dirty="0"/>
              <a:t>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6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autoři ze dvou organiz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</a:t>
            </a:r>
            <a:br>
              <a:rPr lang="cs-CZ" dirty="0"/>
            </a:br>
            <a:r>
              <a:rPr lang="cs-CZ" dirty="0"/>
              <a:t>druhý řádek.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 dirty="0"/>
              <a:t>Autor č. 1 příspěvku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080375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č. 1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10053636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 dirty="0"/>
              <a:t>Organizace/firma autora č. 2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480425" y="9302750"/>
            <a:ext cx="12853988" cy="885825"/>
          </a:xfrm>
        </p:spPr>
        <p:txBody>
          <a:bodyPr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cs-CZ" sz="4800" b="0" kern="1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Autor č. 2 příspěvku</a:t>
            </a:r>
          </a:p>
        </p:txBody>
      </p:sp>
    </p:spTree>
    <p:extLst>
      <p:ext uri="{BB962C8B-B14F-4D97-AF65-F5344CB8AC3E}">
        <p14:creationId xmlns:p14="http://schemas.microsoft.com/office/powerpoint/2010/main" val="17659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z odrážek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39738" indent="-439738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982663" indent="-441325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697163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79825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7695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>
            <a:lvl1pPr>
              <a:defRPr sz="4800">
                <a:solidFill>
                  <a:schemeClr val="bg1">
                    <a:lumMod val="95000"/>
                  </a:schemeClr>
                </a:solidFill>
              </a:defRPr>
            </a:lvl1pPr>
            <a:lvl2pPr marL="1084263" indent="-542925">
              <a:defRPr sz="4400">
                <a:solidFill>
                  <a:schemeClr val="bg1">
                    <a:lumMod val="95000"/>
                  </a:schemeClr>
                </a:solidFill>
              </a:defRPr>
            </a:lvl2pPr>
            <a:lvl3pPr marL="1709738" indent="-541338">
              <a:defRPr sz="36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 marL="1084263" indent="-542925">
              <a:defRPr sz="4400">
                <a:solidFill>
                  <a:schemeClr val="bg1"/>
                </a:solidFill>
              </a:defRPr>
            </a:lvl2pPr>
            <a:lvl3pPr marL="1709738" indent="-541338"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692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  <p:sldLayoutId id="2147483683" r:id="rId4"/>
    <p:sldLayoutId id="2147483674" r:id="rId5"/>
    <p:sldLayoutId id="2147483684" r:id="rId6"/>
    <p:sldLayoutId id="2147483685" r:id="rId7"/>
    <p:sldLayoutId id="2147483677" r:id="rId8"/>
    <p:sldLayoutId id="2147483680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kern="1200">
          <a:solidFill>
            <a:schemeClr val="bg1">
              <a:lumMod val="85000"/>
            </a:schemeClr>
          </a:solidFill>
          <a:latin typeface="+mj-lt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kr-karlovarsk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kr-karlovarsky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/>
          <p:cNvSpPr txBox="1">
            <a:spLocks/>
          </p:cNvSpPr>
          <p:nvPr/>
        </p:nvSpPr>
        <p:spPr>
          <a:xfrm>
            <a:off x="1028123" y="3557588"/>
            <a:ext cx="20776791" cy="4360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 dirty="0">
                <a:solidFill>
                  <a:srgbClr val="1F497D"/>
                </a:solidFill>
                <a:latin typeface="+mn-lt"/>
              </a:rPr>
            </a:br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it-IT" sz="8000" b="1" dirty="0">
                <a:solidFill>
                  <a:srgbClr val="1F497D"/>
                </a:solidFill>
                <a:latin typeface="+mn-lt"/>
              </a:rPr>
              <a:t>Význam DTM pro obce, města, správce sítí</a:t>
            </a:r>
            <a:r>
              <a:rPr lang="cs-CZ" sz="8000" b="1" dirty="0">
                <a:solidFill>
                  <a:srgbClr val="1F497D"/>
                </a:solidFill>
                <a:latin typeface="+mn-lt"/>
              </a:rPr>
              <a:t> - s</a:t>
            </a:r>
            <a:r>
              <a:rPr lang="it-IT" sz="8000" b="1" dirty="0">
                <a:solidFill>
                  <a:srgbClr val="1F497D"/>
                </a:solidFill>
                <a:latin typeface="+mn-lt"/>
              </a:rPr>
              <a:t>dílení dat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4516955" y="8407020"/>
            <a:ext cx="13799126" cy="1744675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Ing. Karel Vondráček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63F0D53C-1575-448C-8498-140AE1EFA4F2}"/>
              </a:ext>
            </a:extLst>
          </p:cNvPr>
          <p:cNvSpPr txBox="1">
            <a:spLocks/>
          </p:cNvSpPr>
          <p:nvPr/>
        </p:nvSpPr>
        <p:spPr>
          <a:xfrm>
            <a:off x="10181230" y="12593782"/>
            <a:ext cx="11949386" cy="66829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spcBef>
                <a:spcPts val="600"/>
              </a:spcBef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Konference DTM Karlovarského kraje, 12.10.2023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4400" dirty="0">
              <a:solidFill>
                <a:srgbClr val="1F497D"/>
              </a:solidFill>
              <a:latin typeface="+mn-lt"/>
            </a:endParaRP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  <p:pic>
        <p:nvPicPr>
          <p:cNvPr id="2" name="obrázek 1" descr="logo podpis (002)">
            <a:hlinkClick r:id="rId4"/>
            <a:extLst>
              <a:ext uri="{FF2B5EF4-FFF2-40B4-BE49-F238E27FC236}">
                <a16:creationId xmlns:a16="http://schemas.microsoft.com/office/drawing/2014/main" id="{F1B26B2E-4193-B438-2E85-75877E52D3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EF06B8E8-373C-9D2F-B50F-716121B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Přístup ke komplexním údajům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217700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Příklad z praxe - výstavba bytového domu na obci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Šíření signálu bezdrátového internetu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CC0E52-18BB-8AB2-37BF-83F0AC0A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18" y="7478973"/>
            <a:ext cx="8758463" cy="56340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D57A44-29AF-A954-F1C0-98F614270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7" y="7158252"/>
            <a:ext cx="9407716" cy="606390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DE43071-E41B-39F3-0CAC-35B98D083FB0}"/>
              </a:ext>
            </a:extLst>
          </p:cNvPr>
          <p:cNvSpPr txBox="1"/>
          <p:nvPr/>
        </p:nvSpPr>
        <p:spPr>
          <a:xfrm>
            <a:off x="3862316" y="6860002"/>
            <a:ext cx="3749503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pPr algn="ctr"/>
            <a:r>
              <a:rPr lang="cs-CZ" sz="4800" i="1" dirty="0"/>
              <a:t>Před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3B8DD-F0C5-BE0B-C330-BC82C6335808}"/>
              </a:ext>
            </a:extLst>
          </p:cNvPr>
          <p:cNvSpPr txBox="1"/>
          <p:nvPr/>
        </p:nvSpPr>
        <p:spPr>
          <a:xfrm>
            <a:off x="15765439" y="6779687"/>
            <a:ext cx="3749503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pPr algn="ctr"/>
            <a:r>
              <a:rPr lang="cs-CZ" sz="4800" i="1" dirty="0"/>
              <a:t>Po výstavbě</a:t>
            </a:r>
          </a:p>
        </p:txBody>
      </p:sp>
    </p:spTree>
    <p:extLst>
      <p:ext uri="{BB962C8B-B14F-4D97-AF65-F5344CB8AC3E}">
        <p14:creationId xmlns:p14="http://schemas.microsoft.com/office/powerpoint/2010/main" val="3581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802989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Vlastnící (VSP) DI mají povinnost vkládat data DI do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ŘSD, kraj, SŽ, obce,…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Obec má přístup ke všem datům DI ostatních VSP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Legislativní opora pro obce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Obec získává data ostatních VSP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Obec vkládá data DI do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Jak ale data DI na obci vytvářet?</a:t>
            </a:r>
          </a:p>
        </p:txBody>
      </p:sp>
    </p:spTree>
    <p:extLst>
      <p:ext uri="{BB962C8B-B14F-4D97-AF65-F5344CB8AC3E}">
        <p14:creationId xmlns:p14="http://schemas.microsoft.com/office/powerpoint/2010/main" val="410103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C05654-C6DA-9519-C476-BFA1C790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2" y="3548061"/>
            <a:ext cx="15621935" cy="8709271"/>
          </a:xfrm>
          <a:prstGeom prst="rect">
            <a:avLst/>
          </a:prstGeom>
        </p:spPr>
      </p:pic>
      <p:sp>
        <p:nvSpPr>
          <p:cNvPr id="9" name="Nadpis 6">
            <a:extLst>
              <a:ext uri="{FF2B5EF4-FFF2-40B4-BE49-F238E27FC236}">
                <a16:creationId xmlns:a16="http://schemas.microsoft.com/office/drawing/2014/main" id="{47E6BB38-D5CE-72C1-6FEF-C1F69F53EC85}"/>
              </a:ext>
            </a:extLst>
          </p:cNvPr>
          <p:cNvSpPr txBox="1">
            <a:spLocks/>
          </p:cNvSpPr>
          <p:nvPr/>
        </p:nvSpPr>
        <p:spPr>
          <a:xfrm>
            <a:off x="11489728" y="3643953"/>
            <a:ext cx="6006701" cy="2356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cs-CZ" sz="5400" b="1" dirty="0">
                <a:solidFill>
                  <a:srgbClr val="FF0000"/>
                </a:solidFill>
                <a:latin typeface="+mn-lt"/>
              </a:rPr>
              <a:t>Osa</a:t>
            </a:r>
          </a:p>
          <a:p>
            <a:pPr algn="r"/>
            <a:r>
              <a:rPr lang="cs-CZ" sz="5400" b="1" dirty="0">
                <a:solidFill>
                  <a:srgbClr val="FFFF00"/>
                </a:solidFill>
                <a:latin typeface="+mn-lt"/>
              </a:rPr>
              <a:t>Obvod</a:t>
            </a:r>
          </a:p>
          <a:p>
            <a:pPr algn="r"/>
            <a:r>
              <a:rPr lang="cs-CZ" sz="5400" b="1" dirty="0">
                <a:solidFill>
                  <a:srgbClr val="3333FF"/>
                </a:solidFill>
                <a:latin typeface="+mn-lt"/>
              </a:rPr>
              <a:t>Ochranné pásmo</a:t>
            </a:r>
          </a:p>
        </p:txBody>
      </p:sp>
    </p:spTree>
    <p:extLst>
      <p:ext uri="{BB962C8B-B14F-4D97-AF65-F5344CB8AC3E}">
        <p14:creationId xmlns:p14="http://schemas.microsoft.com/office/powerpoint/2010/main" val="405120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574207" y="2796266"/>
            <a:ext cx="21595230" cy="10064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Jak vytvářet data DI?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9682A2-5FA2-8F09-E31B-7EEBFE37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426" y="3086100"/>
            <a:ext cx="7030186" cy="10283826"/>
          </a:xfrm>
          <a:prstGeom prst="rect">
            <a:avLst/>
          </a:prstGeom>
        </p:spPr>
      </p:pic>
      <p:sp>
        <p:nvSpPr>
          <p:cNvPr id="3" name="Zástupný symbol pro text 3">
            <a:extLst>
              <a:ext uri="{FF2B5EF4-FFF2-40B4-BE49-F238E27FC236}">
                <a16:creationId xmlns:a16="http://schemas.microsoft.com/office/drawing/2014/main" id="{CF077973-BE56-B9E6-CD68-E886AC4D6BE9}"/>
              </a:ext>
            </a:extLst>
          </p:cNvPr>
          <p:cNvSpPr txBox="1">
            <a:spLocks/>
          </p:cNvSpPr>
          <p:nvPr/>
        </p:nvSpPr>
        <p:spPr>
          <a:xfrm>
            <a:off x="4483101" y="4461821"/>
            <a:ext cx="6892317" cy="848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37" algn="r"/>
            <a:r>
              <a:rPr lang="cs-CZ" sz="6600" b="1" dirty="0">
                <a:solidFill>
                  <a:srgbClr val="1F497D"/>
                </a:solidFill>
                <a:latin typeface="+mn-lt"/>
              </a:rPr>
              <a:t>DI - DTM</a:t>
            </a:r>
          </a:p>
          <a:p>
            <a:pPr marL="365737" algn="r"/>
            <a:r>
              <a:rPr lang="cs-CZ" dirty="0">
                <a:solidFill>
                  <a:srgbClr val="1F497D"/>
                </a:solidFill>
                <a:latin typeface="+mn-lt"/>
              </a:rPr>
              <a:t>(osa, obvod, ochranné pásmo)</a:t>
            </a:r>
          </a:p>
          <a:p>
            <a:pPr marL="365737" algn="r"/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algn="r"/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algn="r"/>
            <a:r>
              <a:rPr lang="cs-CZ" sz="6600" b="1" dirty="0">
                <a:solidFill>
                  <a:srgbClr val="1F497D"/>
                </a:solidFill>
                <a:latin typeface="+mn-lt"/>
              </a:rPr>
              <a:t>ZPS - DTM</a:t>
            </a:r>
          </a:p>
          <a:p>
            <a:pPr marL="365737" algn="r"/>
            <a:r>
              <a:rPr lang="cs-CZ" sz="4000" dirty="0">
                <a:solidFill>
                  <a:srgbClr val="1F497D"/>
                </a:solidFill>
                <a:latin typeface="+mn-lt"/>
              </a:rPr>
              <a:t>(provozní plocha PK, příkop, násep, …)</a:t>
            </a:r>
          </a:p>
          <a:p>
            <a:pPr marL="365737" algn="r"/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algn="r"/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365737" algn="r"/>
            <a:r>
              <a:rPr lang="cs-CZ" sz="6600" b="1" dirty="0">
                <a:solidFill>
                  <a:srgbClr val="1F497D"/>
                </a:solidFill>
                <a:latin typeface="+mn-lt"/>
              </a:rPr>
              <a:t>Realita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A8D72C-5C48-0635-D7C5-28955F92EEB9}"/>
              </a:ext>
            </a:extLst>
          </p:cNvPr>
          <p:cNvSpPr txBox="1"/>
          <p:nvPr/>
        </p:nvSpPr>
        <p:spPr>
          <a:xfrm>
            <a:off x="18755627" y="7149539"/>
            <a:ext cx="369633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333" b="1" dirty="0">
                <a:solidFill>
                  <a:srgbClr val="FF0000"/>
                </a:solidFill>
              </a:rPr>
              <a:t>Pořizuje kraj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ABC313-3562-53A8-1A6F-60485D458A24}"/>
              </a:ext>
            </a:extLst>
          </p:cNvPr>
          <p:cNvSpPr txBox="1"/>
          <p:nvPr/>
        </p:nvSpPr>
        <p:spPr>
          <a:xfrm>
            <a:off x="18524094" y="4092529"/>
            <a:ext cx="399186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333" b="1" dirty="0">
                <a:solidFill>
                  <a:srgbClr val="FF0000"/>
                </a:solidFill>
              </a:rPr>
              <a:t>Pořizuje obec</a:t>
            </a:r>
          </a:p>
        </p:txBody>
      </p:sp>
    </p:spTree>
    <p:extLst>
      <p:ext uri="{BB962C8B-B14F-4D97-AF65-F5344CB8AC3E}">
        <p14:creationId xmlns:p14="http://schemas.microsoft.com/office/powerpoint/2010/main" val="30851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92004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Co může obec s daty DI a ZPS DTM dělat?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Model dopravního grafu pozemních komunikací v obci</a:t>
            </a:r>
          </a:p>
          <a:p>
            <a:pPr marL="1609725" indent="-857250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Zajištění dopravní obslužnosti v obci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Měřit umístění cyklostezek nebo chodníků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Měřit šířku komunikace, včetně veřejného prostranství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Měřit vzdálenost stavby od konce komunikace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Počítat odtokové poměry z komunikace, parkoviště 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Měření průjezdných výšek</a:t>
            </a:r>
          </a:p>
        </p:txBody>
      </p:sp>
    </p:spTree>
    <p:extLst>
      <p:ext uri="{BB962C8B-B14F-4D97-AF65-F5344CB8AC3E}">
        <p14:creationId xmlns:p14="http://schemas.microsoft.com/office/powerpoint/2010/main" val="382189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>
            <a:extLst>
              <a:ext uri="{FF2B5EF4-FFF2-40B4-BE49-F238E27FC236}">
                <a16:creationId xmlns:a16="http://schemas.microsoft.com/office/drawing/2014/main" id="{A3120CE2-A1C0-D4B3-6FD2-3C157B909006}"/>
              </a:ext>
            </a:extLst>
          </p:cNvPr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6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D21966-3F48-2559-3619-6E01B9CC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4" y="3265207"/>
            <a:ext cx="14374603" cy="1045079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583F587-4E16-6298-D736-8315ECE68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6" y="2197482"/>
            <a:ext cx="12139805" cy="1062922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E338B0E3-1CC7-72A9-90C7-2797286724DE}"/>
              </a:ext>
            </a:extLst>
          </p:cNvPr>
          <p:cNvSpPr txBox="1">
            <a:spLocks/>
          </p:cNvSpPr>
          <p:nvPr/>
        </p:nvSpPr>
        <p:spPr>
          <a:xfrm>
            <a:off x="59858" y="1227285"/>
            <a:ext cx="12284543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i="1" dirty="0">
                <a:solidFill>
                  <a:srgbClr val="1F497D"/>
                </a:solidFill>
                <a:latin typeface="+mn-lt"/>
              </a:rPr>
              <a:t>Komunikace k </a:t>
            </a:r>
            <a:r>
              <a:rPr lang="cs-CZ" i="1" dirty="0">
                <a:solidFill>
                  <a:srgbClr val="1F497D"/>
                </a:solidFill>
                <a:latin typeface="+mn-lt"/>
              </a:rPr>
              <a:t>rodinnému</a:t>
            </a:r>
            <a:r>
              <a:rPr lang="cs-CZ" sz="5400" i="1" dirty="0">
                <a:solidFill>
                  <a:srgbClr val="1F497D"/>
                </a:solidFill>
                <a:latin typeface="+mn-lt"/>
              </a:rPr>
              <a:t> domu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4BA636E5-8AF6-FC0B-F7DA-3DBA533304CC}"/>
              </a:ext>
            </a:extLst>
          </p:cNvPr>
          <p:cNvSpPr txBox="1">
            <a:spLocks/>
          </p:cNvSpPr>
          <p:nvPr/>
        </p:nvSpPr>
        <p:spPr>
          <a:xfrm>
            <a:off x="12344401" y="2424977"/>
            <a:ext cx="11833416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5400" i="1" dirty="0">
                <a:solidFill>
                  <a:srgbClr val="1F497D"/>
                </a:solidFill>
                <a:latin typeface="+mn-lt"/>
              </a:rPr>
              <a:t>Místní komunikace</a:t>
            </a:r>
          </a:p>
        </p:txBody>
      </p:sp>
    </p:spTree>
    <p:extLst>
      <p:ext uri="{BB962C8B-B14F-4D97-AF65-F5344CB8AC3E}">
        <p14:creationId xmlns:p14="http://schemas.microsoft.com/office/powerpoint/2010/main" val="353539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dopravní infrastruktury na území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45181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Co může obec s daty DI a ZPS DTM dělat?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Pozor na objekt DI „Obvod pozemní komunikace“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Důležitý objekt zachycující skutečný stav „de facto“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Identifikace majetkoprávních zátěží na komunikacích</a:t>
            </a:r>
          </a:p>
        </p:txBody>
      </p:sp>
    </p:spTree>
    <p:extLst>
      <p:ext uri="{BB962C8B-B14F-4D97-AF65-F5344CB8AC3E}">
        <p14:creationId xmlns:p14="http://schemas.microsoft.com/office/powerpoint/2010/main" val="170182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Řešení majetkoprávních záležitostí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822379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DTM = de facto (skutečný stav)</a:t>
            </a:r>
          </a:p>
          <a:p>
            <a:pPr marL="1706563" indent="-857250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Tř. přesnosti = 3 (ZPS)</a:t>
            </a:r>
          </a:p>
          <a:p>
            <a:pPr marL="1706563" indent="-857250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Rozsah = vystavěné prostředí kraje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Katastrální mapa = de iure (právní stav)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Můžeme data DTM v KVK využít pro majetkoprávní analýzy?</a:t>
            </a:r>
          </a:p>
          <a:p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cs-CZ" sz="8000" b="1" dirty="0">
                <a:solidFill>
                  <a:srgbClr val="00A249"/>
                </a:solidFill>
                <a:latin typeface="+mn-lt"/>
              </a:rPr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126666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6">
            <a:extLst>
              <a:ext uri="{FF2B5EF4-FFF2-40B4-BE49-F238E27FC236}">
                <a16:creationId xmlns:a16="http://schemas.microsoft.com/office/drawing/2014/main" id="{B1E56B36-A3C0-C783-C27E-E46B48E9CD1D}"/>
              </a:ext>
            </a:extLst>
          </p:cNvPr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>
                <a:solidFill>
                  <a:srgbClr val="1F497D"/>
                </a:solidFill>
                <a:latin typeface="+mn-lt"/>
              </a:rPr>
              <a:t>Řešení majetkoprávních záležitostí obce</a:t>
            </a:r>
          </a:p>
        </p:txBody>
      </p:sp>
      <p:sp>
        <p:nvSpPr>
          <p:cNvPr id="4" name="Zástupný symbol pro obsah 7">
            <a:extLst>
              <a:ext uri="{FF2B5EF4-FFF2-40B4-BE49-F238E27FC236}">
                <a16:creationId xmlns:a16="http://schemas.microsoft.com/office/drawing/2014/main" id="{37B2D1C6-32AF-52C4-AB5B-BEF3929E0B76}"/>
              </a:ext>
            </a:extLst>
          </p:cNvPr>
          <p:cNvSpPr txBox="1">
            <a:spLocks/>
          </p:cNvSpPr>
          <p:nvPr/>
        </p:nvSpPr>
        <p:spPr>
          <a:xfrm>
            <a:off x="361758" y="1006333"/>
            <a:ext cx="19297842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i="1" dirty="0">
                <a:solidFill>
                  <a:srgbClr val="1F497D"/>
                </a:solidFill>
                <a:latin typeface="+mn-lt"/>
              </a:rPr>
              <a:t>Majetkoprávní zátěže – místní komunikace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96A2E9A-9CE9-2B39-C1A9-FFF9FCCB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13" y="1846563"/>
            <a:ext cx="16883452" cy="117743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F531902-FA9F-CD6B-35AF-AD93CC79D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13" y="1846563"/>
            <a:ext cx="16883452" cy="117743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7A95801-D990-F9F3-6B75-0DF7CE8B8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13" y="1846563"/>
            <a:ext cx="16883452" cy="117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6">
            <a:extLst>
              <a:ext uri="{FF2B5EF4-FFF2-40B4-BE49-F238E27FC236}">
                <a16:creationId xmlns:a16="http://schemas.microsoft.com/office/drawing/2014/main" id="{B1E56B36-A3C0-C783-C27E-E46B48E9CD1D}"/>
              </a:ext>
            </a:extLst>
          </p:cNvPr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>
                <a:solidFill>
                  <a:srgbClr val="1F497D"/>
                </a:solidFill>
                <a:latin typeface="+mn-lt"/>
              </a:rPr>
              <a:t>Řešení majetkoprávních záležitostí obce</a:t>
            </a:r>
          </a:p>
        </p:txBody>
      </p:sp>
      <p:sp>
        <p:nvSpPr>
          <p:cNvPr id="4" name="Zástupný symbol pro obsah 7">
            <a:extLst>
              <a:ext uri="{FF2B5EF4-FFF2-40B4-BE49-F238E27FC236}">
                <a16:creationId xmlns:a16="http://schemas.microsoft.com/office/drawing/2014/main" id="{37B2D1C6-32AF-52C4-AB5B-BEF3929E0B76}"/>
              </a:ext>
            </a:extLst>
          </p:cNvPr>
          <p:cNvSpPr txBox="1">
            <a:spLocks/>
          </p:cNvSpPr>
          <p:nvPr/>
        </p:nvSpPr>
        <p:spPr>
          <a:xfrm>
            <a:off x="361758" y="1006333"/>
            <a:ext cx="19297842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i="1" dirty="0">
                <a:solidFill>
                  <a:srgbClr val="1F497D"/>
                </a:solidFill>
                <a:latin typeface="+mn-lt"/>
              </a:rPr>
              <a:t>Majetkoprávní zátěže – místní komunikace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C5054A8-4D3C-30DF-0B8A-D73F3807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04" y="1846563"/>
            <a:ext cx="16814146" cy="117259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3633F3-3A12-4995-80A4-E8400C1CC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04" y="1846563"/>
            <a:ext cx="16814146" cy="117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Primární cíl DTM – Zrychlit stavební řízení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56887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DTM jako jeden z pilířů digitalizace stavebního řízení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Zrychlit zejména vyjadřování orgánů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Zefektivnit procesy přípravy, umisťování a povolování staveb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DTM ale poskytuje i další možnosti</a:t>
            </a:r>
          </a:p>
        </p:txBody>
      </p:sp>
    </p:spTree>
    <p:extLst>
      <p:ext uri="{BB962C8B-B14F-4D97-AF65-F5344CB8AC3E}">
        <p14:creationId xmlns:p14="http://schemas.microsoft.com/office/powerpoint/2010/main" val="392164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D251EB0-B542-84D9-1F9A-496EB494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1" y="1903453"/>
            <a:ext cx="17046289" cy="11812547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E675CC80-DFAF-7F9B-4F04-465FCF16CB0B}"/>
              </a:ext>
            </a:extLst>
          </p:cNvPr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>
                <a:solidFill>
                  <a:srgbClr val="1F497D"/>
                </a:solidFill>
                <a:latin typeface="+mn-lt"/>
              </a:rPr>
              <a:t>Řešení majetkoprávních záležitostí obce</a:t>
            </a:r>
          </a:p>
        </p:txBody>
      </p:sp>
      <p:sp>
        <p:nvSpPr>
          <p:cNvPr id="4" name="Zástupný symbol pro obsah 7">
            <a:extLst>
              <a:ext uri="{FF2B5EF4-FFF2-40B4-BE49-F238E27FC236}">
                <a16:creationId xmlns:a16="http://schemas.microsoft.com/office/drawing/2014/main" id="{CED12646-E7FF-7E6B-AFD5-B8C6338FC9B3}"/>
              </a:ext>
            </a:extLst>
          </p:cNvPr>
          <p:cNvSpPr txBox="1">
            <a:spLocks/>
          </p:cNvSpPr>
          <p:nvPr/>
        </p:nvSpPr>
        <p:spPr>
          <a:xfrm>
            <a:off x="361758" y="1006333"/>
            <a:ext cx="12284543" cy="8402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i="1" dirty="0">
                <a:solidFill>
                  <a:srgbClr val="1F497D"/>
                </a:solidFill>
                <a:latin typeface="+mn-lt"/>
              </a:rPr>
              <a:t>Majetkoprávní zátěže - záhumenky</a:t>
            </a:r>
          </a:p>
        </p:txBody>
      </p:sp>
    </p:spTree>
    <p:extLst>
      <p:ext uri="{BB962C8B-B14F-4D97-AF65-F5344CB8AC3E}">
        <p14:creationId xmlns:p14="http://schemas.microsoft.com/office/powerpoint/2010/main" val="214371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DTM jako referenční podklad pasportů obce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56887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DTM obsahuje prvky pasportů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Nebo slouží jako podklad pro jejich digitalizaci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DTM snižuje náklady na jejich pořízení a správu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Podrobněji v odpolední sekci</a:t>
            </a:r>
          </a:p>
          <a:p>
            <a:endParaRPr lang="cs-CZ" sz="6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54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Podklady pro rozhodovací činnosti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334758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Koncepční příprava záměrů staveb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Příprava podkladů pro radu/zastupitelstvo obce nebo města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Krizové a mimořádné události</a:t>
            </a:r>
          </a:p>
        </p:txBody>
      </p:sp>
    </p:spTree>
    <p:extLst>
      <p:ext uri="{BB962C8B-B14F-4D97-AF65-F5344CB8AC3E}">
        <p14:creationId xmlns:p14="http://schemas.microsoft.com/office/powerpoint/2010/main" val="299406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/>
          <p:cNvSpPr txBox="1">
            <a:spLocks/>
          </p:cNvSpPr>
          <p:nvPr/>
        </p:nvSpPr>
        <p:spPr>
          <a:xfrm>
            <a:off x="1028123" y="4821382"/>
            <a:ext cx="20776791" cy="3096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 dirty="0">
                <a:solidFill>
                  <a:srgbClr val="1F497D"/>
                </a:solidFill>
                <a:latin typeface="+mn-lt"/>
              </a:rPr>
            </a:br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 dirty="0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cs-CZ" sz="8000" b="1">
                <a:solidFill>
                  <a:srgbClr val="1F497D"/>
                </a:solidFill>
                <a:latin typeface="+mn-lt"/>
              </a:rPr>
              <a:t>DĚKUJI</a:t>
            </a:r>
            <a:endParaRPr lang="cs-CZ" sz="8000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" name="obrázek 1" descr="logo podpis (002)">
            <a:hlinkClick r:id="rId4"/>
            <a:extLst>
              <a:ext uri="{FF2B5EF4-FFF2-40B4-BE49-F238E27FC236}">
                <a16:creationId xmlns:a16="http://schemas.microsoft.com/office/drawing/2014/main" id="{F1B26B2E-4193-B438-2E85-75877E52D3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EF06B8E8-373C-9D2F-B50F-716121B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  <p:sp>
        <p:nvSpPr>
          <p:cNvPr id="4" name="Zástupný symbol pro obsah 7">
            <a:extLst>
              <a:ext uri="{FF2B5EF4-FFF2-40B4-BE49-F238E27FC236}">
                <a16:creationId xmlns:a16="http://schemas.microsoft.com/office/drawing/2014/main" id="{E8A62336-93E2-3C95-6429-013A5839AAA0}"/>
              </a:ext>
            </a:extLst>
          </p:cNvPr>
          <p:cNvSpPr txBox="1">
            <a:spLocks/>
          </p:cNvSpPr>
          <p:nvPr/>
        </p:nvSpPr>
        <p:spPr>
          <a:xfrm>
            <a:off x="10181230" y="12593782"/>
            <a:ext cx="11949386" cy="66829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spcBef>
                <a:spcPts val="600"/>
              </a:spcBef>
              <a:buNone/>
            </a:pPr>
            <a:r>
              <a:rPr lang="cs-CZ" sz="4400" dirty="0">
                <a:solidFill>
                  <a:srgbClr val="1F497D"/>
                </a:solidFill>
                <a:latin typeface="+mn-lt"/>
              </a:rPr>
              <a:t>Konference DTM Karlovarského kraje, 12.10.2023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4400" dirty="0">
              <a:solidFill>
                <a:srgbClr val="1F497D"/>
              </a:solidFill>
              <a:latin typeface="+mn-lt"/>
            </a:endParaRP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 dirty="0">
              <a:solidFill>
                <a:schemeClr val="accent1"/>
              </a:solidFill>
            </a:endParaRPr>
          </a:p>
          <a:p>
            <a:pPr algn="ctr"/>
            <a:endParaRPr lang="cs-CZ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7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DD1E22-D71B-EC37-B357-A584B5E92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198" y="822888"/>
            <a:ext cx="6565747" cy="5067523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Co je obsahem DTM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125CE3-B298-E2C7-39F4-89B0AE128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17" y="3442560"/>
            <a:ext cx="5905001" cy="6156278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FA88A72-73E6-E503-AAEB-6044D858B469}"/>
              </a:ext>
            </a:extLst>
          </p:cNvPr>
          <p:cNvCxnSpPr>
            <a:cxnSpLocks/>
          </p:cNvCxnSpPr>
          <p:nvPr/>
        </p:nvCxnSpPr>
        <p:spPr>
          <a:xfrm flipV="1">
            <a:off x="7233313" y="4380931"/>
            <a:ext cx="4749421" cy="104850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CDC058B-E6F0-E5A4-E296-1F9991F2D4B3}"/>
              </a:ext>
            </a:extLst>
          </p:cNvPr>
          <p:cNvCxnSpPr>
            <a:cxnSpLocks/>
          </p:cNvCxnSpPr>
          <p:nvPr/>
        </p:nvCxnSpPr>
        <p:spPr>
          <a:xfrm>
            <a:off x="7233313" y="6858000"/>
            <a:ext cx="6673756" cy="284664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5C9FF4A-51E2-C4CE-BBA4-D5FA4F0562E5}"/>
              </a:ext>
            </a:extLst>
          </p:cNvPr>
          <p:cNvCxnSpPr>
            <a:cxnSpLocks/>
          </p:cNvCxnSpPr>
          <p:nvPr/>
        </p:nvCxnSpPr>
        <p:spPr>
          <a:xfrm>
            <a:off x="7233313" y="8322594"/>
            <a:ext cx="5718412" cy="1876844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148202-2F71-68FC-652F-E925EC09A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725" y="9193009"/>
            <a:ext cx="7041934" cy="4194902"/>
          </a:xfrm>
          <a:prstGeom prst="rect">
            <a:avLst/>
          </a:prstGeom>
        </p:spPr>
      </p:pic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E4E397FA-DA5E-851D-2C23-AC100CB171FD}"/>
              </a:ext>
            </a:extLst>
          </p:cNvPr>
          <p:cNvSpPr txBox="1">
            <a:spLocks/>
          </p:cNvSpPr>
          <p:nvPr/>
        </p:nvSpPr>
        <p:spPr>
          <a:xfrm>
            <a:off x="659111" y="12249783"/>
            <a:ext cx="14203301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>
                <a:solidFill>
                  <a:srgbClr val="1F497D"/>
                </a:solidFill>
                <a:latin typeface="+mn-lt"/>
              </a:rPr>
              <a:t>Jak bude obec data DI/TI v DTM editovat?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8CE5CA5-751D-EA26-D407-08D8584AB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103" y="5186308"/>
            <a:ext cx="6191866" cy="3628047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D335E257-2701-DA8C-A5CA-9C7FAFD324A3}"/>
              </a:ext>
            </a:extLst>
          </p:cNvPr>
          <p:cNvSpPr txBox="1"/>
          <p:nvPr/>
        </p:nvSpPr>
        <p:spPr>
          <a:xfrm>
            <a:off x="16957501" y="1082957"/>
            <a:ext cx="5881290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r>
              <a:rPr lang="cs-CZ" sz="4800" i="1" dirty="0"/>
              <a:t>DI edituje také obec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CC7262-0784-04BB-4204-9C7C56670068}"/>
              </a:ext>
            </a:extLst>
          </p:cNvPr>
          <p:cNvSpPr txBox="1"/>
          <p:nvPr/>
        </p:nvSpPr>
        <p:spPr>
          <a:xfrm>
            <a:off x="17149584" y="4735775"/>
            <a:ext cx="5881290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r>
              <a:rPr lang="cs-CZ" sz="4800" i="1" dirty="0"/>
              <a:t>TI edituje také obec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BB821B7-FB10-603C-4465-6A623DA82CF8}"/>
              </a:ext>
            </a:extLst>
          </p:cNvPr>
          <p:cNvSpPr txBox="1"/>
          <p:nvPr/>
        </p:nvSpPr>
        <p:spPr>
          <a:xfrm>
            <a:off x="18157932" y="9193009"/>
            <a:ext cx="5881290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r>
              <a:rPr lang="cs-CZ" sz="4800" i="1" dirty="0"/>
              <a:t>ZPS edituje kraj</a:t>
            </a:r>
          </a:p>
        </p:txBody>
      </p:sp>
    </p:spTree>
    <p:extLst>
      <p:ext uri="{BB962C8B-B14F-4D97-AF65-F5344CB8AC3E}">
        <p14:creationId xmlns:p14="http://schemas.microsoft.com/office/powerpoint/2010/main" val="23659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Předávání (editace) dat TI/DI obce v DTM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28523"/>
            <a:ext cx="21595230" cy="92004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Co musí obec udělat, aby mohla předávat data TI/DI do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Vytvořit účet v JIP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Nastavit přihlašování do IS DMVS přes JIP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t-BR" sz="6600" dirty="0">
                <a:solidFill>
                  <a:srgbClr val="1F497D"/>
                </a:solidFill>
                <a:latin typeface="+mn-lt"/>
              </a:rPr>
              <a:t>Registrovat obec do IS DMVS</a:t>
            </a:r>
            <a:r>
              <a:rPr lang="cs-CZ" sz="6600" dirty="0">
                <a:solidFill>
                  <a:srgbClr val="1F497D"/>
                </a:solidFill>
                <a:latin typeface="+mn-lt"/>
              </a:rPr>
              <a:t> jako subjekt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Nastavit obec v IS DMVS do "Registru VSP a editorů DTI“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Založit v IS DMVS „Rozsahy editace DTI“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Zajistit službu nebo SW pro předávání dat do IS DMVS /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Otestovat a spustit předávání dat do IS DMVS / DTM</a:t>
            </a:r>
          </a:p>
        </p:txBody>
      </p:sp>
    </p:spTree>
    <p:extLst>
      <p:ext uri="{BB962C8B-B14F-4D97-AF65-F5344CB8AC3E}">
        <p14:creationId xmlns:p14="http://schemas.microsoft.com/office/powerpoint/2010/main" val="425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Služba nebo SW pro předávání dat TI/DI do DTM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28523"/>
            <a:ext cx="21595230" cy="103710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Možnost využít službu kraje (malé obce)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Využít službu některého subjektu na trhu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Využít SW na trhu pro předávání dat do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Řešení musí být integrováno s IS DMVS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Předávání/editace dat přes IS DMVS</a:t>
            </a:r>
          </a:p>
          <a:p>
            <a:pPr marL="1609725" indent="-885825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Využívá se JVF DTM</a:t>
            </a:r>
          </a:p>
          <a:p>
            <a:pPr marL="1609725" indent="-885825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Umožněno pouze formou změnových dat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Řešení musí umožňovat historizace dat TI/DI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6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9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Přístup ke komplexním údajům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92004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Vlastnící (VSP) TI mají povinnost vkládat data TI do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Obec má přístup ke všem datům, i k neveřejným datům TI</a:t>
            </a:r>
          </a:p>
          <a:p>
            <a:pPr marL="723900"/>
            <a:r>
              <a:rPr lang="cs-CZ" sz="6600" dirty="0">
                <a:solidFill>
                  <a:srgbClr val="1F497D"/>
                </a:solidFill>
                <a:latin typeface="+mn-lt"/>
              </a:rPr>
              <a:t>(zejména dimenze sítí)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Dostupnost aktuálních dat na území obce na jednom místě</a:t>
            </a:r>
            <a:endParaRPr lang="cs-CZ" sz="5400" dirty="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Legislativní opora pro obce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Dostupnost dat TI</a:t>
            </a:r>
          </a:p>
          <a:p>
            <a:pPr marL="1528763" indent="-804863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Webové mapové aplikace + webové mapové služby</a:t>
            </a:r>
          </a:p>
          <a:p>
            <a:pPr marL="1528763" indent="-804863">
              <a:buFont typeface="Courier New" panose="02070309020205020404" pitchFamily="49" charset="0"/>
              <a:buChar char="o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Zdrojová data v JVF DTM</a:t>
            </a:r>
          </a:p>
        </p:txBody>
      </p:sp>
    </p:spTree>
    <p:extLst>
      <p:ext uri="{BB962C8B-B14F-4D97-AF65-F5344CB8AC3E}">
        <p14:creationId xmlns:p14="http://schemas.microsoft.com/office/powerpoint/2010/main" val="106696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>
                <a:solidFill>
                  <a:srgbClr val="1F497D"/>
                </a:solidFill>
                <a:latin typeface="+mn-lt"/>
              </a:rPr>
              <a:t>Přístup ke komplexním údajům 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E1C8F7-22E9-D639-AB4E-DEDEA7F6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6" y="942975"/>
            <a:ext cx="22912580" cy="126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361758" y="0"/>
            <a:ext cx="21293330" cy="94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6000" b="1" dirty="0">
                <a:solidFill>
                  <a:srgbClr val="1F497D"/>
                </a:solidFill>
                <a:latin typeface="+mn-lt"/>
              </a:rPr>
              <a:t>Přístup ke komplexním údajům TI</a:t>
            </a:r>
          </a:p>
        </p:txBody>
      </p:sp>
      <p:pic>
        <p:nvPicPr>
          <p:cNvPr id="2" name="Picture 2" descr="T:\Priprava\Subject\Kraje\Vysočina\Jednani a komunikace\170901_Predstaveni_Hejtman\Obr_01\VaK.png">
            <a:extLst>
              <a:ext uri="{FF2B5EF4-FFF2-40B4-BE49-F238E27FC236}">
                <a16:creationId xmlns:a16="http://schemas.microsoft.com/office/drawing/2014/main" id="{90BB7750-78B9-FA67-EFBE-8CE9C405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2" y="942975"/>
            <a:ext cx="15596321" cy="127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4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+mn-lt"/>
              </a:rPr>
              <a:t>Přístup ke komplexním údajům TI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42171"/>
            <a:ext cx="21595230" cy="802989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dirty="0">
                <a:solidFill>
                  <a:srgbClr val="1F497D"/>
                </a:solidFill>
                <a:latin typeface="+mn-lt"/>
              </a:rPr>
              <a:t>Co může obec s daty TI a ZPS DTM dělat?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Měřit vzdálenosti od okolních staveb (budov, plotů…)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Zjišťovat dimenze sítí, materiály, VSP, editory dat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Připravovat návrhy věcných břemen na údržbu sítí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Zjišťovat hloubku uložení sítí (pro data ve 3 tř. př.)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Analyzovat stavební záměry ve vazbě na prvky TI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600" dirty="0">
                <a:solidFill>
                  <a:srgbClr val="1F497D"/>
                </a:solidFill>
                <a:latin typeface="+mn-lt"/>
              </a:rPr>
              <a:t>Zpřesňovat průběhy sítí na základě ZPS</a:t>
            </a:r>
          </a:p>
        </p:txBody>
      </p:sp>
    </p:spTree>
    <p:extLst>
      <p:ext uri="{BB962C8B-B14F-4D97-AF65-F5344CB8AC3E}">
        <p14:creationId xmlns:p14="http://schemas.microsoft.com/office/powerpoint/2010/main" val="4049826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D9DF82C-AB19-496D-8299-9299DA1EDCD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B6962E8-5FBF-47BD-A92F-2A813060DB7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428ED85-42F4-481F-BFF3-261760B30E5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34B6B89-A7C9-433F-A458-4F2FCC01CDB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939A1DB-8E4D-4DB0-B09F-66E53B0B102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4A50761-660A-4D63-AA4C-784299A0FF6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65640C3-06E8-4584-8050-541FA3F57D2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513E4C4-BE4C-44E1-883D-1ABE1672D0A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6B880C0-CDDF-4189-94BC-2CF8F086AF0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D8C6D58-5EF0-456C-8652-81DD7736F35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924973A-920C-4896-868E-7F47DA65D5F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565B77A-39DA-46E0-AB2A-6612034D6A6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333895F-7A17-4399-950D-E96123FBF96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267E1DB-7993-4390-8343-78F52C751BC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F28F152-60BF-49A5-AEDF-084AB488179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5186</TotalTime>
  <Words>768</Words>
  <Application>Microsoft Office PowerPoint</Application>
  <PresentationFormat>Vlastní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Zenkl</dc:creator>
  <cp:lastModifiedBy>Dohnalová Monika</cp:lastModifiedBy>
  <cp:revision>560</cp:revision>
  <cp:lastPrinted>2016-11-02T06:11:43Z</cp:lastPrinted>
  <dcterms:created xsi:type="dcterms:W3CDTF">2016-09-02T07:32:11Z</dcterms:created>
  <dcterms:modified xsi:type="dcterms:W3CDTF">2023-10-11T06:43:56Z</dcterms:modified>
</cp:coreProperties>
</file>