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docProps/core.xml" ContentType="application/vnd.openxmlformats-package.core-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9.xml" ContentType="application/vnd.openxmlformats-officedocument.customXmlProperties+xml"/>
  <Override PartName="/docProps/app.xml" ContentType="application/vnd.openxmlformats-officedocument.extended-properties+xml"/>
  <Override PartName="/customXml/itemProps17.xml" ContentType="application/vnd.openxmlformats-officedocument.customXmlProperties+xml"/>
  <Override PartName="/customXml/itemProps16.xml" ContentType="application/vnd.openxmlformats-officedocument.customXmlProperties+xml"/>
  <Override PartName="/customXml/itemProps18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6"/>
  </p:sldMasterIdLst>
  <p:notesMasterIdLst>
    <p:notesMasterId r:id="rId32"/>
  </p:notesMasterIdLst>
  <p:handoutMasterIdLst>
    <p:handoutMasterId r:id="rId33"/>
  </p:handoutMasterIdLst>
  <p:sldIdLst>
    <p:sldId id="362" r:id="rId17"/>
    <p:sldId id="387" r:id="rId18"/>
    <p:sldId id="382" r:id="rId19"/>
    <p:sldId id="378" r:id="rId20"/>
    <p:sldId id="394" r:id="rId21"/>
    <p:sldId id="380" r:id="rId22"/>
    <p:sldId id="381" r:id="rId23"/>
    <p:sldId id="384" r:id="rId24"/>
    <p:sldId id="385" r:id="rId25"/>
    <p:sldId id="388" r:id="rId26"/>
    <p:sldId id="386" r:id="rId27"/>
    <p:sldId id="391" r:id="rId28"/>
    <p:sldId id="390" r:id="rId29"/>
    <p:sldId id="392" r:id="rId30"/>
    <p:sldId id="393" r:id="rId31"/>
  </p:sldIdLst>
  <p:sldSz cx="24382413" cy="13716000"/>
  <p:notesSz cx="6662738" cy="9906000"/>
  <p:defaultTextStyle>
    <a:defPPr>
      <a:defRPr lang="cs-CZ"/>
    </a:defPPr>
    <a:lvl1pPr marL="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orient="horz" pos="3120">
          <p15:clr>
            <a:srgbClr val="A4A3A4"/>
          </p15:clr>
        </p15:guide>
        <p15:guide id="4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00"/>
    <a:srgbClr val="CCCC00"/>
    <a:srgbClr val="E46C0A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06" autoAdjust="0"/>
    <p:restoredTop sz="90773" autoAdjust="0"/>
  </p:normalViewPr>
  <p:slideViewPr>
    <p:cSldViewPr snapToGrid="0" showGuides="1">
      <p:cViewPr varScale="1">
        <p:scale>
          <a:sx n="38" d="100"/>
          <a:sy n="38" d="100"/>
        </p:scale>
        <p:origin x="845" y="53"/>
      </p:cViewPr>
      <p:guideLst>
        <p:guide orient="horz" pos="4320"/>
        <p:guide pos="76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2556" y="66"/>
      </p:cViewPr>
      <p:guideLst>
        <p:guide orient="horz" pos="2880"/>
        <p:guide pos="2160"/>
        <p:guide orient="horz" pos="3120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customXml" Target="../customXml/item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customXml" Target="../customXml/item17.xml"/><Relationship Id="rId21" Type="http://schemas.openxmlformats.org/officeDocument/2006/relationships/slide" Target="slides/slide5.xml"/><Relationship Id="rId34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handoutMaster" Target="handoutMasters/handoutMaster1.xml"/><Relationship Id="rId38" Type="http://schemas.openxmlformats.org/officeDocument/2006/relationships/customXml" Target="../customXml/item16.xml"/><Relationship Id="rId2" Type="http://schemas.openxmlformats.org/officeDocument/2006/relationships/customXml" Target="../customXml/item2.xml"/><Relationship Id="rId16" Type="http://schemas.openxmlformats.org/officeDocument/2006/relationships/slideMaster" Target="slideMasters/slideMaster1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openxmlformats.org/officeDocument/2006/relationships/customXml" Target="../customXml/item18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theme" Target="theme/theme1.xml"/><Relationship Id="rId10" Type="http://schemas.openxmlformats.org/officeDocument/2006/relationships/customXml" Target="../customXml/item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viewProps" Target="viewProps.xml"/><Relationship Id="rId8" Type="http://schemas.openxmlformats.org/officeDocument/2006/relationships/customXml" Target="../customXml/item8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45E19-35ED-4255-854F-9B2747463CBA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401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21C38-AE0C-456A-84E9-64986FE921B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906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FDE1D-16B3-4988-99D0-7A9B5D656717}" type="datetimeFigureOut">
              <a:rPr lang="cs-CZ" smtClean="0"/>
              <a:t>26.11.2022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60363" y="1238250"/>
            <a:ext cx="5942012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274" y="4767262"/>
            <a:ext cx="533019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4010" y="9408981"/>
            <a:ext cx="2887186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A12F4-DCBA-45E0-8A88-F7435B85F1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34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914354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828709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2743063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3657417" algn="l" defTabSz="1828709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4571771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126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480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834" algn="l" defTabSz="182870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6696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79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3876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7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8503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??? vynechat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819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177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Náměstek – doplnit popis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12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Náměstek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283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Náměstek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950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8287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Náměstek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467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573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340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8490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A12F4-DCBA-45E0-8A88-F7435B85F1EC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3160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1 autor, firma 1 řád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</a:t>
            </a:r>
            <a:br>
              <a:rPr lang="cs-CZ" dirty="0"/>
            </a:br>
            <a:r>
              <a:rPr lang="cs-CZ" dirty="0"/>
              <a:t>druhý řádek.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640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 dirty="0"/>
              <a:t>Autor příspěvku</a:t>
            </a:r>
            <a:endParaRPr lang="en-US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389938"/>
            <a:ext cx="12853988" cy="1066800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pPr lvl="0"/>
            <a:r>
              <a:rPr lang="cs-CZ" dirty="0"/>
              <a:t>Organizace/firma autora - 1 řádek</a:t>
            </a:r>
          </a:p>
        </p:txBody>
      </p:sp>
    </p:spTree>
    <p:extLst>
      <p:ext uri="{BB962C8B-B14F-4D97-AF65-F5344CB8AC3E}">
        <p14:creationId xmlns:p14="http://schemas.microsoft.com/office/powerpoint/2010/main" val="18453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1 autor, firma 2 řád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6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</a:t>
            </a:r>
            <a:br>
              <a:rPr lang="cs-CZ" dirty="0"/>
            </a:br>
            <a:r>
              <a:rPr lang="cs-CZ" dirty="0"/>
              <a:t>druhý řádek.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 dirty="0"/>
              <a:t>Autor příspěvku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255000"/>
            <a:ext cx="13228108" cy="3497263"/>
          </a:xfrm>
        </p:spPr>
        <p:txBody>
          <a:bodyPr>
            <a:noAutofit/>
          </a:bodyPr>
          <a:lstStyle>
            <a:lvl1pPr marL="0" indent="0">
              <a:lnSpc>
                <a:spcPts val="5000"/>
              </a:lnSpc>
              <a:spcBef>
                <a:spcPts val="0"/>
              </a:spcBef>
              <a:buNone/>
              <a:defRPr sz="4800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 marL="1828709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 marL="2743063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 marL="3657417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/>
              <a:t>Organizace/firma autora</a:t>
            </a:r>
          </a:p>
          <a:p>
            <a:pPr lvl="0"/>
            <a:r>
              <a:rPr lang="cs-CZ" dirty="0"/>
              <a:t>2. řádek názvu organizace</a:t>
            </a:r>
          </a:p>
        </p:txBody>
      </p:sp>
    </p:spTree>
    <p:extLst>
      <p:ext uri="{BB962C8B-B14F-4D97-AF65-F5344CB8AC3E}">
        <p14:creationId xmlns:p14="http://schemas.microsoft.com/office/powerpoint/2010/main" val="205744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autor + funk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888413"/>
            <a:ext cx="12853988" cy="819150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/>
              <a:t>Organizace/firma autora (1 řádek)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</a:t>
            </a:r>
            <a:br>
              <a:rPr lang="cs-CZ" dirty="0"/>
            </a:br>
            <a:r>
              <a:rPr lang="cs-CZ" dirty="0"/>
              <a:t>druhý řádek.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 dirty="0"/>
              <a:t>Autor příspěvku</a:t>
            </a:r>
            <a:endParaRPr lang="en-US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8480425" y="8080375"/>
            <a:ext cx="12853988" cy="681038"/>
          </a:xfrm>
        </p:spPr>
        <p:txBody>
          <a:bodyPr>
            <a:noAutofit/>
          </a:bodyPr>
          <a:lstStyle>
            <a:lvl1pPr marL="0" indent="0">
              <a:buNone/>
              <a:defRPr sz="4400"/>
            </a:lvl1pPr>
          </a:lstStyle>
          <a:p>
            <a:pPr lvl="0"/>
            <a:r>
              <a:rPr lang="cs-CZ" sz="4400" dirty="0"/>
              <a:t>funkce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624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- autoři ze dvou organiz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063740" y="1901826"/>
            <a:ext cx="14270872" cy="4775200"/>
          </a:xfrm>
        </p:spPr>
        <p:txBody>
          <a:bodyPr anchor="b">
            <a:normAutofit/>
          </a:bodyPr>
          <a:lstStyle>
            <a:lvl1pPr algn="l">
              <a:defRPr sz="8800"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</a:t>
            </a:r>
            <a:br>
              <a:rPr lang="cs-CZ" dirty="0"/>
            </a:br>
            <a:r>
              <a:rPr lang="cs-CZ" dirty="0"/>
              <a:t>druhý řádek.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481060" y="7386956"/>
            <a:ext cx="12853552" cy="819784"/>
          </a:xfrm>
        </p:spPr>
        <p:txBody>
          <a:bodyPr/>
          <a:lstStyle>
            <a:lvl1pPr marL="0" indent="0" algn="l">
              <a:buNone/>
              <a:defRPr sz="4800" b="0"/>
            </a:lvl1pPr>
            <a:lvl2pPr marL="914354" indent="0" algn="ctr">
              <a:buNone/>
              <a:defRPr sz="4000"/>
            </a:lvl2pPr>
            <a:lvl3pPr marL="1828709" indent="0" algn="ctr">
              <a:buNone/>
              <a:defRPr sz="3600"/>
            </a:lvl3pPr>
            <a:lvl4pPr marL="2743063" indent="0" algn="ctr">
              <a:buNone/>
              <a:defRPr sz="3200"/>
            </a:lvl4pPr>
            <a:lvl5pPr marL="3657417" indent="0" algn="ctr">
              <a:buNone/>
              <a:defRPr sz="3200"/>
            </a:lvl5pPr>
            <a:lvl6pPr marL="4571771" indent="0" algn="ctr">
              <a:buNone/>
              <a:defRPr sz="3200"/>
            </a:lvl6pPr>
            <a:lvl7pPr marL="5486126" indent="0" algn="ctr">
              <a:buNone/>
              <a:defRPr sz="3200"/>
            </a:lvl7pPr>
            <a:lvl8pPr marL="6400480" indent="0" algn="ctr">
              <a:buNone/>
              <a:defRPr sz="3200"/>
            </a:lvl8pPr>
            <a:lvl9pPr marL="7314834" indent="0" algn="ctr">
              <a:buNone/>
              <a:defRPr sz="3200"/>
            </a:lvl9pPr>
          </a:lstStyle>
          <a:p>
            <a:r>
              <a:rPr lang="cs-CZ" dirty="0"/>
              <a:t>Autor č. 1 příspěvku</a:t>
            </a:r>
            <a:endParaRPr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0" hasCustomPrompt="1"/>
          </p:nvPr>
        </p:nvSpPr>
        <p:spPr>
          <a:xfrm>
            <a:off x="8480425" y="8080375"/>
            <a:ext cx="12853988" cy="885825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Organizace/firma autora č. 1</a:t>
            </a:r>
          </a:p>
        </p:txBody>
      </p:sp>
      <p:sp>
        <p:nvSpPr>
          <p:cNvPr id="10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8480425" y="10053636"/>
            <a:ext cx="12853988" cy="885825"/>
          </a:xfrm>
        </p:spPr>
        <p:txBody>
          <a:bodyPr>
            <a:normAutofit/>
          </a:bodyPr>
          <a:lstStyle>
            <a:lvl1pPr marL="0" indent="0">
              <a:buNone/>
              <a:defRPr sz="4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cs-CZ" dirty="0"/>
              <a:t>Organizace/firma autora č. 2</a:t>
            </a:r>
          </a:p>
        </p:txBody>
      </p:sp>
      <p:sp>
        <p:nvSpPr>
          <p:cNvPr id="12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8480425" y="9302750"/>
            <a:ext cx="12853988" cy="885825"/>
          </a:xfrm>
        </p:spPr>
        <p:txBody>
          <a:bodyPr>
            <a:norm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lang="cs-CZ" sz="4800" b="0" kern="1200" dirty="0" smtClean="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cs-CZ" dirty="0"/>
              <a:t>Autor č. 2 příspěvku</a:t>
            </a:r>
          </a:p>
        </p:txBody>
      </p:sp>
    </p:spTree>
    <p:extLst>
      <p:ext uri="{BB962C8B-B14F-4D97-AF65-F5344CB8AC3E}">
        <p14:creationId xmlns:p14="http://schemas.microsoft.com/office/powerpoint/2010/main" val="1765926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drážky na 1 úrov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99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ez odrážek na 1 úrov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39738" indent="-439738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2pPr>
            <a:lvl3pPr marL="982663" indent="-441325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3pPr>
            <a:lvl4pPr marL="2697163" indent="-457200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 marL="3679825" indent="-457200">
              <a:defRPr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769577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431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467" y="730251"/>
            <a:ext cx="21029831" cy="2651126"/>
          </a:xfrm>
        </p:spPr>
        <p:txBody>
          <a:bodyPr/>
          <a:lstStyle>
            <a:lvl1pPr>
              <a:defRPr b="0"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467" y="3362326"/>
            <a:ext cx="10314903" cy="1647824"/>
          </a:xfrm>
        </p:spPr>
        <p:txBody>
          <a:bodyPr anchor="b">
            <a:normAutofit/>
          </a:bodyPr>
          <a:lstStyle>
            <a:lvl1pPr marL="0" indent="0">
              <a:buNone/>
              <a:defRPr sz="56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467" y="5010150"/>
            <a:ext cx="10314903" cy="7369176"/>
          </a:xfrm>
        </p:spPr>
        <p:txBody>
          <a:bodyPr/>
          <a:lstStyle>
            <a:lvl1pPr>
              <a:defRPr sz="4800">
                <a:solidFill>
                  <a:schemeClr val="bg1">
                    <a:lumMod val="95000"/>
                  </a:schemeClr>
                </a:solidFill>
              </a:defRPr>
            </a:lvl1pPr>
            <a:lvl2pPr marL="1084263" indent="-542925">
              <a:defRPr sz="4400">
                <a:solidFill>
                  <a:schemeClr val="bg1">
                    <a:lumMod val="95000"/>
                  </a:schemeClr>
                </a:solidFill>
              </a:defRPr>
            </a:lvl2pPr>
            <a:lvl3pPr marL="1709738" indent="-541338">
              <a:defRPr sz="3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3597" y="3362326"/>
            <a:ext cx="10365701" cy="1647824"/>
          </a:xfrm>
        </p:spPr>
        <p:txBody>
          <a:bodyPr anchor="b">
            <a:normAutofit/>
          </a:bodyPr>
          <a:lstStyle>
            <a:lvl1pPr marL="0" indent="0">
              <a:buNone/>
              <a:defRPr sz="56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914354" indent="0">
              <a:buNone/>
              <a:defRPr sz="4000" b="1"/>
            </a:lvl2pPr>
            <a:lvl3pPr marL="1828709" indent="0">
              <a:buNone/>
              <a:defRPr sz="3600" b="1"/>
            </a:lvl3pPr>
            <a:lvl4pPr marL="2743063" indent="0">
              <a:buNone/>
              <a:defRPr sz="3200" b="1"/>
            </a:lvl4pPr>
            <a:lvl5pPr marL="3657417" indent="0">
              <a:buNone/>
              <a:defRPr sz="3200" b="1"/>
            </a:lvl5pPr>
            <a:lvl6pPr marL="4571771" indent="0">
              <a:buNone/>
              <a:defRPr sz="3200" b="1"/>
            </a:lvl6pPr>
            <a:lvl7pPr marL="5486126" indent="0">
              <a:buNone/>
              <a:defRPr sz="3200" b="1"/>
            </a:lvl7pPr>
            <a:lvl8pPr marL="6400480" indent="0">
              <a:buNone/>
              <a:defRPr sz="3200" b="1"/>
            </a:lvl8pPr>
            <a:lvl9pPr marL="7314834" indent="0">
              <a:buNone/>
              <a:defRPr sz="32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3597" y="5010150"/>
            <a:ext cx="10365701" cy="7369176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  <a:lvl2pPr marL="1084263" indent="-542925">
              <a:defRPr sz="4400">
                <a:solidFill>
                  <a:schemeClr val="bg1"/>
                </a:solidFill>
              </a:defRPr>
            </a:lvl2pPr>
            <a:lvl3pPr marL="1709738" indent="-541338">
              <a:defRPr sz="3600">
                <a:solidFill>
                  <a:schemeClr val="bg1"/>
                </a:solidFill>
              </a:defRPr>
            </a:lvl3pPr>
            <a:lvl4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4pPr>
            <a:lvl5pPr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396929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řechodo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4199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291" y="730251"/>
            <a:ext cx="21029831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291" y="3651250"/>
            <a:ext cx="21029831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86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73" r:id="rId2"/>
    <p:sldLayoutId id="2147483682" r:id="rId3"/>
    <p:sldLayoutId id="2147483683" r:id="rId4"/>
    <p:sldLayoutId id="2147483674" r:id="rId5"/>
    <p:sldLayoutId id="2147483684" r:id="rId6"/>
    <p:sldLayoutId id="2147483685" r:id="rId7"/>
    <p:sldLayoutId id="2147483677" r:id="rId8"/>
    <p:sldLayoutId id="2147483680" r:id="rId9"/>
  </p:sldLayoutIdLst>
  <p:txStyles>
    <p:titleStyle>
      <a:lvl1pPr algn="l" defTabSz="1828709" rtl="0" eaLnBrk="1" latinLnBrk="0" hangingPunct="1">
        <a:lnSpc>
          <a:spcPct val="90000"/>
        </a:lnSpc>
        <a:spcBef>
          <a:spcPct val="0"/>
        </a:spcBef>
        <a:buNone/>
        <a:defRPr sz="8800" b="0" kern="1200">
          <a:solidFill>
            <a:schemeClr val="bg1">
              <a:lumMod val="85000"/>
            </a:schemeClr>
          </a:solidFill>
          <a:latin typeface="+mj-lt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457177" indent="-457177" algn="l" defTabSz="1828709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1pPr>
      <a:lvl2pPr marL="137153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2pPr>
      <a:lvl3pPr marL="2285886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3pPr>
      <a:lvl4pPr marL="3200240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4pPr>
      <a:lvl5pPr marL="4114594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bg1">
              <a:lumMod val="75000"/>
            </a:schemeClr>
          </a:solidFill>
          <a:latin typeface="+mj-lt"/>
          <a:ea typeface="+mn-ea"/>
          <a:cs typeface="+mn-cs"/>
        </a:defRPr>
      </a:lvl5pPr>
      <a:lvl6pPr marL="5028949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303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7657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011" indent="-457177" algn="l" defTabSz="18287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5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709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063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417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771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126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480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4834" algn="l" defTabSz="1828709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://www.kr-karlovarsky.cz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6"/>
          <p:cNvSpPr txBox="1">
            <a:spLocks/>
          </p:cNvSpPr>
          <p:nvPr/>
        </p:nvSpPr>
        <p:spPr>
          <a:xfrm>
            <a:off x="1028123" y="4087092"/>
            <a:ext cx="20776791" cy="3830550"/>
          </a:xfrm>
          <a:prstGeom prst="rect">
            <a:avLst/>
          </a:prstGeom>
        </p:spPr>
        <p:txBody>
          <a:bodyPr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>
                    <a:lumMod val="8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pPr algn="ctr"/>
            <a:br>
              <a:rPr lang="cs-CZ" sz="1600" b="1" dirty="0">
                <a:solidFill>
                  <a:srgbClr val="1F497D"/>
                </a:solidFill>
                <a:latin typeface="+mn-lt"/>
              </a:rPr>
            </a:br>
            <a:endParaRPr lang="cs-CZ" sz="1600" b="1" dirty="0">
              <a:solidFill>
                <a:srgbClr val="1F497D"/>
              </a:solidFill>
              <a:latin typeface="+mn-lt"/>
            </a:endParaRPr>
          </a:p>
          <a:p>
            <a:pPr algn="ctr"/>
            <a:endParaRPr lang="cs-CZ" sz="1600" b="1" dirty="0">
              <a:solidFill>
                <a:srgbClr val="1F497D"/>
              </a:solidFill>
              <a:latin typeface="+mn-lt"/>
            </a:endParaRPr>
          </a:p>
          <a:p>
            <a:pPr algn="ctr"/>
            <a:r>
              <a:rPr lang="it-IT" sz="8000" b="1" dirty="0">
                <a:solidFill>
                  <a:srgbClr val="1F497D"/>
                </a:solidFill>
                <a:latin typeface="+mn-lt"/>
              </a:rPr>
              <a:t>Zákonné povinnosti pro obce a města</a:t>
            </a:r>
            <a:br>
              <a:rPr lang="cs-CZ" sz="8000" b="1" dirty="0">
                <a:solidFill>
                  <a:srgbClr val="1F497D"/>
                </a:solidFill>
                <a:latin typeface="+mn-lt"/>
              </a:rPr>
            </a:br>
            <a:endParaRPr lang="cs-CZ" sz="4000" b="1" dirty="0">
              <a:solidFill>
                <a:srgbClr val="1F497D"/>
              </a:solidFill>
              <a:latin typeface="+mn-lt"/>
            </a:endParaRPr>
          </a:p>
          <a:p>
            <a:pPr algn="ctr"/>
            <a:r>
              <a:rPr lang="cs-CZ" sz="8000" b="1" dirty="0">
                <a:solidFill>
                  <a:srgbClr val="1F497D"/>
                </a:solidFill>
                <a:latin typeface="+mn-lt"/>
              </a:rPr>
              <a:t>související s DTM</a:t>
            </a:r>
          </a:p>
        </p:txBody>
      </p:sp>
      <p:sp>
        <p:nvSpPr>
          <p:cNvPr id="11" name="Zástupný symbol pro obsah 7"/>
          <p:cNvSpPr txBox="1">
            <a:spLocks/>
          </p:cNvSpPr>
          <p:nvPr/>
        </p:nvSpPr>
        <p:spPr>
          <a:xfrm>
            <a:off x="4516955" y="8527242"/>
            <a:ext cx="13799126" cy="2234054"/>
          </a:xfrm>
          <a:prstGeom prst="rect">
            <a:avLst/>
          </a:prstGeom>
        </p:spPr>
        <p:txBody>
          <a:bodyPr>
            <a:noAutofit/>
          </a:bodyPr>
          <a:lstStyle>
            <a:lvl1pPr marL="457177" indent="-457177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266" indent="0" algn="ctr">
              <a:buNone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Dodavatel části DTM kraje</a:t>
            </a:r>
          </a:p>
          <a:p>
            <a:pPr marL="58266" indent="0" algn="ctr">
              <a:buFont typeface="Arial" panose="020B0604020202020204" pitchFamily="34" charset="0"/>
              <a:buNone/>
            </a:pPr>
            <a:endParaRPr lang="cs-CZ" sz="3600" dirty="0">
              <a:solidFill>
                <a:schemeClr val="accent1"/>
              </a:solidFill>
            </a:endParaRPr>
          </a:p>
          <a:p>
            <a:pPr algn="ctr"/>
            <a:endParaRPr lang="cs-CZ" sz="3600" dirty="0">
              <a:solidFill>
                <a:schemeClr val="accent1"/>
              </a:solidFill>
            </a:endParaRPr>
          </a:p>
        </p:txBody>
      </p:sp>
      <p:sp>
        <p:nvSpPr>
          <p:cNvPr id="9" name="Zástupný symbol pro obsah 7">
            <a:extLst>
              <a:ext uri="{FF2B5EF4-FFF2-40B4-BE49-F238E27FC236}">
                <a16:creationId xmlns:a16="http://schemas.microsoft.com/office/drawing/2014/main" id="{63F0D53C-1575-448C-8498-140AE1EFA4F2}"/>
              </a:ext>
            </a:extLst>
          </p:cNvPr>
          <p:cNvSpPr txBox="1">
            <a:spLocks/>
          </p:cNvSpPr>
          <p:nvPr/>
        </p:nvSpPr>
        <p:spPr>
          <a:xfrm>
            <a:off x="12702210" y="12593782"/>
            <a:ext cx="9428406" cy="668294"/>
          </a:xfrm>
          <a:prstGeom prst="rect">
            <a:avLst/>
          </a:prstGeom>
        </p:spPr>
        <p:txBody>
          <a:bodyPr>
            <a:noAutofit/>
          </a:bodyPr>
          <a:lstStyle>
            <a:lvl1pPr marL="457177" indent="-457177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Char char="•"/>
              <a:defRPr sz="5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137153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8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2285886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3200240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4114594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5028949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943303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857657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72011" indent="-457177" algn="l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8266" indent="0" algn="ctr">
              <a:spcBef>
                <a:spcPts val="600"/>
              </a:spcBef>
              <a:buNone/>
            </a:pPr>
            <a:r>
              <a:rPr lang="cs-CZ" sz="4400" dirty="0">
                <a:solidFill>
                  <a:srgbClr val="1F497D"/>
                </a:solidFill>
                <a:latin typeface="+mn-lt"/>
              </a:rPr>
              <a:t>DTM KK 2023+, 28.11.2022</a:t>
            </a:r>
          </a:p>
          <a:p>
            <a:pPr marL="58266" indent="0" algn="ctr">
              <a:buFont typeface="Arial" panose="020B0604020202020204" pitchFamily="34" charset="0"/>
              <a:buNone/>
            </a:pPr>
            <a:endParaRPr lang="cs-CZ" sz="4400" dirty="0">
              <a:solidFill>
                <a:srgbClr val="1F497D"/>
              </a:solidFill>
              <a:latin typeface="+mn-lt"/>
            </a:endParaRPr>
          </a:p>
          <a:p>
            <a:pPr marL="58266" indent="0" algn="ctr">
              <a:buFont typeface="Arial" panose="020B0604020202020204" pitchFamily="34" charset="0"/>
              <a:buNone/>
            </a:pPr>
            <a:endParaRPr lang="cs-CZ" sz="3600" dirty="0">
              <a:solidFill>
                <a:schemeClr val="accent1"/>
              </a:solidFill>
            </a:endParaRPr>
          </a:p>
          <a:p>
            <a:pPr algn="ctr"/>
            <a:endParaRPr lang="cs-CZ" sz="3600" dirty="0">
              <a:solidFill>
                <a:schemeClr val="accent1"/>
              </a:solidFill>
            </a:endParaRPr>
          </a:p>
        </p:txBody>
      </p:sp>
      <p:pic>
        <p:nvPicPr>
          <p:cNvPr id="2" name="obrázek 1" descr="logo podpis (002)">
            <a:hlinkClick r:id="rId4"/>
            <a:extLst>
              <a:ext uri="{FF2B5EF4-FFF2-40B4-BE49-F238E27FC236}">
                <a16:creationId xmlns:a16="http://schemas.microsoft.com/office/drawing/2014/main" id="{B165F656-14D9-FBB4-D3C6-19B4109BF32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17" y="276513"/>
            <a:ext cx="3694247" cy="155228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Obrázek 3">
            <a:extLst>
              <a:ext uri="{FF2B5EF4-FFF2-40B4-BE49-F238E27FC236}">
                <a16:creationId xmlns:a16="http://schemas.microsoft.com/office/drawing/2014/main" id="{62DC8CAD-F37E-7C62-74DB-1C30D2C43EC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867417" y="107187"/>
            <a:ext cx="3392877" cy="181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51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Technické podmínky pro poskytování dat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Výměnný formát JVF DTM verze 1.4.2.1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Forma vytváření a předávání dat</a:t>
            </a:r>
          </a:p>
          <a:p>
            <a:pPr marL="1938338" indent="-857250">
              <a:buFontTx/>
              <a:buChar char="-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Změnová data (rozdílová data), menší objemy dat</a:t>
            </a:r>
          </a:p>
          <a:p>
            <a:pPr marL="1938338" indent="-857250">
              <a:buFontTx/>
              <a:buChar char="-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Stavová data (vždy kompletní data), větší objemy dat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6000" dirty="0">
                <a:solidFill>
                  <a:srgbClr val="1F497D"/>
                </a:solidFill>
                <a:latin typeface="+mn-lt"/>
              </a:rPr>
              <a:t>Předávat přes rozhraní IS DMVS</a:t>
            </a:r>
          </a:p>
          <a:p>
            <a:pPr marL="1766888" indent="-685800">
              <a:buFontTx/>
              <a:buChar char="-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Webové služby</a:t>
            </a:r>
          </a:p>
          <a:p>
            <a:pPr marL="1766888" indent="-685800">
              <a:buFontTx/>
              <a:buChar char="-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Ověřování přístupu k rozhraní formou certifikátu (zadat při registraci)</a:t>
            </a: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599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Výhody pro obce z poskytování dat TI/DI do DTM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Nový stavební zákon 283/2021 Sb.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§ 64 Poskytování údajů o území odst. 1</a:t>
            </a:r>
          </a:p>
          <a:p>
            <a:endParaRPr lang="pl-PL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Poskytování dat do ÚAP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Povinnost poskytnutí údajů o území do ÚAP je splněna jejich vložením do digitální technické mapy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Obec nemusí data TI/DI do ÚAP předávat jiným způsobem</a:t>
            </a: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43495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Výhody pro obce z poskytování dat TI/DI do DTM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Informační systém pro veřejné služby a služby veřejné správy INSPIRE 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Poskytování dat do ISSI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Využívají se výdejní služby IS DTM (připravené datové sady)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Obec nemusí data TI/DI do ISSI předávat jiným způsobem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314109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Možnosti vyhlášky DTM obce – nové vyhlášky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Stávajícím vyhláškám o DTM obce skončí platnost 1.7.2022 nebo 1.7.2023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 § 20 odst. 3 – možnost nové vyhlášky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Obce mohou pro účely vedení DTM vydat vyhlášku (OZV)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Do DTM obce se přebírají údaje z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Obce může stanovit další obsah DTM obce nad rámec obsahu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Obce tak mohou zajistit pořizování dalších dat na svém území (zeleň, SDZ, mobiliář obce …)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Právo obce vést údaje o dalších zařízeních a objektech, které nejsou obsahem DTM kraje</a:t>
            </a: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03937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Změna zákona 200/1994 Sb. – Tisk 163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Novela - Zákon o zeměměřictví 200/1994 Sb.</a:t>
            </a: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it-IT" sz="5400" dirty="0">
                <a:solidFill>
                  <a:srgbClr val="1F497D"/>
                </a:solidFill>
                <a:latin typeface="+mn-lt"/>
              </a:rPr>
              <a:t>Rozhraní pro zobrazení DTM krajů</a:t>
            </a:r>
            <a:r>
              <a:rPr lang="cs-CZ" sz="5400" dirty="0">
                <a:solidFill>
                  <a:srgbClr val="1F497D"/>
                </a:solidFill>
                <a:latin typeface="+mn-lt"/>
              </a:rPr>
              <a:t>, </a:t>
            </a:r>
            <a:r>
              <a:rPr lang="it-IT" sz="5400" dirty="0">
                <a:solidFill>
                  <a:srgbClr val="1F497D"/>
                </a:solidFill>
                <a:latin typeface="+mn-lt"/>
              </a:rPr>
              <a:t>§ 4d odst. 3 písm. a) </a:t>
            </a:r>
            <a:r>
              <a:rPr lang="it-IT" sz="5400" dirty="0">
                <a:solidFill>
                  <a:srgbClr val="00B050"/>
                </a:solidFill>
                <a:latin typeface="+mn-lt"/>
              </a:rPr>
              <a:t>- do 30.06.2024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it-IT" sz="5400" dirty="0">
                <a:solidFill>
                  <a:srgbClr val="1F497D"/>
                </a:solidFill>
                <a:latin typeface="+mn-lt"/>
              </a:rPr>
              <a:t>Rozhraní pro předávání údajů</a:t>
            </a:r>
            <a:r>
              <a:rPr lang="cs-CZ" sz="5400" dirty="0">
                <a:solidFill>
                  <a:srgbClr val="1F497D"/>
                </a:solidFill>
                <a:latin typeface="+mn-lt"/>
              </a:rPr>
              <a:t>, </a:t>
            </a:r>
            <a:r>
              <a:rPr lang="it-IT" sz="5400" dirty="0">
                <a:solidFill>
                  <a:srgbClr val="1F497D"/>
                </a:solidFill>
                <a:latin typeface="+mn-lt"/>
              </a:rPr>
              <a:t>§ 4d odst. 3 písm. b)</a:t>
            </a:r>
            <a:r>
              <a:rPr lang="it-IT" sz="5400" dirty="0">
                <a:solidFill>
                  <a:srgbClr val="00B050"/>
                </a:solidFill>
                <a:latin typeface="+mn-lt"/>
              </a:rPr>
              <a:t> - do 30.06.2024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it-IT" sz="5400" dirty="0">
                <a:solidFill>
                  <a:srgbClr val="1F497D"/>
                </a:solidFill>
                <a:latin typeface="+mn-lt"/>
              </a:rPr>
              <a:t>Zprovoznění seznamu VSP</a:t>
            </a:r>
            <a:r>
              <a:rPr lang="cs-CZ" sz="5400" dirty="0">
                <a:solidFill>
                  <a:srgbClr val="1F497D"/>
                </a:solidFill>
                <a:latin typeface="+mn-lt"/>
              </a:rPr>
              <a:t>, </a:t>
            </a:r>
            <a:r>
              <a:rPr lang="it-IT" sz="5400" dirty="0">
                <a:solidFill>
                  <a:srgbClr val="1F497D"/>
                </a:solidFill>
                <a:latin typeface="+mn-lt"/>
              </a:rPr>
              <a:t>§ 4d odst. 3 písm. c)</a:t>
            </a:r>
            <a:r>
              <a:rPr lang="it-IT" sz="5400" dirty="0">
                <a:solidFill>
                  <a:srgbClr val="00B050"/>
                </a:solidFill>
                <a:latin typeface="+mn-lt"/>
              </a:rPr>
              <a:t> - do 30.06.2023 (původně 31.12.2022)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it-IT" sz="5400" dirty="0">
                <a:solidFill>
                  <a:srgbClr val="1F497D"/>
                </a:solidFill>
                <a:latin typeface="+mn-lt"/>
              </a:rPr>
              <a:t>Zprovoznění seznamu editorů DTI</a:t>
            </a:r>
            <a:r>
              <a:rPr lang="cs-CZ" sz="5400" dirty="0">
                <a:solidFill>
                  <a:srgbClr val="1F497D"/>
                </a:solidFill>
                <a:latin typeface="+mn-lt"/>
              </a:rPr>
              <a:t>, </a:t>
            </a:r>
            <a:r>
              <a:rPr lang="it-IT" sz="5400" dirty="0">
                <a:solidFill>
                  <a:srgbClr val="1F497D"/>
                </a:solidFill>
                <a:latin typeface="+mn-lt"/>
              </a:rPr>
              <a:t>§ 4d odst. 3 písm. d)</a:t>
            </a:r>
            <a:r>
              <a:rPr lang="it-IT" sz="5400" dirty="0">
                <a:solidFill>
                  <a:srgbClr val="00B050"/>
                </a:solidFill>
                <a:latin typeface="+mn-lt"/>
              </a:rPr>
              <a:t> - do 30.06.2024 (původně 30.06.2023)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it-IT" sz="5400" dirty="0">
                <a:solidFill>
                  <a:srgbClr val="1F497D"/>
                </a:solidFill>
                <a:latin typeface="+mn-lt"/>
              </a:rPr>
              <a:t>Prodloužení platnosti OZV</a:t>
            </a:r>
            <a:r>
              <a:rPr lang="it-IT" sz="5400" dirty="0">
                <a:solidFill>
                  <a:srgbClr val="00B050"/>
                </a:solidFill>
                <a:latin typeface="+mn-lt"/>
              </a:rPr>
              <a:t> - do 30.06.2024 (původně 30.06.2023)</a:t>
            </a:r>
            <a:endParaRPr lang="cs-CZ" sz="5400" dirty="0">
              <a:solidFill>
                <a:srgbClr val="00B050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722079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Změna zákona 200/1994 Sb. – Tisk 163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Obcím přináší více času, např. na zajištění dat DI/TI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Kraji přináší problémy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b="1" dirty="0">
                <a:solidFill>
                  <a:srgbClr val="FF0000"/>
                </a:solidFill>
                <a:latin typeface="+mn-lt"/>
              </a:rPr>
              <a:t>Hodně otázek … Hledání odpovědí</a:t>
            </a:r>
            <a:endParaRPr lang="it-IT" sz="5400" b="1" dirty="0">
              <a:solidFill>
                <a:srgbClr val="FF0000"/>
              </a:solidFill>
              <a:latin typeface="+mn-lt"/>
            </a:endParaRPr>
          </a:p>
          <a:p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1702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Kdo poskytuje data do DTM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Obec jako vlastník, správce nebo provozovatel TI/DI</a:t>
            </a: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3C5B578-C293-18C1-B444-3F8ABF12E4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2800" y="4355739"/>
            <a:ext cx="12876619" cy="87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990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Režimy správy dat DTM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 zákon 47/2020 Sb.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Správcem DTM je kraj (v přenesené působnosti)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Odlišný režim pro editaci údajů o sítích TI/DI a polohopisu ZPS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Sítě TI/DI editují přímo vlastník, správce nebo provozovatel (VSP)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ZPS edituje kraj na základě podkladů od stavebníků (geodetů)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Kraj může předa správu ZPS ve vymezeném území jinému subjekt, ŘSD, SŽ nebo i obci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1800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Povinnosti kraje ve fázích projektu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b="1" dirty="0">
                <a:solidFill>
                  <a:srgbClr val="1F497D"/>
                </a:solidFill>
                <a:latin typeface="+mn-lt"/>
              </a:rPr>
              <a:t>Realizační fáze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Vybudovat do 30.06.2023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Pořídit HW a SW k provozu informačního systému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Vytvořit databázi objektů DTM kraje (pořídit data)</a:t>
            </a: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r>
              <a:rPr lang="cs-CZ" sz="5400" b="1" dirty="0">
                <a:solidFill>
                  <a:srgbClr val="1F497D"/>
                </a:solidFill>
                <a:latin typeface="+mn-lt"/>
              </a:rPr>
              <a:t>Provozní fáze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Zajistit správu a údržbu IS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Zajistit aktualizaci/editaci dat ZPS</a:t>
            </a:r>
          </a:p>
          <a:p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8428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Povinnosti pro obce ve fázích projektu</a:t>
            </a:r>
            <a:endParaRPr lang="cs-CZ" sz="8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b="1" dirty="0">
                <a:solidFill>
                  <a:srgbClr val="1F497D"/>
                </a:solidFill>
                <a:latin typeface="+mn-lt"/>
              </a:rPr>
              <a:t>Realizační fáze DTM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Předat polohopisná data kraji (neplatí pro obce v Karlovarském kraji)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r>
              <a:rPr lang="cs-CZ" sz="5400" b="1" dirty="0">
                <a:solidFill>
                  <a:srgbClr val="1F497D"/>
                </a:solidFill>
                <a:latin typeface="+mn-lt"/>
              </a:rPr>
              <a:t>Provozní fáze DTM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Provést registraci obce jako VSP TI/DI (zaregistrovat se do DTM)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Určit editora dat TI/DI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Průběžně poskytovat data TI/DI do DTM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5725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Úvodní předání dat obcemi – Realizační fáze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Přechodná ustanovení 47/2020 Sb. odst. 1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Na výzvu kraje obce předají údaje, které jsou obsahem DTM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Zejména údaje pro ZPS (polohopisná data)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V případě obcí Karlovarského kraje to není potřeba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Kraj pořídil ZPS na celém území (na základě stávající DTM a nového mapování)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b="1" dirty="0">
                <a:solidFill>
                  <a:srgbClr val="FF0000"/>
                </a:solidFill>
                <a:latin typeface="+mn-lt"/>
              </a:rPr>
              <a:t>Pro obce tak nenastává žádná povinnost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3D0CA76A-523F-2FED-BD7A-4B1DDE86FD73}"/>
              </a:ext>
            </a:extLst>
          </p:cNvPr>
          <p:cNvCxnSpPr/>
          <p:nvPr/>
        </p:nvCxnSpPr>
        <p:spPr>
          <a:xfrm>
            <a:off x="1343891" y="5638800"/>
            <a:ext cx="17456727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633FE8C8-5CA5-96A7-D339-A083882C9E16}"/>
              </a:ext>
            </a:extLst>
          </p:cNvPr>
          <p:cNvCxnSpPr>
            <a:cxnSpLocks/>
          </p:cNvCxnSpPr>
          <p:nvPr/>
        </p:nvCxnSpPr>
        <p:spPr>
          <a:xfrm>
            <a:off x="1343891" y="6650182"/>
            <a:ext cx="12737869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49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BFD61308-2014-C67A-F53A-1379AD807C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42918" y="2393212"/>
            <a:ext cx="10639495" cy="4464788"/>
          </a:xfrm>
          <a:prstGeom prst="rect">
            <a:avLst/>
          </a:prstGeom>
        </p:spPr>
      </p:pic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Registrace obce jako VSP TI/DI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Přechodná ustanovení 47/2020 Sb. odst. 3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Registrace v systému IS DMVS (ČÚZK)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Na výzvu ČÚZK mají poskytnout VSP DI/TI údaje (pro registraci)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Týká se to i obcí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V současné době vše provádí v tzv. Verifikačním registru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2739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Obec musí určit editora dat TI/DI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Přechodná ustanovení 47/2020 Sb. odst. 3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§ 4b Digitální technická mapa kraje odst. 7</a:t>
            </a:r>
          </a:p>
          <a:p>
            <a:pPr marL="685800" indent="-685800">
              <a:buFont typeface="Wingdings" pitchFamily="2" charset="2"/>
              <a:buChar char="§"/>
            </a:pPr>
            <a:endParaRPr lang="pl-PL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pl-PL" sz="5400" dirty="0">
                <a:solidFill>
                  <a:srgbClr val="1F497D"/>
                </a:solidFill>
                <a:latin typeface="+mn-lt"/>
              </a:rPr>
              <a:t>Údaje do DTM kraje zapisuje editor – obec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Editorem údajů je vlastník TI/DI, ale tuto povinnost za něj může splnit provozovatel nebo správce TI/DI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Editor může přenést svoji povinnost na jinou osobu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Odpovědnost za plnění povinností ale zůstává na obci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Provede se v IS DMVS (ČÚZK)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  <p:pic>
        <p:nvPicPr>
          <p:cNvPr id="2" name="Picture 2" descr="T:\Priprava\Subject\Kraje\Olomoucky\Prezentace_01_2021\obr\unnamed.png">
            <a:extLst>
              <a:ext uri="{FF2B5EF4-FFF2-40B4-BE49-F238E27FC236}">
                <a16:creationId xmlns:a16="http://schemas.microsoft.com/office/drawing/2014/main" id="{374D06F3-B8C6-836C-477D-A26BFA442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867" y="794094"/>
            <a:ext cx="4330589" cy="4330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09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6"/>
          <p:cNvSpPr txBox="1">
            <a:spLocks/>
          </p:cNvSpPr>
          <p:nvPr/>
        </p:nvSpPr>
        <p:spPr>
          <a:xfrm>
            <a:off x="1033270" y="794094"/>
            <a:ext cx="21293330" cy="139621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182870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8800" b="0" kern="120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pl-PL" sz="8000" b="1" dirty="0">
                <a:solidFill>
                  <a:srgbClr val="1F497D"/>
                </a:solidFill>
                <a:latin typeface="+mn-lt"/>
              </a:rPr>
              <a:t>Obec poskytuje data TI/DI do DTM</a:t>
            </a:r>
            <a:endParaRPr lang="cs-CZ" sz="8000" b="1" dirty="0">
              <a:solidFill>
                <a:srgbClr val="1F497D"/>
              </a:solidFill>
            </a:endParaRPr>
          </a:p>
        </p:txBody>
      </p:sp>
      <p:sp>
        <p:nvSpPr>
          <p:cNvPr id="10" name="Zástupný symbol pro obsah 7"/>
          <p:cNvSpPr txBox="1">
            <a:spLocks/>
          </p:cNvSpPr>
          <p:nvPr/>
        </p:nvSpPr>
        <p:spPr>
          <a:xfrm>
            <a:off x="731370" y="3255818"/>
            <a:ext cx="21595230" cy="98505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828709" rtl="0" eaLnBrk="1" latinLnBrk="0" hangingPunct="1">
              <a:lnSpc>
                <a:spcPct val="90000"/>
              </a:lnSpc>
              <a:spcBef>
                <a:spcPts val="2000"/>
              </a:spcBef>
              <a:buFont typeface="Arial" panose="020B0604020202020204" pitchFamily="34" charset="0"/>
              <a:buNone/>
              <a:defRPr sz="4800" b="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91435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828709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2743063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3657417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bg1">
                    <a:lumMod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4571771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486126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400480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314834" indent="0" algn="ctr" defTabSz="1828709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5400" dirty="0">
                <a:solidFill>
                  <a:srgbClr val="1F497D"/>
                </a:solidFill>
                <a:latin typeface="+mn-lt"/>
              </a:rPr>
              <a:t>Zákon o zeměměřictví 200/1994 Sb.,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Přechodná ustanovení 47/2020 Sb. odst. 3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§ 4b Digitální technická mapa kraje odst. 8</a:t>
            </a:r>
          </a:p>
          <a:p>
            <a:pPr marL="685800" indent="-685800">
              <a:buFont typeface="Wingdings" pitchFamily="2" charset="2"/>
              <a:buChar char="§"/>
            </a:pPr>
            <a:endParaRPr lang="pl-PL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r>
              <a:rPr lang="pl-PL" sz="5400" dirty="0">
                <a:solidFill>
                  <a:srgbClr val="1F497D"/>
                </a:solidFill>
                <a:latin typeface="+mn-lt"/>
              </a:rPr>
              <a:t>Dojde-li ke změně údajů, editor bezodkladně změnu zapíše do DTM kraje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Provádí se prostřednictvím jednotného rozhraní přes IS DMVS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Kraj data pouze přebírá (data neupravuje)</a:t>
            </a:r>
          </a:p>
          <a:p>
            <a:pPr marL="685800" indent="-685800">
              <a:buFont typeface="Wingdings" pitchFamily="2" charset="2"/>
              <a:buChar char="§"/>
            </a:pPr>
            <a:r>
              <a:rPr lang="cs-CZ" sz="5400" dirty="0">
                <a:solidFill>
                  <a:srgbClr val="1F497D"/>
                </a:solidFill>
                <a:latin typeface="+mn-lt"/>
              </a:rPr>
              <a:t>Odpovědnost za kvalitu dat nese VSP (obec)</a:t>
            </a: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it-IT" sz="5400" dirty="0">
              <a:solidFill>
                <a:srgbClr val="1F497D"/>
              </a:solidFill>
              <a:latin typeface="+mn-lt"/>
            </a:endParaRPr>
          </a:p>
          <a:p>
            <a:pPr marL="685800" indent="-685800">
              <a:buFont typeface="Wingdings" pitchFamily="2" charset="2"/>
              <a:buChar char="§"/>
            </a:pPr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  <a:p>
            <a:endParaRPr lang="cs-CZ" sz="5400" dirty="0">
              <a:solidFill>
                <a:srgbClr val="1F497D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596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EsriMapsInfo xmlns="ESRI.ArcGIS.Mapping.OfficeIntegration.PowerPointInfo">
  <Version>Version1</Version>
  <RequiresSignIn>False</RequiresSignIn>
</EsriMapsInfo>
</file>

<file path=customXml/item10.xml><?xml version="1.0" encoding="utf-8"?>
<EsriMapsInfo xmlns="ESRI.ArcGIS.Mapping.OfficeIntegration.PowerPointInfo">
  <Version>Version1</Version>
  <RequiresSignIn>False</RequiresSignIn>
</EsriMapsInfo>
</file>

<file path=customXml/item11.xml><?xml version="1.0" encoding="utf-8"?>
<EsriMapsInfo xmlns="ESRI.ArcGIS.Mapping.OfficeIntegration.PowerPointInfo">
  <Version>Version1</Version>
  <RequiresSignIn>False</RequiresSignIn>
</EsriMapsInfo>
</file>

<file path=customXml/item12.xml><?xml version="1.0" encoding="utf-8"?>
<EsriMapsInfo xmlns="ESRI.ArcGIS.Mapping.OfficeIntegration.PowerPointInfo">
  <Version>Version1</Version>
  <RequiresSignIn>False</RequiresSignIn>
</EsriMapsInfo>
</file>

<file path=customXml/item13.xml><?xml version="1.0" encoding="utf-8"?>
<EsriMapsInfo xmlns="ESRI.ArcGIS.Mapping.OfficeIntegration.PowerPointInfo">
  <Version>Version1</Version>
  <RequiresSignIn>False</RequiresSignIn>
</EsriMapsInfo>
</file>

<file path=customXml/item14.xml><?xml version="1.0" encoding="utf-8"?>
<EsriMapsInfo xmlns="ESRI.ArcGIS.Mapping.OfficeIntegration.PowerPointInfo">
  <Version>Version1</Version>
  <RequiresSignIn>False</RequiresSignIn>
</EsriMapsInfo>
</file>

<file path=customXml/item15.xml><?xml version="1.0" encoding="utf-8"?>
<EsriMapsInfo xmlns="ESRI.ArcGIS.Mapping.OfficeIntegration.PowerPointInfo">
  <Version>Version1</Version>
  <RequiresSignIn>False</RequiresSignIn>
</EsriMapsInfo>
</file>

<file path=customXml/item16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94E4DD985A5FD4DBD2348C2B628B09B" ma:contentTypeVersion="6" ma:contentTypeDescription="Vytvoří nový dokument" ma:contentTypeScope="" ma:versionID="57d817461d67c115c18ef0d0a6344e15">
  <xsd:schema xmlns:xsd="http://www.w3.org/2001/XMLSchema" xmlns:xs="http://www.w3.org/2001/XMLSchema" xmlns:p="http://schemas.microsoft.com/office/2006/metadata/properties" xmlns:ns2="dd6277f7-e64d-4e89-9ed9-964ae47796fd" xmlns:ns3="e15960be-fc3e-41fe-858e-c182e84bd7b9" targetNamespace="http://schemas.microsoft.com/office/2006/metadata/properties" ma:root="true" ma:fieldsID="fba6a4c5814b1300f3ae555e307aad9d" ns2:_="" ns3:_="">
    <xsd:import namespace="dd6277f7-e64d-4e89-9ed9-964ae47796fd"/>
    <xsd:import namespace="e15960be-fc3e-41fe-858e-c182e84bd7b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6277f7-e64d-4e89-9ed9-964ae47796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5960be-fc3e-41fe-858e-c182e84bd7b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8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EsriMapsInfo xmlns="ESRI.ArcGIS.Mapping.OfficeIntegration.PowerPointInfo">
  <Version>Version1</Version>
  <RequiresSignIn>False</RequiresSignIn>
</EsriMapsInfo>
</file>

<file path=customXml/item3.xml><?xml version="1.0" encoding="utf-8"?>
<EsriMapsInfo xmlns="ESRI.ArcGIS.Mapping.OfficeIntegration.PowerPointInfo">
  <Version>Version1</Version>
  <RequiresSignIn>False</RequiresSignIn>
</EsriMapsInfo>
</file>

<file path=customXml/item4.xml><?xml version="1.0" encoding="utf-8"?>
<EsriMapsInfo xmlns="ESRI.ArcGIS.Mapping.OfficeIntegration.PowerPointInfo">
  <Version>Version1</Version>
  <RequiresSignIn>False</RequiresSignIn>
</EsriMapsInfo>
</file>

<file path=customXml/item5.xml><?xml version="1.0" encoding="utf-8"?>
<EsriMapsInfo xmlns="ESRI.ArcGIS.Mapping.OfficeIntegration.PowerPointInfo">
  <Version>Version1</Version>
  <RequiresSignIn>False</RequiresSignIn>
</EsriMapsInfo>
</file>

<file path=customXml/item6.xml><?xml version="1.0" encoding="utf-8"?>
<EsriMapsInfo xmlns="ESRI.ArcGIS.Mapping.OfficeIntegration.PowerPointInfo">
  <Version>Version1</Version>
  <RequiresSignIn>False</RequiresSignIn>
</EsriMapsInfo>
</file>

<file path=customXml/item7.xml><?xml version="1.0" encoding="utf-8"?>
<EsriMapsInfo xmlns="ESRI.ArcGIS.Mapping.OfficeIntegration.PowerPointInfo">
  <Version>Version1</Version>
  <RequiresSignIn>False</RequiresSignIn>
</EsriMapsInfo>
</file>

<file path=customXml/item8.xml><?xml version="1.0" encoding="utf-8"?>
<EsriMapsInfo xmlns="ESRI.ArcGIS.Mapping.OfficeIntegration.PowerPointInfo">
  <Version>Version1</Version>
  <RequiresSignIn>False</RequiresSignIn>
</EsriMapsInfo>
</file>

<file path=customXml/item9.xml><?xml version="1.0" encoding="utf-8"?>
<EsriMapsInfo xmlns="ESRI.ArcGIS.Mapping.OfficeIntegration.PowerPointInfo">
  <Version>Version1</Version>
  <RequiresSignIn>False</RequiresSignIn>
</EsriMapsInfo>
</file>

<file path=customXml/itemProps1.xml><?xml version="1.0" encoding="utf-8"?>
<ds:datastoreItem xmlns:ds="http://schemas.openxmlformats.org/officeDocument/2006/customXml" ds:itemID="{1267E1DB-7993-4390-8343-78F52C751BC4}">
  <ds:schemaRefs>
    <ds:schemaRef ds:uri="ESRI.ArcGIS.Mapping.OfficeIntegration.PowerPointInfo"/>
  </ds:schemaRefs>
</ds:datastoreItem>
</file>

<file path=customXml/itemProps10.xml><?xml version="1.0" encoding="utf-8"?>
<ds:datastoreItem xmlns:ds="http://schemas.openxmlformats.org/officeDocument/2006/customXml" ds:itemID="{9428ED85-42F4-481F-BFF3-261760B30E5D}">
  <ds:schemaRefs>
    <ds:schemaRef ds:uri="ESRI.ArcGIS.Mapping.OfficeIntegration.PowerPointInfo"/>
  </ds:schemaRefs>
</ds:datastoreItem>
</file>

<file path=customXml/itemProps11.xml><?xml version="1.0" encoding="utf-8"?>
<ds:datastoreItem xmlns:ds="http://schemas.openxmlformats.org/officeDocument/2006/customXml" ds:itemID="{E65640C3-06E8-4584-8050-541FA3F57D25}">
  <ds:schemaRefs>
    <ds:schemaRef ds:uri="ESRI.ArcGIS.Mapping.OfficeIntegration.PowerPointInfo"/>
  </ds:schemaRefs>
</ds:datastoreItem>
</file>

<file path=customXml/itemProps12.xml><?xml version="1.0" encoding="utf-8"?>
<ds:datastoreItem xmlns:ds="http://schemas.openxmlformats.org/officeDocument/2006/customXml" ds:itemID="{4D9DF82C-AB19-496D-8299-9299DA1EDCD7}">
  <ds:schemaRefs>
    <ds:schemaRef ds:uri="ESRI.ArcGIS.Mapping.OfficeIntegration.PowerPointInfo"/>
  </ds:schemaRefs>
</ds:datastoreItem>
</file>

<file path=customXml/itemProps13.xml><?xml version="1.0" encoding="utf-8"?>
<ds:datastoreItem xmlns:ds="http://schemas.openxmlformats.org/officeDocument/2006/customXml" ds:itemID="{8513E4C4-BE4C-44E1-883D-1ABE1672D0A7}">
  <ds:schemaRefs>
    <ds:schemaRef ds:uri="ESRI.ArcGIS.Mapping.OfficeIntegration.PowerPointInfo"/>
  </ds:schemaRefs>
</ds:datastoreItem>
</file>

<file path=customXml/itemProps14.xml><?xml version="1.0" encoding="utf-8"?>
<ds:datastoreItem xmlns:ds="http://schemas.openxmlformats.org/officeDocument/2006/customXml" ds:itemID="{6939A1DB-8E4D-4DB0-B09F-66E53B0B1027}">
  <ds:schemaRefs>
    <ds:schemaRef ds:uri="ESRI.ArcGIS.Mapping.OfficeIntegration.PowerPointInfo"/>
  </ds:schemaRefs>
</ds:datastoreItem>
</file>

<file path=customXml/itemProps15.xml><?xml version="1.0" encoding="utf-8"?>
<ds:datastoreItem xmlns:ds="http://schemas.openxmlformats.org/officeDocument/2006/customXml" ds:itemID="{2924973A-920C-4896-868E-7F47DA65D5F1}">
  <ds:schemaRefs>
    <ds:schemaRef ds:uri="ESRI.ArcGIS.Mapping.OfficeIntegration.PowerPointInfo"/>
  </ds:schemaRefs>
</ds:datastoreItem>
</file>

<file path=customXml/itemProps16.xml><?xml version="1.0" encoding="utf-8"?>
<ds:datastoreItem xmlns:ds="http://schemas.openxmlformats.org/officeDocument/2006/customXml" ds:itemID="{848CAAB2-5A09-45C2-A724-CABB3C838CFA}"/>
</file>

<file path=customXml/itemProps17.xml><?xml version="1.0" encoding="utf-8"?>
<ds:datastoreItem xmlns:ds="http://schemas.openxmlformats.org/officeDocument/2006/customXml" ds:itemID="{C4EEB57B-6A92-4FA5-ABCD-0B5DBA2AB4E3}"/>
</file>

<file path=customXml/itemProps18.xml><?xml version="1.0" encoding="utf-8"?>
<ds:datastoreItem xmlns:ds="http://schemas.openxmlformats.org/officeDocument/2006/customXml" ds:itemID="{92559EED-BD10-4E4F-B27D-C23B045AAF9B}"/>
</file>

<file path=customXml/itemProps2.xml><?xml version="1.0" encoding="utf-8"?>
<ds:datastoreItem xmlns:ds="http://schemas.openxmlformats.org/officeDocument/2006/customXml" ds:itemID="{FF28F152-60BF-49A5-AEDF-084AB488179F}">
  <ds:schemaRefs>
    <ds:schemaRef ds:uri="ESRI.ArcGIS.Mapping.OfficeIntegration.PowerPointInfo"/>
  </ds:schemaRefs>
</ds:datastoreItem>
</file>

<file path=customXml/itemProps3.xml><?xml version="1.0" encoding="utf-8"?>
<ds:datastoreItem xmlns:ds="http://schemas.openxmlformats.org/officeDocument/2006/customXml" ds:itemID="{04A50761-660A-4D63-AA4C-784299A0FF62}">
  <ds:schemaRefs>
    <ds:schemaRef ds:uri="ESRI.ArcGIS.Mapping.OfficeIntegration.PowerPointInfo"/>
  </ds:schemaRefs>
</ds:datastoreItem>
</file>

<file path=customXml/itemProps4.xml><?xml version="1.0" encoding="utf-8"?>
<ds:datastoreItem xmlns:ds="http://schemas.openxmlformats.org/officeDocument/2006/customXml" ds:itemID="{1D8C6D58-5EF0-456C-8652-81DD7736F352}">
  <ds:schemaRefs>
    <ds:schemaRef ds:uri="ESRI.ArcGIS.Mapping.OfficeIntegration.PowerPointInfo"/>
  </ds:schemaRefs>
</ds:datastoreItem>
</file>

<file path=customXml/itemProps5.xml><?xml version="1.0" encoding="utf-8"?>
<ds:datastoreItem xmlns:ds="http://schemas.openxmlformats.org/officeDocument/2006/customXml" ds:itemID="{534B6B89-A7C9-433F-A458-4F2FCC01CDB1}">
  <ds:schemaRefs>
    <ds:schemaRef ds:uri="ESRI.ArcGIS.Mapping.OfficeIntegration.PowerPointInfo"/>
  </ds:schemaRefs>
</ds:datastoreItem>
</file>

<file path=customXml/itemProps6.xml><?xml version="1.0" encoding="utf-8"?>
<ds:datastoreItem xmlns:ds="http://schemas.openxmlformats.org/officeDocument/2006/customXml" ds:itemID="{2333895F-7A17-4399-950D-E96123FBF96D}">
  <ds:schemaRefs>
    <ds:schemaRef ds:uri="ESRI.ArcGIS.Mapping.OfficeIntegration.PowerPointInfo"/>
  </ds:schemaRefs>
</ds:datastoreItem>
</file>

<file path=customXml/itemProps7.xml><?xml version="1.0" encoding="utf-8"?>
<ds:datastoreItem xmlns:ds="http://schemas.openxmlformats.org/officeDocument/2006/customXml" ds:itemID="{EB6962E8-5FBF-47BD-A92F-2A813060DB71}">
  <ds:schemaRefs>
    <ds:schemaRef ds:uri="ESRI.ArcGIS.Mapping.OfficeIntegration.PowerPointInfo"/>
  </ds:schemaRefs>
</ds:datastoreItem>
</file>

<file path=customXml/itemProps8.xml><?xml version="1.0" encoding="utf-8"?>
<ds:datastoreItem xmlns:ds="http://schemas.openxmlformats.org/officeDocument/2006/customXml" ds:itemID="{8565B77A-39DA-46E0-AB2A-6612034D6A60}">
  <ds:schemaRefs>
    <ds:schemaRef ds:uri="ESRI.ArcGIS.Mapping.OfficeIntegration.PowerPointInfo"/>
  </ds:schemaRefs>
</ds:datastoreItem>
</file>

<file path=customXml/itemProps9.xml><?xml version="1.0" encoding="utf-8"?>
<ds:datastoreItem xmlns:ds="http://schemas.openxmlformats.org/officeDocument/2006/customXml" ds:itemID="{06B880C0-CDDF-4189-94BC-2CF8F086AF0E}">
  <ds:schemaRefs>
    <ds:schemaRef ds:uri="ESRI.ArcGIS.Mapping.OfficeIntegration.PowerPointInfo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4391</TotalTime>
  <Words>899</Words>
  <Application>Microsoft Office PowerPoint</Application>
  <PresentationFormat>Vlastní</PresentationFormat>
  <Paragraphs>175</Paragraphs>
  <Slides>15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Zenkl</dc:creator>
  <cp:lastModifiedBy>Karel Vondráček</cp:lastModifiedBy>
  <cp:revision>459</cp:revision>
  <cp:lastPrinted>2016-11-02T06:11:43Z</cp:lastPrinted>
  <dcterms:created xsi:type="dcterms:W3CDTF">2016-09-02T07:32:11Z</dcterms:created>
  <dcterms:modified xsi:type="dcterms:W3CDTF">2022-11-26T17:00:34Z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0x010100794E4DD985A5FD4DBD2348C2B628B09B</vt:lpwstr>
  </property>
</Properties>
</file>